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3226-CCAB-0759-9002-643B2D3AC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2C862-6678-030A-2593-785971709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B2EF-8737-F1A5-59BE-68F29647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772C-6A07-4711-2269-D8A8B3E0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3A19-816A-FC9E-8C8C-192047C6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7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0260-B748-D53D-6229-63B90F77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D8057-EEE4-1F7E-2C31-3F435E150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50F4-C601-E4FE-FB95-37EBDB68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5906-195F-149C-8923-CD40505E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D123-7BDD-59BF-54A8-089AB5E2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74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B9219-3410-59D5-71DC-E131C5856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564FF-9A62-A540-0307-21F15FB9B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439C-FE29-F5DF-496E-D2E2A004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5254-1EF1-676B-E0CC-77F7A061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2A7E0-084E-AEBB-5FDB-0BA6B05B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4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14F2-EF45-21A7-8424-3F6CB4E0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DE82-FFFA-1630-D7FB-91F88264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55D4-B966-E62B-7658-132E6AE3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2A05-FA8A-D14E-CE50-E324085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81C7-BD84-9E65-9526-63B54C84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6B0-38CF-9548-4BB2-48EAC0CE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17AA0-E78F-9164-DEF1-AB0A3F6D2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D7E88-76F5-1663-E0CB-0FCB9894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7BD33-76F9-DD6E-D50A-6C4D679A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3248-495D-D52B-386B-E144B124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02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7C95-83D3-BEC4-A2E4-16ACDA2C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A6A5-4D78-7DA5-BFC2-1C1A4E388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BE81-AFD5-12A8-48FB-60C75DD5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6FA99-C39A-2616-81AA-51288427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C9A6B-C633-D935-A1F3-13C29545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CFE1D-BF2C-545C-E628-6198528C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5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19FF-5467-63D2-2A17-2804626B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BC22C-F5BF-BCD0-A542-91B5731D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1DDD8-84ED-AF44-94A0-4A2050EFD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38DC-6EC0-6CE8-9FCE-8220CA7C6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2D359-EF92-916B-0908-BDD91850A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C73B9-2440-F3FF-7300-47DB48CE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B7B1D-9708-0D9E-6FB3-1B79487A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8AE9A-939A-FEB1-615D-8AF339D3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0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3D03-6A53-4174-0AD4-8151517E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3D52A-9D1F-A58C-6993-CFC1409C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3220-BADC-BDDC-569C-5C4622BA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BA21D-03FA-B89B-4D41-C37FB7B3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6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7909E-D895-F2CC-78B9-7FEBE5C3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5017A-B142-15BE-B1BC-9B09516E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411C-C56A-4D73-33A7-B71E1B5C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6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E760-DE55-4082-AAA9-5F4501C5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3C82-FC6B-E065-7F6C-A9D39ADE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A9C65-2881-1584-9113-D8EF08DF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68703-2B5F-E6F9-3419-CCD62830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38167-A65E-D9F8-AFD0-9D0FC9C3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E7FE-76DE-5494-EF6D-224E29E9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213C-1A2E-1F21-94C4-05F44979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B8771-8A99-DF3F-497A-2D74AB494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345CE-6227-9708-CC27-555CF983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FC29-3E15-CE83-6CF2-0B17A96A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F217B-ADDF-6736-A27F-46A1DA1E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98EEB-4FB7-D92A-839A-93AD9B73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13C88-3216-D9F5-BE1B-00302F0B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98BE-55D6-1EA5-5CEE-D9E9EA22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1615-D10A-7292-311D-66D2E1102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66D0-B0F5-4363-BD35-E281D22484DB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ACBE-F612-7878-C3EA-DAA50514A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ECE9-B798-1FCC-810C-FFCB470F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7234-4C89-41E0-82C5-8776DBD5C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torch-layer-dimensions-what-sizes-should-they-be-and-why-4265a41e01fd" TargetMode="External"/><Relationship Id="rId2" Type="http://schemas.openxmlformats.org/officeDocument/2006/relationships/hyperlink" Target="https://www.kaggle.com/datasets/zalando-research/fashionmnis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ytorch.org/tutorial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273-EBDF-4CDC-14CA-B226B4EB8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2" y="1371600"/>
            <a:ext cx="10599576" cy="178214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Conquering Fashion MNIST with CNNs using Computer Vision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2E3C-B925-A352-F5EC-8ED02B36B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3543" y="3564294"/>
            <a:ext cx="5290457" cy="961053"/>
          </a:xfrm>
          <a:pattFill prst="narHorz">
            <a:fgClr>
              <a:srgbClr val="00B050"/>
            </a:fgClr>
            <a:bgClr>
              <a:srgbClr val="FFFF00"/>
            </a:bgClr>
          </a:pattFill>
          <a:ln>
            <a:noFill/>
          </a:ln>
        </p:spPr>
        <p:txBody>
          <a:bodyPr/>
          <a:lstStyle/>
          <a:p>
            <a:r>
              <a:rPr lang="fi-FI" b="1" dirty="0">
                <a:effectLst/>
                <a:latin typeface="YAFdJt8dAY0 0"/>
              </a:rPr>
              <a:t>Team-Celestia</a:t>
            </a:r>
          </a:p>
          <a:p>
            <a:r>
              <a:rPr lang="fi-FI" b="1" dirty="0">
                <a:effectLst/>
                <a:latin typeface="YAFdJt8dAY0 0"/>
              </a:rPr>
              <a:t>Kashik Ranjan Jha [MIT Manipal]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2A688-A81C-B79E-92F8-E7B06BAF5D9A}"/>
              </a:ext>
            </a:extLst>
          </p:cNvPr>
          <p:cNvSpPr txBox="1"/>
          <p:nvPr/>
        </p:nvSpPr>
        <p:spPr>
          <a:xfrm>
            <a:off x="9013371" y="6335487"/>
            <a:ext cx="305111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</a:rPr>
              <a:t>SUBMISSION DATE:15/07/23</a:t>
            </a:r>
            <a:endParaRPr lang="fi-FI" dirty="0">
              <a:solidFill>
                <a:schemeClr val="bg1"/>
              </a:solidFill>
              <a:effectLst/>
              <a:latin typeface="YAFdJt8dAY0 0"/>
            </a:endParaRPr>
          </a:p>
        </p:txBody>
      </p:sp>
    </p:spTree>
    <p:extLst>
      <p:ext uri="{BB962C8B-B14F-4D97-AF65-F5344CB8AC3E}">
        <p14:creationId xmlns:p14="http://schemas.microsoft.com/office/powerpoint/2010/main" val="357710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26D3C8-A078-E695-27C6-9A2714E3BA6F}"/>
              </a:ext>
            </a:extLst>
          </p:cNvPr>
          <p:cNvSpPr txBox="1"/>
          <p:nvPr/>
        </p:nvSpPr>
        <p:spPr>
          <a:xfrm>
            <a:off x="548951" y="744505"/>
            <a:ext cx="11094098" cy="20928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ABSTRACT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 Fashion-MNIST clothing classification problem is a new standard dataset used in computer vision and deep learning The Dataset consists of a training set of 60,000 examples and a test set of 10,000 examples. Each example is a 28x28 grayscale image, associated with a label from 10 classes. CNNs are often preferred for this dataset due to their ability to capture spatial relationships and extract relevant features from images.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0F5C5-9389-7025-9F9A-619D3717EEA6}"/>
              </a:ext>
            </a:extLst>
          </p:cNvPr>
          <p:cNvSpPr txBox="1"/>
          <p:nvPr/>
        </p:nvSpPr>
        <p:spPr>
          <a:xfrm>
            <a:off x="548951" y="3733800"/>
            <a:ext cx="11094098" cy="200054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INTRODUCTION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Fashion-MNIST to serve as a direct drop-in replacement for the original MNIST dataset for benchmarking machine learning </a:t>
            </a:r>
            <a:r>
              <a:rPr lang="en-GB" dirty="0" err="1">
                <a:solidFill>
                  <a:schemeClr val="bg1"/>
                </a:solidFill>
              </a:rPr>
              <a:t>algorithms.It</a:t>
            </a:r>
            <a:r>
              <a:rPr lang="en-GB" dirty="0">
                <a:solidFill>
                  <a:schemeClr val="bg1"/>
                </a:solidFill>
              </a:rPr>
              <a:t> was designed to provide a more challenging task with greater complexity, requiring models to learn and differentiate between visually similar clothing </a:t>
            </a:r>
            <a:r>
              <a:rPr lang="en-GB" dirty="0" err="1">
                <a:solidFill>
                  <a:schemeClr val="bg1"/>
                </a:solidFill>
              </a:rPr>
              <a:t>items.The</a:t>
            </a:r>
            <a:r>
              <a:rPr lang="en-GB" dirty="0">
                <a:solidFill>
                  <a:schemeClr val="bg1"/>
                </a:solidFill>
              </a:rPr>
              <a:t> dataset’s easy availability and relevance makes it very suitable to use in real 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8646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5BD0F2-8542-BA31-8110-BA07BBBF21EE}"/>
              </a:ext>
            </a:extLst>
          </p:cNvPr>
          <p:cNvSpPr txBox="1"/>
          <p:nvPr/>
        </p:nvSpPr>
        <p:spPr>
          <a:xfrm>
            <a:off x="590551" y="2150239"/>
            <a:ext cx="10920412" cy="34470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As technology has progressed, more powerful models have overshadowed previous datasets like the original MNIST. However, the Fashion MNIST dataset has emerged as a benchmark for contemporary classification models. It enables analysis of fashion </a:t>
            </a:r>
            <a:r>
              <a:rPr lang="en-GB" sz="2000" dirty="0" err="1">
                <a:solidFill>
                  <a:schemeClr val="bg1"/>
                </a:solidFill>
              </a:rPr>
              <a:t>trends,product</a:t>
            </a:r>
            <a:r>
              <a:rPr lang="en-GB" sz="2000" dirty="0">
                <a:solidFill>
                  <a:schemeClr val="bg1"/>
                </a:solidFill>
              </a:rPr>
              <a:t> recognition, recommendation systems, and visual search. By focusing on fashion items, the dataset captures the complexities and variations present in real-world fashion images, making it a valuable resource for researchers and practitioners working in the field of computer vision and fashion industry applications.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Consequently, it is crucial to advance classification models and problem-solving approaches to effectively cater to the dynamic and evolving technological landscape.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77086-198C-2A1A-624C-8EBA4D2EB30C}"/>
              </a:ext>
            </a:extLst>
          </p:cNvPr>
          <p:cNvSpPr txBox="1"/>
          <p:nvPr/>
        </p:nvSpPr>
        <p:spPr>
          <a:xfrm>
            <a:off x="590550" y="590550"/>
            <a:ext cx="10920412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NEED FOR THE PROBLEM</a:t>
            </a:r>
          </a:p>
        </p:txBody>
      </p:sp>
    </p:spTree>
    <p:extLst>
      <p:ext uri="{BB962C8B-B14F-4D97-AF65-F5344CB8AC3E}">
        <p14:creationId xmlns:p14="http://schemas.microsoft.com/office/powerpoint/2010/main" val="19781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520C01-D3E9-7B31-E2D4-A022A6BAA772}"/>
              </a:ext>
            </a:extLst>
          </p:cNvPr>
          <p:cNvSpPr txBox="1"/>
          <p:nvPr/>
        </p:nvSpPr>
        <p:spPr>
          <a:xfrm>
            <a:off x="352425" y="1166843"/>
            <a:ext cx="11610975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APPROACH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I build a CNN model using </a:t>
            </a:r>
            <a:r>
              <a:rPr lang="en-GB" sz="2000" dirty="0" err="1">
                <a:solidFill>
                  <a:schemeClr val="bg1"/>
                </a:solidFill>
              </a:rPr>
              <a:t>PyTorch</a:t>
            </a:r>
            <a:r>
              <a:rPr lang="en-GB" sz="2000" dirty="0">
                <a:solidFill>
                  <a:schemeClr val="bg1"/>
                </a:solidFill>
              </a:rPr>
              <a:t> for </a:t>
            </a:r>
            <a:r>
              <a:rPr lang="en-GB" sz="2000" dirty="0" err="1">
                <a:solidFill>
                  <a:schemeClr val="bg1"/>
                </a:solidFill>
              </a:rPr>
              <a:t>achieveing</a:t>
            </a:r>
            <a:r>
              <a:rPr lang="en-GB" sz="2000" dirty="0">
                <a:solidFill>
                  <a:schemeClr val="bg1"/>
                </a:solidFill>
              </a:rPr>
              <a:t> high </a:t>
            </a:r>
            <a:r>
              <a:rPr lang="en-GB" sz="2000" dirty="0" err="1">
                <a:solidFill>
                  <a:schemeClr val="bg1"/>
                </a:solidFill>
              </a:rPr>
              <a:t>accuracy.The</a:t>
            </a:r>
            <a:r>
              <a:rPr lang="en-GB" sz="2000" dirty="0">
                <a:solidFill>
                  <a:schemeClr val="bg1"/>
                </a:solidFill>
              </a:rPr>
              <a:t> model contains 9 layers having multiple convolutional </a:t>
            </a:r>
            <a:r>
              <a:rPr lang="en-GB" sz="2000" dirty="0" err="1">
                <a:solidFill>
                  <a:schemeClr val="bg1"/>
                </a:solidFill>
              </a:rPr>
              <a:t>layers,Activation,Max</a:t>
            </a:r>
            <a:r>
              <a:rPr lang="en-GB" sz="2000" dirty="0">
                <a:solidFill>
                  <a:schemeClr val="bg1"/>
                </a:solidFill>
              </a:rPr>
              <a:t> pool </a:t>
            </a:r>
            <a:r>
              <a:rPr lang="en-GB" sz="2000" dirty="0" err="1">
                <a:solidFill>
                  <a:schemeClr val="bg1"/>
                </a:solidFill>
              </a:rPr>
              <a:t>Layers,etc.Each</a:t>
            </a:r>
            <a:r>
              <a:rPr lang="en-GB" sz="2000" dirty="0">
                <a:solidFill>
                  <a:schemeClr val="bg1"/>
                </a:solidFill>
              </a:rPr>
              <a:t> of the layer and the values I have slowly checked and tweaked in order to get the best possible </a:t>
            </a:r>
            <a:r>
              <a:rPr lang="en-GB" sz="2000" dirty="0" err="1">
                <a:solidFill>
                  <a:schemeClr val="bg1"/>
                </a:solidFill>
              </a:rPr>
              <a:t>result.Our</a:t>
            </a:r>
            <a:r>
              <a:rPr lang="en-GB" sz="2000" dirty="0">
                <a:solidFill>
                  <a:schemeClr val="bg1"/>
                </a:solidFill>
              </a:rPr>
              <a:t> Neural Net has following layers: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Convolutional Layer : This layer has 2 filters ranging from 16 to 32 which basically extract the meaningful feature from the input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Flatten Layer : It changes the 2D feature into 1D vector for further layers.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Dense : Also known as the fully connected layer connects the previous layer to the next layer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Activation Functions : Functions such as RELU are used to activate different layers of the neural network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Max Pooling : This layer helps in capturing important information and reducing computational complexity in subsequent layers.</a:t>
            </a:r>
          </a:p>
        </p:txBody>
      </p:sp>
    </p:spTree>
    <p:extLst>
      <p:ext uri="{BB962C8B-B14F-4D97-AF65-F5344CB8AC3E}">
        <p14:creationId xmlns:p14="http://schemas.microsoft.com/office/powerpoint/2010/main" val="110166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E95363-6815-BBB0-A414-BFD694F47DF3}"/>
              </a:ext>
            </a:extLst>
          </p:cNvPr>
          <p:cNvSpPr txBox="1"/>
          <p:nvPr/>
        </p:nvSpPr>
        <p:spPr>
          <a:xfrm>
            <a:off x="639730" y="1934260"/>
            <a:ext cx="1103792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Using </a:t>
            </a:r>
            <a:r>
              <a:rPr lang="en-GB" sz="2000" dirty="0" err="1">
                <a:solidFill>
                  <a:schemeClr val="bg1"/>
                </a:solidFill>
              </a:rPr>
              <a:t>PyTorch</a:t>
            </a:r>
            <a:r>
              <a:rPr lang="en-GB" sz="2000" dirty="0">
                <a:solidFill>
                  <a:schemeClr val="bg1"/>
                </a:solidFill>
              </a:rPr>
              <a:t> Convolutional Neural Network with Parameters :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Learning Rate=0.001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Epoch=20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Adam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CrossEntropyLoss</a:t>
            </a: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Batch size=64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It yielded an accuracy of 91.55% and loss 0.0044  and Inference time of 1.006 s of on Test Set.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And on further optimization by Intel API for </a:t>
            </a:r>
            <a:r>
              <a:rPr lang="en-GB" sz="2000" dirty="0" err="1">
                <a:solidFill>
                  <a:schemeClr val="bg1"/>
                </a:solidFill>
              </a:rPr>
              <a:t>PyTorch</a:t>
            </a:r>
            <a:r>
              <a:rPr lang="en-GB" sz="2000" dirty="0">
                <a:solidFill>
                  <a:schemeClr val="bg1"/>
                </a:solidFill>
              </a:rPr>
              <a:t>(IPEX), accuracy increased to 91.61% with a loss of 0.0045 and Inference time of 0.914 s 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Optimization by IPEX of model can lead decrease of </a:t>
            </a:r>
            <a:r>
              <a:rPr lang="en-GB" sz="2000" dirty="0" err="1">
                <a:solidFill>
                  <a:schemeClr val="bg1"/>
                </a:solidFill>
              </a:rPr>
              <a:t>upto</a:t>
            </a:r>
            <a:r>
              <a:rPr lang="en-GB" sz="2000" dirty="0">
                <a:solidFill>
                  <a:schemeClr val="bg1"/>
                </a:solidFill>
              </a:rPr>
              <a:t> 0.3 s in Inference Time of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40756-9754-BF5A-A276-3FAEF02C0FD4}"/>
              </a:ext>
            </a:extLst>
          </p:cNvPr>
          <p:cNvSpPr txBox="1"/>
          <p:nvPr/>
        </p:nvSpPr>
        <p:spPr>
          <a:xfrm>
            <a:off x="639731" y="638383"/>
            <a:ext cx="1103792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3089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CB4A8-4625-F097-C824-55D98513C8E6}"/>
              </a:ext>
            </a:extLst>
          </p:cNvPr>
          <p:cNvSpPr txBox="1"/>
          <p:nvPr/>
        </p:nvSpPr>
        <p:spPr>
          <a:xfrm>
            <a:off x="457201" y="831785"/>
            <a:ext cx="11382374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51AB3-5ECF-0185-6DF9-E21DC01A284D}"/>
              </a:ext>
            </a:extLst>
          </p:cNvPr>
          <p:cNvSpPr txBox="1"/>
          <p:nvPr/>
        </p:nvSpPr>
        <p:spPr>
          <a:xfrm>
            <a:off x="571500" y="2228671"/>
            <a:ext cx="1126807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800" b="0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Following are the references taken-:</a:t>
            </a:r>
          </a:p>
          <a:p>
            <a:endParaRPr lang="en-GB" sz="1800" b="0" i="0" u="none" strike="noStrike" baseline="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https://www.kaggle.com/datasets/zalando-research/fashionmnist</a:t>
            </a:r>
            <a:endParaRPr lang="en-GB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https://towardsdatascience.com/pytorch-layer-dimensions-what-sizes-should-they-be-and-why-4265a41e01fd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https://pytorch.org/tutorials/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7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D1C8A-46E5-0606-1B5E-D07C4B8AEB8E}"/>
              </a:ext>
            </a:extLst>
          </p:cNvPr>
          <p:cNvSpPr txBox="1"/>
          <p:nvPr/>
        </p:nvSpPr>
        <p:spPr>
          <a:xfrm>
            <a:off x="400050" y="1046778"/>
            <a:ext cx="1126807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ACKNOWLEDGEMENT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B8C7-D2A3-7A7F-C46D-F31C103A8697}"/>
              </a:ext>
            </a:extLst>
          </p:cNvPr>
          <p:cNvSpPr txBox="1"/>
          <p:nvPr/>
        </p:nvSpPr>
        <p:spPr>
          <a:xfrm>
            <a:off x="400050" y="2806184"/>
            <a:ext cx="11391900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GB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ctr"/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I would like to express my sincere appreciation to Intel Corporation for providing me with this incredible opportunity. I am also grateful to Mr. Mohan </a:t>
            </a:r>
            <a:r>
              <a:rPr lang="en-GB" sz="2000" b="0" i="0" dirty="0" err="1">
                <a:solidFill>
                  <a:srgbClr val="D1D5DB"/>
                </a:solidFill>
                <a:effectLst/>
                <a:latin typeface="Söhne"/>
              </a:rPr>
              <a:t>Nikam</a:t>
            </a: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 for his invaluable guidance and the mentor from my college, Prof. </a:t>
            </a:r>
            <a:r>
              <a:rPr lang="en-GB" sz="2000" b="0" i="0" dirty="0" err="1">
                <a:solidFill>
                  <a:srgbClr val="D1D5DB"/>
                </a:solidFill>
                <a:effectLst/>
                <a:latin typeface="Söhne"/>
              </a:rPr>
              <a:t>JayaShree</a:t>
            </a: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, for their unwavering support and valuable time.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9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C8E58-BE58-11EE-DE2B-00971FC72B41}"/>
              </a:ext>
            </a:extLst>
          </p:cNvPr>
          <p:cNvSpPr txBox="1"/>
          <p:nvPr/>
        </p:nvSpPr>
        <p:spPr>
          <a:xfrm>
            <a:off x="970384" y="1268963"/>
            <a:ext cx="10702212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LINK TO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3CB51-5A5B-B960-F21D-3ECF3FCEF3B7}"/>
              </a:ext>
            </a:extLst>
          </p:cNvPr>
          <p:cNvSpPr txBox="1"/>
          <p:nvPr/>
        </p:nvSpPr>
        <p:spPr>
          <a:xfrm>
            <a:off x="1101012" y="2448380"/>
            <a:ext cx="1070221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800" b="0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The link for the GitHub repository for the solution is given below:</a:t>
            </a:r>
          </a:p>
          <a:p>
            <a:r>
              <a:rPr lang="en-IN" dirty="0">
                <a:solidFill>
                  <a:schemeClr val="bg1"/>
                </a:solidFill>
              </a:rPr>
              <a:t>https://github.com/KashikRJ/TEAMCelestia_MIT_FashionMNIST.git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7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631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Söhne</vt:lpstr>
      <vt:lpstr>YAFdJt8dAY0 0</vt:lpstr>
      <vt:lpstr>Office Theme</vt:lpstr>
      <vt:lpstr>Conquering Fashion MNIST with CNNs using Computer 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Conquering Fashion MNIST with CNNs using Computer Vision</dc:title>
  <dc:creator>Kashik Jha</dc:creator>
  <cp:lastModifiedBy>Kashik Jha</cp:lastModifiedBy>
  <cp:revision>3</cp:revision>
  <dcterms:created xsi:type="dcterms:W3CDTF">2023-07-15T13:31:02Z</dcterms:created>
  <dcterms:modified xsi:type="dcterms:W3CDTF">2023-07-15T16:17:29Z</dcterms:modified>
</cp:coreProperties>
</file>