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76" r:id="rId4"/>
    <p:sldId id="265" r:id="rId5"/>
    <p:sldId id="280" r:id="rId6"/>
    <p:sldId id="266" r:id="rId7"/>
    <p:sldId id="267" r:id="rId8"/>
    <p:sldId id="282" r:id="rId9"/>
    <p:sldId id="283" r:id="rId10"/>
    <p:sldId id="284" r:id="rId11"/>
    <p:sldId id="285" r:id="rId12"/>
    <p:sldId id="286" r:id="rId13"/>
    <p:sldId id="287" r:id="rId14"/>
    <p:sldId id="288" r:id="rId15"/>
    <p:sldId id="277" r:id="rId16"/>
    <p:sldId id="278" r:id="rId17"/>
    <p:sldId id="279" r:id="rId18"/>
    <p:sldId id="264" r:id="rId19"/>
  </p:sldIdLst>
  <p:sldSz cx="12192000" cy="6858000"/>
  <p:notesSz cx="12192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69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90281E4-C7BA-4F61-8955-A9BD6FE04106}" type="datetimeFigureOut">
              <a:rPr lang="zh-CN" altLang="en-US" smtClean="0"/>
              <a:t>2020/7/23</a:t>
            </a:fld>
            <a:endParaRPr lang="zh-CN" altLang="en-US"/>
          </a:p>
        </p:txBody>
      </p:sp>
      <p:sp>
        <p:nvSpPr>
          <p:cNvPr id="4" name="幻灯片图像占位符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3555095-A152-42DF-AF12-096AA65E92EB}" type="slidenum">
              <a:rPr lang="zh-CN" altLang="en-US" smtClean="0"/>
              <a:t>‹#›</a:t>
            </a:fld>
            <a:endParaRPr lang="zh-CN" altLang="en-US"/>
          </a:p>
        </p:txBody>
      </p:sp>
    </p:spTree>
    <p:extLst>
      <p:ext uri="{BB962C8B-B14F-4D97-AF65-F5344CB8AC3E}">
        <p14:creationId xmlns:p14="http://schemas.microsoft.com/office/powerpoint/2010/main" val="502487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555095-A152-42DF-AF12-096AA65E92EB}" type="slidenum">
              <a:rPr lang="zh-CN" altLang="en-US" smtClean="0"/>
              <a:t>16</a:t>
            </a:fld>
            <a:endParaRPr lang="zh-CN" altLang="en-US"/>
          </a:p>
        </p:txBody>
      </p:sp>
    </p:spTree>
    <p:extLst>
      <p:ext uri="{BB962C8B-B14F-4D97-AF65-F5344CB8AC3E}">
        <p14:creationId xmlns:p14="http://schemas.microsoft.com/office/powerpoint/2010/main" val="3565704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7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399"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微软雅黑 Light"/>
                <a:cs typeface="微软雅黑 Light"/>
              </a:defRPr>
            </a:lvl1pPr>
          </a:lstStyle>
          <a:p>
            <a:pPr marL="12700">
              <a:lnSpc>
                <a:spcPct val="100000"/>
              </a:lnSpc>
            </a:pPr>
            <a:r>
              <a:rPr dirty="0"/>
              <a:t>更多详情，请咨询课程</a:t>
            </a:r>
            <a:r>
              <a:rPr spc="-15" dirty="0"/>
              <a:t>助</a:t>
            </a:r>
            <a:r>
              <a:rPr dirty="0"/>
              <a:t>教。</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7/23/2020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0076CA"/>
                </a:solidFill>
                <a:latin typeface="微软雅黑"/>
                <a:cs typeface="微软雅黑"/>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微软雅黑 Light"/>
                <a:cs typeface="微软雅黑 Light"/>
              </a:defRPr>
            </a:lvl1pPr>
          </a:lstStyle>
          <a:p>
            <a:pPr marL="12700">
              <a:lnSpc>
                <a:spcPct val="100000"/>
              </a:lnSpc>
            </a:pPr>
            <a:r>
              <a:rPr dirty="0"/>
              <a:t>更多详情，请咨询课程</a:t>
            </a:r>
            <a:r>
              <a:rPr spc="-15" dirty="0"/>
              <a:t>助</a:t>
            </a:r>
            <a:r>
              <a:rPr dirty="0"/>
              <a:t>教。</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7/23/2020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0076CA"/>
                </a:solidFill>
                <a:latin typeface="微软雅黑"/>
                <a:cs typeface="微软雅黑"/>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79"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chemeClr val="tx1"/>
                </a:solidFill>
                <a:latin typeface="微软雅黑 Light"/>
                <a:cs typeface="微软雅黑 Light"/>
              </a:defRPr>
            </a:lvl1pPr>
          </a:lstStyle>
          <a:p>
            <a:pPr marL="12700">
              <a:lnSpc>
                <a:spcPct val="100000"/>
              </a:lnSpc>
            </a:pPr>
            <a:r>
              <a:rPr dirty="0"/>
              <a:t>更多详情，请咨询课程</a:t>
            </a:r>
            <a:r>
              <a:rPr spc="-15" dirty="0"/>
              <a:t>助</a:t>
            </a:r>
            <a:r>
              <a:rPr dirty="0"/>
              <a:t>教。</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7/23/2020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0076CA"/>
                </a:solidFill>
                <a:latin typeface="微软雅黑"/>
                <a:cs typeface="微软雅黑"/>
              </a:defRPr>
            </a:lvl1pPr>
          </a:lstStyle>
          <a:p>
            <a:endParaRPr/>
          </a:p>
        </p:txBody>
      </p:sp>
      <p:sp>
        <p:nvSpPr>
          <p:cNvPr id="3" name="Holder 3"/>
          <p:cNvSpPr>
            <a:spLocks noGrp="1"/>
          </p:cNvSpPr>
          <p:nvPr>
            <p:ph type="ftr" sz="quarter" idx="5"/>
          </p:nvPr>
        </p:nvSpPr>
        <p:spPr/>
        <p:txBody>
          <a:bodyPr lIns="0" tIns="0" rIns="0" bIns="0"/>
          <a:lstStyle>
            <a:lvl1pPr>
              <a:defRPr sz="800" b="0" i="0">
                <a:solidFill>
                  <a:schemeClr val="tx1"/>
                </a:solidFill>
                <a:latin typeface="微软雅黑 Light"/>
                <a:cs typeface="微软雅黑 Light"/>
              </a:defRPr>
            </a:lvl1pPr>
          </a:lstStyle>
          <a:p>
            <a:pPr marL="12700">
              <a:lnSpc>
                <a:spcPct val="100000"/>
              </a:lnSpc>
            </a:pPr>
            <a:r>
              <a:rPr dirty="0"/>
              <a:t>更多详情，请咨询课程</a:t>
            </a:r>
            <a:r>
              <a:rPr spc="-15" dirty="0"/>
              <a:t>助</a:t>
            </a:r>
            <a:r>
              <a:rPr dirty="0"/>
              <a:t>教。</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7/23/2020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0959083" y="344424"/>
            <a:ext cx="861059" cy="915924"/>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0"/>
            <a:ext cx="1991995" cy="1341120"/>
          </a:xfrm>
          <a:custGeom>
            <a:avLst/>
            <a:gdLst/>
            <a:ahLst/>
            <a:cxnLst/>
            <a:rect l="l" t="t" r="r" b="b"/>
            <a:pathLst>
              <a:path w="1991995" h="1341120">
                <a:moveTo>
                  <a:pt x="1991868" y="0"/>
                </a:moveTo>
                <a:lnTo>
                  <a:pt x="0" y="0"/>
                </a:lnTo>
                <a:lnTo>
                  <a:pt x="0" y="1341120"/>
                </a:lnTo>
                <a:lnTo>
                  <a:pt x="1991868" y="0"/>
                </a:lnTo>
                <a:close/>
              </a:path>
            </a:pathLst>
          </a:custGeom>
          <a:solidFill>
            <a:srgbClr val="0075C9"/>
          </a:solidFill>
        </p:spPr>
        <p:txBody>
          <a:bodyPr wrap="square" lIns="0" tIns="0" rIns="0" bIns="0" rtlCol="0"/>
          <a:lstStyle/>
          <a:p>
            <a:endParaRPr/>
          </a:p>
        </p:txBody>
      </p:sp>
      <p:sp>
        <p:nvSpPr>
          <p:cNvPr id="18" name="bk object 18"/>
          <p:cNvSpPr/>
          <p:nvPr/>
        </p:nvSpPr>
        <p:spPr>
          <a:xfrm>
            <a:off x="10201656" y="5515355"/>
            <a:ext cx="1990725" cy="1343025"/>
          </a:xfrm>
          <a:custGeom>
            <a:avLst/>
            <a:gdLst/>
            <a:ahLst/>
            <a:cxnLst/>
            <a:rect l="l" t="t" r="r" b="b"/>
            <a:pathLst>
              <a:path w="1990725" h="1343025">
                <a:moveTo>
                  <a:pt x="1990344" y="0"/>
                </a:moveTo>
                <a:lnTo>
                  <a:pt x="0" y="1342643"/>
                </a:lnTo>
                <a:lnTo>
                  <a:pt x="1990344" y="1342643"/>
                </a:lnTo>
                <a:lnTo>
                  <a:pt x="1990344" y="0"/>
                </a:lnTo>
                <a:close/>
              </a:path>
            </a:pathLst>
          </a:custGeom>
          <a:solidFill>
            <a:srgbClr val="0075C9"/>
          </a:solidFill>
        </p:spPr>
        <p:txBody>
          <a:bodyPr wrap="square" lIns="0" tIns="0" rIns="0" bIns="0" rtlCol="0"/>
          <a:lstStyle/>
          <a:p>
            <a:endParaRPr/>
          </a:p>
        </p:txBody>
      </p:sp>
      <p:sp>
        <p:nvSpPr>
          <p:cNvPr id="19" name="bk object 19"/>
          <p:cNvSpPr/>
          <p:nvPr/>
        </p:nvSpPr>
        <p:spPr>
          <a:xfrm>
            <a:off x="4311396" y="1712976"/>
            <a:ext cx="3491484" cy="3493007"/>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800" b="0" i="0">
                <a:solidFill>
                  <a:schemeClr val="tx1"/>
                </a:solidFill>
                <a:latin typeface="微软雅黑 Light"/>
                <a:cs typeface="微软雅黑 Light"/>
              </a:defRPr>
            </a:lvl1pPr>
          </a:lstStyle>
          <a:p>
            <a:pPr marL="12700">
              <a:lnSpc>
                <a:spcPct val="100000"/>
              </a:lnSpc>
            </a:pPr>
            <a:r>
              <a:rPr dirty="0"/>
              <a:t>更多详情，请咨询课程</a:t>
            </a:r>
            <a:r>
              <a:rPr spc="-15" dirty="0"/>
              <a:t>助</a:t>
            </a:r>
            <a:r>
              <a:rPr dirty="0"/>
              <a:t>教。</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7/23/2020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06908" y="348995"/>
            <a:ext cx="253365" cy="1109980"/>
          </a:xfrm>
          <a:custGeom>
            <a:avLst/>
            <a:gdLst/>
            <a:ahLst/>
            <a:cxnLst/>
            <a:rect l="l" t="t" r="r" b="b"/>
            <a:pathLst>
              <a:path w="253365" h="1109980">
                <a:moveTo>
                  <a:pt x="0" y="0"/>
                </a:moveTo>
                <a:lnTo>
                  <a:pt x="0" y="1109471"/>
                </a:lnTo>
                <a:lnTo>
                  <a:pt x="36614" y="1079118"/>
                </a:lnTo>
                <a:lnTo>
                  <a:pt x="75159" y="1037347"/>
                </a:lnTo>
                <a:lnTo>
                  <a:pt x="110454" y="992701"/>
                </a:lnTo>
                <a:lnTo>
                  <a:pt x="142308" y="945369"/>
                </a:lnTo>
                <a:lnTo>
                  <a:pt x="170531" y="895542"/>
                </a:lnTo>
                <a:lnTo>
                  <a:pt x="194933" y="843406"/>
                </a:lnTo>
                <a:lnTo>
                  <a:pt x="215325" y="789153"/>
                </a:lnTo>
                <a:lnTo>
                  <a:pt x="231516" y="732970"/>
                </a:lnTo>
                <a:lnTo>
                  <a:pt x="243316" y="675047"/>
                </a:lnTo>
                <a:lnTo>
                  <a:pt x="250535" y="615573"/>
                </a:lnTo>
                <a:lnTo>
                  <a:pt x="252984" y="554736"/>
                </a:lnTo>
                <a:lnTo>
                  <a:pt x="252367" y="524158"/>
                </a:lnTo>
                <a:lnTo>
                  <a:pt x="247510" y="463979"/>
                </a:lnTo>
                <a:lnTo>
                  <a:pt x="237976" y="405256"/>
                </a:lnTo>
                <a:lnTo>
                  <a:pt x="223957" y="348180"/>
                </a:lnTo>
                <a:lnTo>
                  <a:pt x="205642" y="292938"/>
                </a:lnTo>
                <a:lnTo>
                  <a:pt x="183222" y="239720"/>
                </a:lnTo>
                <a:lnTo>
                  <a:pt x="156885" y="188715"/>
                </a:lnTo>
                <a:lnTo>
                  <a:pt x="126823" y="140112"/>
                </a:lnTo>
                <a:lnTo>
                  <a:pt x="93225" y="94100"/>
                </a:lnTo>
                <a:lnTo>
                  <a:pt x="56281" y="50867"/>
                </a:lnTo>
                <a:lnTo>
                  <a:pt x="0" y="0"/>
                </a:lnTo>
                <a:close/>
              </a:path>
            </a:pathLst>
          </a:custGeom>
          <a:solidFill>
            <a:srgbClr val="0076CA"/>
          </a:solidFill>
        </p:spPr>
        <p:txBody>
          <a:bodyPr wrap="square" lIns="0" tIns="0" rIns="0" bIns="0" rtlCol="0"/>
          <a:lstStyle/>
          <a:p>
            <a:endParaRPr/>
          </a:p>
        </p:txBody>
      </p:sp>
      <p:sp>
        <p:nvSpPr>
          <p:cNvPr id="2" name="Holder 2"/>
          <p:cNvSpPr>
            <a:spLocks noGrp="1"/>
          </p:cNvSpPr>
          <p:nvPr>
            <p:ph type="title"/>
          </p:nvPr>
        </p:nvSpPr>
        <p:spPr>
          <a:xfrm>
            <a:off x="916939" y="710807"/>
            <a:ext cx="10358120" cy="635635"/>
          </a:xfrm>
          <a:prstGeom prst="rect">
            <a:avLst/>
          </a:prstGeom>
        </p:spPr>
        <p:txBody>
          <a:bodyPr wrap="square" lIns="0" tIns="0" rIns="0" bIns="0">
            <a:spAutoFit/>
          </a:bodyPr>
          <a:lstStyle>
            <a:lvl1pPr>
              <a:defRPr sz="4800" b="1" i="0">
                <a:solidFill>
                  <a:srgbClr val="0076CA"/>
                </a:solidFill>
                <a:latin typeface="微软雅黑"/>
                <a:cs typeface="微软雅黑"/>
              </a:defRPr>
            </a:lvl1pPr>
          </a:lstStyle>
          <a:p>
            <a:endParaRPr/>
          </a:p>
        </p:txBody>
      </p:sp>
      <p:sp>
        <p:nvSpPr>
          <p:cNvPr id="3" name="Holder 3"/>
          <p:cNvSpPr>
            <a:spLocks noGrp="1"/>
          </p:cNvSpPr>
          <p:nvPr>
            <p:ph type="body" idx="1"/>
          </p:nvPr>
        </p:nvSpPr>
        <p:spPr>
          <a:xfrm>
            <a:off x="1497583" y="2164842"/>
            <a:ext cx="9196832" cy="29438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22554" y="6465888"/>
            <a:ext cx="1351280" cy="127634"/>
          </a:xfrm>
          <a:prstGeom prst="rect">
            <a:avLst/>
          </a:prstGeom>
        </p:spPr>
        <p:txBody>
          <a:bodyPr wrap="square" lIns="0" tIns="0" rIns="0" bIns="0">
            <a:spAutoFit/>
          </a:bodyPr>
          <a:lstStyle>
            <a:lvl1pPr>
              <a:defRPr sz="800" b="0" i="0">
                <a:solidFill>
                  <a:schemeClr val="tx1"/>
                </a:solidFill>
                <a:latin typeface="微软雅黑 Light"/>
                <a:cs typeface="微软雅黑 Light"/>
              </a:defRPr>
            </a:lvl1pPr>
          </a:lstStyle>
          <a:p>
            <a:pPr marL="12700">
              <a:lnSpc>
                <a:spcPct val="100000"/>
              </a:lnSpc>
            </a:pPr>
            <a:r>
              <a:rPr dirty="0"/>
              <a:t>更多详情，请咨询课程</a:t>
            </a:r>
            <a:r>
              <a:rPr spc="-15" dirty="0"/>
              <a:t>助</a:t>
            </a:r>
            <a:r>
              <a:rPr dirty="0"/>
              <a:t>教。</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7/23/2020</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0"/>
            <a:ext cx="1991995" cy="1341120"/>
          </a:xfrm>
          <a:custGeom>
            <a:avLst/>
            <a:gdLst/>
            <a:ahLst/>
            <a:cxnLst/>
            <a:rect l="l" t="t" r="r" b="b"/>
            <a:pathLst>
              <a:path w="1991995" h="1341120">
                <a:moveTo>
                  <a:pt x="1991868" y="0"/>
                </a:moveTo>
                <a:lnTo>
                  <a:pt x="0" y="0"/>
                </a:lnTo>
                <a:lnTo>
                  <a:pt x="0" y="1341120"/>
                </a:lnTo>
                <a:lnTo>
                  <a:pt x="1991868" y="0"/>
                </a:lnTo>
                <a:close/>
              </a:path>
            </a:pathLst>
          </a:custGeom>
          <a:solidFill>
            <a:srgbClr val="0075C9"/>
          </a:solidFill>
        </p:spPr>
        <p:txBody>
          <a:bodyPr wrap="square" lIns="0" tIns="0" rIns="0" bIns="0" rtlCol="0"/>
          <a:lstStyle/>
          <a:p>
            <a:endParaRPr/>
          </a:p>
        </p:txBody>
      </p:sp>
      <p:sp>
        <p:nvSpPr>
          <p:cNvPr id="4" name="object 4"/>
          <p:cNvSpPr/>
          <p:nvPr/>
        </p:nvSpPr>
        <p:spPr>
          <a:xfrm>
            <a:off x="10201656" y="5515355"/>
            <a:ext cx="1990725" cy="1343025"/>
          </a:xfrm>
          <a:custGeom>
            <a:avLst/>
            <a:gdLst/>
            <a:ahLst/>
            <a:cxnLst/>
            <a:rect l="l" t="t" r="r" b="b"/>
            <a:pathLst>
              <a:path w="1990725" h="1343025">
                <a:moveTo>
                  <a:pt x="1990344" y="0"/>
                </a:moveTo>
                <a:lnTo>
                  <a:pt x="0" y="1342643"/>
                </a:lnTo>
                <a:lnTo>
                  <a:pt x="1990344" y="1342643"/>
                </a:lnTo>
                <a:lnTo>
                  <a:pt x="1990344" y="0"/>
                </a:lnTo>
                <a:close/>
              </a:path>
            </a:pathLst>
          </a:custGeom>
          <a:solidFill>
            <a:srgbClr val="0075C9"/>
          </a:solidFill>
        </p:spPr>
        <p:txBody>
          <a:bodyPr wrap="square" lIns="0" tIns="0" rIns="0" bIns="0" rtlCol="0"/>
          <a:lstStyle/>
          <a:p>
            <a:endParaRPr/>
          </a:p>
        </p:txBody>
      </p:sp>
      <p:sp>
        <p:nvSpPr>
          <p:cNvPr id="5" name="object 5"/>
          <p:cNvSpPr txBox="1"/>
          <p:nvPr/>
        </p:nvSpPr>
        <p:spPr>
          <a:xfrm>
            <a:off x="838200" y="1752600"/>
            <a:ext cx="10896600" cy="4544834"/>
          </a:xfrm>
          <a:prstGeom prst="rect">
            <a:avLst/>
          </a:prstGeom>
        </p:spPr>
        <p:txBody>
          <a:bodyPr vert="horz" wrap="square" lIns="0" tIns="0" rIns="0" bIns="0" rtlCol="0">
            <a:spAutoFit/>
          </a:bodyPr>
          <a:lstStyle/>
          <a:p>
            <a:pPr marR="567690" algn="ctr">
              <a:lnSpc>
                <a:spcPct val="100000"/>
              </a:lnSpc>
            </a:pPr>
            <a:r>
              <a:rPr lang="zh-CN" altLang="en-US" sz="5400" b="1" kern="0" spc="-5" dirty="0">
                <a:solidFill>
                  <a:srgbClr val="0076CA"/>
                </a:solidFill>
                <a:latin typeface="微软雅黑" panose="020B0503020204020204" pitchFamily="34" charset="-122"/>
                <a:ea typeface="微软雅黑" panose="020B0503020204020204" pitchFamily="34" charset="-122"/>
              </a:rPr>
              <a:t>数据科学</a:t>
            </a:r>
            <a:r>
              <a:rPr lang="zh-CN" altLang="en-US" sz="5400" b="1" kern="0" dirty="0">
                <a:solidFill>
                  <a:srgbClr val="0076CA"/>
                </a:solidFill>
                <a:latin typeface="微软雅黑" panose="020B0503020204020204" pitchFamily="34" charset="-122"/>
                <a:ea typeface="微软雅黑" panose="020B0503020204020204" pitchFamily="34" charset="-122"/>
              </a:rPr>
              <a:t>基础</a:t>
            </a:r>
            <a:endParaRPr lang="en-US" altLang="zh-CN" sz="5400" b="1" kern="0" dirty="0">
              <a:solidFill>
                <a:srgbClr val="0076CA"/>
              </a:solidFill>
              <a:latin typeface="微软雅黑" panose="020B0503020204020204" pitchFamily="34" charset="-122"/>
              <a:ea typeface="微软雅黑" panose="020B0503020204020204" pitchFamily="34" charset="-122"/>
            </a:endParaRPr>
          </a:p>
          <a:p>
            <a:pPr marR="567690" algn="ctr">
              <a:lnSpc>
                <a:spcPct val="100000"/>
              </a:lnSpc>
            </a:pPr>
            <a:r>
              <a:rPr lang="en-US" sz="5400" b="1" dirty="0">
                <a:solidFill>
                  <a:srgbClr val="0076CA"/>
                </a:solidFill>
                <a:latin typeface="微软雅黑" panose="020B0503020204020204" pitchFamily="34" charset="-122"/>
                <a:ea typeface="微软雅黑" panose="020B0503020204020204" pitchFamily="34" charset="-122"/>
                <a:cs typeface="Times New Roman"/>
              </a:rPr>
              <a:t>B</a:t>
            </a:r>
            <a:r>
              <a:rPr lang="en-US" altLang="zh-CN" sz="5400" b="1" dirty="0">
                <a:solidFill>
                  <a:srgbClr val="0076CA"/>
                </a:solidFill>
                <a:latin typeface="微软雅黑" panose="020B0503020204020204" pitchFamily="34" charset="-122"/>
                <a:ea typeface="微软雅黑" panose="020B0503020204020204" pitchFamily="34" charset="-122"/>
                <a:cs typeface="Times New Roman"/>
              </a:rPr>
              <a:t>IGCODE</a:t>
            </a:r>
          </a:p>
          <a:p>
            <a:pPr marR="567690" algn="ctr">
              <a:lnSpc>
                <a:spcPct val="100000"/>
              </a:lnSpc>
            </a:pPr>
            <a:r>
              <a:rPr lang="zh-CN" altLang="en-US" sz="5400" b="1" dirty="0">
                <a:solidFill>
                  <a:srgbClr val="0076CA"/>
                </a:solidFill>
                <a:latin typeface="微软雅黑" panose="020B0503020204020204" pitchFamily="34" charset="-122"/>
                <a:ea typeface="微软雅黑" panose="020B0503020204020204" pitchFamily="34" charset="-122"/>
                <a:cs typeface="微软雅黑"/>
              </a:rPr>
              <a:t>过程汇报</a:t>
            </a:r>
            <a:endParaRPr lang="en-US" altLang="zh-CN" sz="5400" b="1" dirty="0">
              <a:solidFill>
                <a:srgbClr val="0076CA"/>
              </a:solidFill>
              <a:latin typeface="微软雅黑" panose="020B0503020204020204" pitchFamily="34" charset="-122"/>
              <a:ea typeface="微软雅黑" panose="020B0503020204020204" pitchFamily="34" charset="-122"/>
              <a:cs typeface="微软雅黑"/>
            </a:endParaRPr>
          </a:p>
          <a:p>
            <a:pPr marR="568960" algn="ctr">
              <a:lnSpc>
                <a:spcPct val="100000"/>
              </a:lnSpc>
              <a:spcBef>
                <a:spcPts val="1620"/>
              </a:spcBef>
            </a:pPr>
            <a:r>
              <a:rPr lang="zh-CN" altLang="en-US" sz="2000" spc="10" dirty="0">
                <a:solidFill>
                  <a:srgbClr val="0076CA"/>
                </a:solidFill>
                <a:latin typeface="微软雅黑" panose="020B0503020204020204" pitchFamily="34" charset="-122"/>
                <a:ea typeface="微软雅黑" panose="020B0503020204020204" pitchFamily="34" charset="-122"/>
                <a:cs typeface="微软雅黑 Light"/>
              </a:rPr>
              <a:t>                                                                                              </a:t>
            </a:r>
            <a:endParaRPr lang="en-US" altLang="zh-CN" sz="2000" spc="10" dirty="0">
              <a:solidFill>
                <a:srgbClr val="0076CA"/>
              </a:solidFill>
              <a:latin typeface="微软雅黑" panose="020B0503020204020204" pitchFamily="34" charset="-122"/>
              <a:ea typeface="微软雅黑" panose="020B0503020204020204" pitchFamily="34" charset="-122"/>
              <a:cs typeface="微软雅黑 Light"/>
            </a:endParaRPr>
          </a:p>
          <a:p>
            <a:pPr marR="568960" algn="r">
              <a:lnSpc>
                <a:spcPct val="100000"/>
              </a:lnSpc>
              <a:spcBef>
                <a:spcPts val="1620"/>
              </a:spcBef>
            </a:pPr>
            <a:r>
              <a:rPr lang="en-US" altLang="zh-CN" sz="2000" spc="10" dirty="0">
                <a:solidFill>
                  <a:srgbClr val="0076CA"/>
                </a:solidFill>
                <a:latin typeface="微软雅黑" panose="020B0503020204020204" pitchFamily="34" charset="-122"/>
                <a:ea typeface="微软雅黑" panose="020B0503020204020204" pitchFamily="34" charset="-122"/>
                <a:cs typeface="微软雅黑 Light"/>
              </a:rPr>
              <a:t>                                                                                              </a:t>
            </a:r>
            <a:r>
              <a:rPr lang="zh-CN" altLang="en-US" sz="2000" spc="10" dirty="0">
                <a:solidFill>
                  <a:srgbClr val="0076CA"/>
                </a:solidFill>
                <a:latin typeface="微软雅黑" panose="020B0503020204020204" pitchFamily="34" charset="-122"/>
                <a:ea typeface="微软雅黑" panose="020B0503020204020204" pitchFamily="34" charset="-122"/>
                <a:cs typeface="微软雅黑 Light"/>
              </a:rPr>
              <a:t>吴昊宇 </a:t>
            </a:r>
            <a:r>
              <a:rPr lang="en-US" altLang="zh-CN" sz="2000" spc="10" dirty="0">
                <a:solidFill>
                  <a:srgbClr val="0076CA"/>
                </a:solidFill>
                <a:latin typeface="微软雅黑" panose="020B0503020204020204" pitchFamily="34" charset="-122"/>
                <a:ea typeface="微软雅黑" panose="020B0503020204020204" pitchFamily="34" charset="-122"/>
                <a:cs typeface="微软雅黑 Light"/>
              </a:rPr>
              <a:t>181250154</a:t>
            </a:r>
          </a:p>
          <a:p>
            <a:pPr marR="568960" algn="r">
              <a:lnSpc>
                <a:spcPct val="100000"/>
              </a:lnSpc>
              <a:spcBef>
                <a:spcPts val="1620"/>
              </a:spcBef>
            </a:pPr>
            <a:r>
              <a:rPr lang="en-US" altLang="zh-CN" sz="2000" spc="10" dirty="0">
                <a:solidFill>
                  <a:srgbClr val="0076CA"/>
                </a:solidFill>
                <a:latin typeface="微软雅黑" panose="020B0503020204020204" pitchFamily="34" charset="-122"/>
                <a:ea typeface="微软雅黑" panose="020B0503020204020204" pitchFamily="34" charset="-122"/>
                <a:cs typeface="微软雅黑 Light"/>
              </a:rPr>
              <a:t>                                                                                              </a:t>
            </a:r>
            <a:r>
              <a:rPr lang="zh-CN" altLang="en-US" sz="2000" spc="10" dirty="0">
                <a:solidFill>
                  <a:srgbClr val="0076CA"/>
                </a:solidFill>
                <a:latin typeface="微软雅黑" panose="020B0503020204020204" pitchFamily="34" charset="-122"/>
                <a:ea typeface="微软雅黑" panose="020B0503020204020204" pitchFamily="34" charset="-122"/>
                <a:cs typeface="微软雅黑 Light"/>
              </a:rPr>
              <a:t>李邦国 </a:t>
            </a:r>
            <a:r>
              <a:rPr lang="en-US" altLang="zh-CN" sz="2000" spc="10" dirty="0">
                <a:solidFill>
                  <a:srgbClr val="0076CA"/>
                </a:solidFill>
                <a:latin typeface="微软雅黑" panose="020B0503020204020204" pitchFamily="34" charset="-122"/>
                <a:ea typeface="微软雅黑" panose="020B0503020204020204" pitchFamily="34" charset="-122"/>
                <a:cs typeface="微软雅黑 Light"/>
              </a:rPr>
              <a:t>181250065 </a:t>
            </a:r>
          </a:p>
          <a:p>
            <a:pPr marR="568960" algn="r">
              <a:lnSpc>
                <a:spcPct val="100000"/>
              </a:lnSpc>
              <a:spcBef>
                <a:spcPts val="1620"/>
              </a:spcBef>
            </a:pPr>
            <a:r>
              <a:rPr lang="zh-CN" altLang="en-US" sz="2000" spc="10" dirty="0">
                <a:solidFill>
                  <a:srgbClr val="0076CA"/>
                </a:solidFill>
                <a:latin typeface="微软雅黑" panose="020B0503020204020204" pitchFamily="34" charset="-122"/>
                <a:ea typeface="微软雅黑" panose="020B0503020204020204" pitchFamily="34" charset="-122"/>
                <a:cs typeface="微软雅黑 Light"/>
              </a:rPr>
              <a:t>                                                                                               朱伟    </a:t>
            </a:r>
            <a:r>
              <a:rPr lang="en-US" altLang="zh-CN" sz="2000" spc="10" dirty="0">
                <a:solidFill>
                  <a:srgbClr val="0076CA"/>
                </a:solidFill>
                <a:latin typeface="微软雅黑" panose="020B0503020204020204" pitchFamily="34" charset="-122"/>
                <a:ea typeface="微软雅黑" panose="020B0503020204020204" pitchFamily="34" charset="-122"/>
                <a:cs typeface="微软雅黑 Light"/>
              </a:rPr>
              <a:t>181250214   </a:t>
            </a:r>
            <a:endParaRPr sz="2000" dirty="0">
              <a:latin typeface="微软雅黑" panose="020B0503020204020204" pitchFamily="34" charset="-122"/>
              <a:ea typeface="微软雅黑" panose="020B0503020204020204" pitchFamily="34" charset="-122"/>
              <a:cs typeface="微软雅黑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2929" y="609600"/>
            <a:ext cx="10358120" cy="738664"/>
          </a:xfrm>
          <a:prstGeom prst="rect">
            <a:avLst/>
          </a:prstGeom>
        </p:spPr>
        <p:txBody>
          <a:bodyPr vert="horz" wrap="square" lIns="0" tIns="0" rIns="0" bIns="0" rtlCol="0">
            <a:spAutoFit/>
          </a:bodyPr>
          <a:lstStyle/>
          <a:p>
            <a:pPr marL="12700">
              <a:lnSpc>
                <a:spcPct val="100000"/>
              </a:lnSpc>
            </a:pPr>
            <a:r>
              <a:rPr lang="zh-CN" altLang="en-US" kern="1200" dirty="0">
                <a:solidFill>
                  <a:srgbClr val="0070C0"/>
                </a:solidFill>
                <a:latin typeface="微软雅黑" panose="020B0503020204020204" pitchFamily="34" charset="-122"/>
                <a:ea typeface="微软雅黑" panose="020B0503020204020204" pitchFamily="34" charset="-122"/>
              </a:rPr>
              <a:t>对于</a:t>
            </a:r>
            <a:r>
              <a:rPr lang="en-US" altLang="zh-CN" kern="1200" dirty="0">
                <a:solidFill>
                  <a:srgbClr val="0070C0"/>
                </a:solidFill>
                <a:latin typeface="微软雅黑" panose="020B0503020204020204" pitchFamily="34" charset="-122"/>
                <a:ea typeface="微软雅黑" panose="020B0503020204020204" pitchFamily="34" charset="-122"/>
              </a:rPr>
              <a:t>DDL</a:t>
            </a:r>
            <a:r>
              <a:rPr lang="zh-CN" altLang="en-US" kern="1200" dirty="0">
                <a:solidFill>
                  <a:srgbClr val="0070C0"/>
                </a:solidFill>
                <a:latin typeface="微软雅黑" panose="020B0503020204020204" pitchFamily="34" charset="-122"/>
                <a:ea typeface="微软雅黑" panose="020B0503020204020204" pitchFamily="34" charset="-122"/>
              </a:rPr>
              <a:t>对于编程质量的影响的研究</a:t>
            </a:r>
            <a:endParaRPr dirty="0">
              <a:solidFill>
                <a:srgbClr val="0070C0"/>
              </a:solidFill>
              <a:latin typeface="微软雅黑" panose="020B0503020204020204" pitchFamily="34" charset="-122"/>
              <a:ea typeface="微软雅黑" panose="020B0503020204020204" pitchFamily="34" charset="-122"/>
              <a:cs typeface="Times New Roman"/>
            </a:endParaRPr>
          </a:p>
        </p:txBody>
      </p:sp>
      <p:sp>
        <p:nvSpPr>
          <p:cNvPr id="3" name="object 3"/>
          <p:cNvSpPr txBox="1"/>
          <p:nvPr/>
        </p:nvSpPr>
        <p:spPr>
          <a:xfrm>
            <a:off x="1049477" y="1882548"/>
            <a:ext cx="9983671" cy="430887"/>
          </a:xfrm>
          <a:prstGeom prst="rect">
            <a:avLst/>
          </a:prstGeom>
        </p:spPr>
        <p:txBody>
          <a:bodyPr vert="horz" wrap="square" lIns="0" tIns="0" rIns="0" bIns="0" rtlCol="0">
            <a:spAutoFit/>
          </a:bodyPr>
          <a:lstStyle/>
          <a:p>
            <a:pPr lvl="0">
              <a:defRPr/>
            </a:pPr>
            <a:r>
              <a:rPr lang="en-US" altLang="zh-CN" sz="2800" dirty="0">
                <a:solidFill>
                  <a:prstClr val="black"/>
                </a:solidFill>
                <a:latin typeface="微软雅黑" panose="020B0503020204020204" pitchFamily="34" charset="-122"/>
                <a:ea typeface="微软雅黑" panose="020B0503020204020204" pitchFamily="34" charset="-122"/>
              </a:rPr>
              <a:t>2.</a:t>
            </a:r>
            <a:r>
              <a:rPr lang="zh-CN" altLang="en-US" sz="2800" dirty="0">
                <a:solidFill>
                  <a:prstClr val="black"/>
                </a:solidFill>
                <a:latin typeface="微软雅黑" panose="020B0503020204020204" pitchFamily="34" charset="-122"/>
                <a:ea typeface="微软雅黑" panose="020B0503020204020204" pitchFamily="34" charset="-122"/>
              </a:rPr>
              <a:t>在这些学生做过的题中难度相近的题目</a:t>
            </a:r>
            <a:endParaRPr lang="en-US" altLang="zh-CN" sz="2800" dirty="0">
              <a:solidFill>
                <a:prstClr val="black"/>
              </a:solidFill>
              <a:latin typeface="微软雅黑" panose="020B0503020204020204" pitchFamily="34" charset="-122"/>
              <a:ea typeface="微软雅黑" panose="020B0503020204020204" pitchFamily="34" charset="-122"/>
            </a:endParaRPr>
          </a:p>
        </p:txBody>
      </p:sp>
      <p:sp>
        <p:nvSpPr>
          <p:cNvPr id="10" name="object 10"/>
          <p:cNvSpPr txBox="1">
            <a:spLocks noGrp="1"/>
          </p:cNvSpPr>
          <p:nvPr>
            <p:ph type="ftr" sz="quarter" idx="5"/>
          </p:nvPr>
        </p:nvSpPr>
        <p:spPr>
          <a:xfrm rot="10800000" flipV="1">
            <a:off x="422554" y="6362700"/>
            <a:ext cx="1253846" cy="123111"/>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8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rPr>
              <a:t>更多详情，请咨询</a:t>
            </a:r>
            <a:r>
              <a:rPr kumimoji="0" lang="zh-CN" altLang="en-US" sz="8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rPr>
              <a:t>组员</a:t>
            </a:r>
            <a:r>
              <a:rPr kumimoji="0" sz="8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rPr>
              <a:t>。</a:t>
            </a:r>
          </a:p>
        </p:txBody>
      </p:sp>
      <p:sp>
        <p:nvSpPr>
          <p:cNvPr id="4" name="文本框 3">
            <a:extLst>
              <a:ext uri="{FF2B5EF4-FFF2-40B4-BE49-F238E27FC236}">
                <a16:creationId xmlns:a16="http://schemas.microsoft.com/office/drawing/2014/main" id="{53E0D5F2-7AB5-4985-8936-3E77F1E57C7B}"/>
              </a:ext>
            </a:extLst>
          </p:cNvPr>
          <p:cNvSpPr txBox="1"/>
          <p:nvPr/>
        </p:nvSpPr>
        <p:spPr>
          <a:xfrm>
            <a:off x="912928" y="2883486"/>
            <a:ext cx="10745672" cy="1815882"/>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选取难度相近的题目可以减小因为题目难度带来的代码质量影响</a:t>
            </a:r>
            <a:endParaRPr lang="en-US" altLang="zh-CN" sz="2800" dirty="0">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我们选择了平均分、平均提交次数以及该学生的最后得分都相近的题目</a:t>
            </a:r>
            <a:endParaRPr lang="en-US" altLang="zh-CN" sz="2800" dirty="0">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我们认为这一部分题目是难度大致相近的</a:t>
            </a:r>
          </a:p>
        </p:txBody>
      </p:sp>
    </p:spTree>
    <p:extLst>
      <p:ext uri="{BB962C8B-B14F-4D97-AF65-F5344CB8AC3E}">
        <p14:creationId xmlns:p14="http://schemas.microsoft.com/office/powerpoint/2010/main" val="3516611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2929" y="609600"/>
            <a:ext cx="10358120" cy="738664"/>
          </a:xfrm>
          <a:prstGeom prst="rect">
            <a:avLst/>
          </a:prstGeom>
        </p:spPr>
        <p:txBody>
          <a:bodyPr vert="horz" wrap="square" lIns="0" tIns="0" rIns="0" bIns="0" rtlCol="0">
            <a:spAutoFit/>
          </a:bodyPr>
          <a:lstStyle/>
          <a:p>
            <a:pPr marL="12700">
              <a:lnSpc>
                <a:spcPct val="100000"/>
              </a:lnSpc>
            </a:pPr>
            <a:r>
              <a:rPr lang="zh-CN" altLang="en-US" kern="1200" dirty="0">
                <a:solidFill>
                  <a:srgbClr val="0070C0"/>
                </a:solidFill>
                <a:latin typeface="微软雅黑" panose="020B0503020204020204" pitchFamily="34" charset="-122"/>
                <a:ea typeface="微软雅黑" panose="020B0503020204020204" pitchFamily="34" charset="-122"/>
              </a:rPr>
              <a:t>对于</a:t>
            </a:r>
            <a:r>
              <a:rPr lang="en-US" altLang="zh-CN" kern="1200" dirty="0">
                <a:solidFill>
                  <a:srgbClr val="0070C0"/>
                </a:solidFill>
                <a:latin typeface="微软雅黑" panose="020B0503020204020204" pitchFamily="34" charset="-122"/>
                <a:ea typeface="微软雅黑" panose="020B0503020204020204" pitchFamily="34" charset="-122"/>
              </a:rPr>
              <a:t>DDL</a:t>
            </a:r>
            <a:r>
              <a:rPr lang="zh-CN" altLang="en-US" kern="1200" dirty="0">
                <a:solidFill>
                  <a:srgbClr val="0070C0"/>
                </a:solidFill>
                <a:latin typeface="微软雅黑" panose="020B0503020204020204" pitchFamily="34" charset="-122"/>
                <a:ea typeface="微软雅黑" panose="020B0503020204020204" pitchFamily="34" charset="-122"/>
              </a:rPr>
              <a:t>对于编程质量的影响的研究</a:t>
            </a:r>
            <a:endParaRPr dirty="0">
              <a:solidFill>
                <a:srgbClr val="0070C0"/>
              </a:solidFill>
              <a:latin typeface="微软雅黑" panose="020B0503020204020204" pitchFamily="34" charset="-122"/>
              <a:ea typeface="微软雅黑" panose="020B0503020204020204" pitchFamily="34" charset="-122"/>
              <a:cs typeface="Times New Roman"/>
            </a:endParaRPr>
          </a:p>
        </p:txBody>
      </p:sp>
      <p:sp>
        <p:nvSpPr>
          <p:cNvPr id="3" name="object 3"/>
          <p:cNvSpPr txBox="1"/>
          <p:nvPr/>
        </p:nvSpPr>
        <p:spPr>
          <a:xfrm>
            <a:off x="1049477" y="1882548"/>
            <a:ext cx="9983671" cy="861774"/>
          </a:xfrm>
          <a:prstGeom prst="rect">
            <a:avLst/>
          </a:prstGeom>
        </p:spPr>
        <p:txBody>
          <a:bodyPr vert="horz" wrap="square" lIns="0" tIns="0" rIns="0" bIns="0" rtlCol="0">
            <a:spAutoFit/>
          </a:bodyPr>
          <a:lstStyle/>
          <a:p>
            <a:pPr lvl="0">
              <a:defRPr/>
            </a:pPr>
            <a:r>
              <a:rPr lang="en-US" altLang="zh-CN" sz="2800" dirty="0">
                <a:solidFill>
                  <a:prstClr val="black"/>
                </a:solidFill>
                <a:latin typeface="微软雅黑" panose="020B0503020204020204" pitchFamily="34" charset="-122"/>
                <a:ea typeface="微软雅黑" panose="020B0503020204020204" pitchFamily="34" charset="-122"/>
              </a:rPr>
              <a:t>3.</a:t>
            </a:r>
            <a:r>
              <a:rPr lang="zh-CN" altLang="en-US" sz="2800" dirty="0">
                <a:solidFill>
                  <a:prstClr val="black"/>
                </a:solidFill>
                <a:latin typeface="微软雅黑" panose="020B0503020204020204" pitchFamily="34" charset="-122"/>
                <a:ea typeface="微软雅黑" panose="020B0503020204020204" pitchFamily="34" charset="-122"/>
              </a:rPr>
              <a:t>对于这些题目，统计每一道题所有做过这道题的学生的三个指标的平均值</a:t>
            </a:r>
            <a:endParaRPr lang="en-US" altLang="zh-CN" sz="2800" dirty="0">
              <a:solidFill>
                <a:prstClr val="black"/>
              </a:solidFill>
              <a:latin typeface="微软雅黑" panose="020B0503020204020204" pitchFamily="34" charset="-122"/>
              <a:ea typeface="微软雅黑" panose="020B0503020204020204" pitchFamily="34" charset="-122"/>
            </a:endParaRPr>
          </a:p>
        </p:txBody>
      </p:sp>
      <p:sp>
        <p:nvSpPr>
          <p:cNvPr id="10" name="object 10"/>
          <p:cNvSpPr txBox="1">
            <a:spLocks noGrp="1"/>
          </p:cNvSpPr>
          <p:nvPr>
            <p:ph type="ftr" sz="quarter" idx="5"/>
          </p:nvPr>
        </p:nvSpPr>
        <p:spPr>
          <a:xfrm rot="10800000" flipV="1">
            <a:off x="422554" y="6362700"/>
            <a:ext cx="1253846" cy="123111"/>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8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rPr>
              <a:t>更多详情，请咨询</a:t>
            </a:r>
            <a:r>
              <a:rPr kumimoji="0" lang="zh-CN" altLang="en-US" sz="8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rPr>
              <a:t>组员</a:t>
            </a:r>
            <a:r>
              <a:rPr kumimoji="0" sz="8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rPr>
              <a:t>。</a:t>
            </a:r>
          </a:p>
        </p:txBody>
      </p:sp>
    </p:spTree>
    <p:extLst>
      <p:ext uri="{BB962C8B-B14F-4D97-AF65-F5344CB8AC3E}">
        <p14:creationId xmlns:p14="http://schemas.microsoft.com/office/powerpoint/2010/main" val="2007625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2929" y="609600"/>
            <a:ext cx="10358120" cy="738664"/>
          </a:xfrm>
          <a:prstGeom prst="rect">
            <a:avLst/>
          </a:prstGeom>
        </p:spPr>
        <p:txBody>
          <a:bodyPr vert="horz" wrap="square" lIns="0" tIns="0" rIns="0" bIns="0" rtlCol="0">
            <a:spAutoFit/>
          </a:bodyPr>
          <a:lstStyle/>
          <a:p>
            <a:pPr marL="12700">
              <a:lnSpc>
                <a:spcPct val="100000"/>
              </a:lnSpc>
            </a:pPr>
            <a:r>
              <a:rPr lang="zh-CN" altLang="en-US" kern="1200" dirty="0">
                <a:solidFill>
                  <a:srgbClr val="0070C0"/>
                </a:solidFill>
                <a:latin typeface="微软雅黑" panose="020B0503020204020204" pitchFamily="34" charset="-122"/>
                <a:ea typeface="微软雅黑" panose="020B0503020204020204" pitchFamily="34" charset="-122"/>
              </a:rPr>
              <a:t>对于</a:t>
            </a:r>
            <a:r>
              <a:rPr lang="en-US" altLang="zh-CN" kern="1200" dirty="0">
                <a:solidFill>
                  <a:srgbClr val="0070C0"/>
                </a:solidFill>
                <a:latin typeface="微软雅黑" panose="020B0503020204020204" pitchFamily="34" charset="-122"/>
                <a:ea typeface="微软雅黑" panose="020B0503020204020204" pitchFamily="34" charset="-122"/>
              </a:rPr>
              <a:t>DDL</a:t>
            </a:r>
            <a:r>
              <a:rPr lang="zh-CN" altLang="en-US" kern="1200" dirty="0">
                <a:solidFill>
                  <a:srgbClr val="0070C0"/>
                </a:solidFill>
                <a:latin typeface="微软雅黑" panose="020B0503020204020204" pitchFamily="34" charset="-122"/>
                <a:ea typeface="微软雅黑" panose="020B0503020204020204" pitchFamily="34" charset="-122"/>
              </a:rPr>
              <a:t>对于编程质量的影响的研究</a:t>
            </a:r>
            <a:endParaRPr dirty="0">
              <a:solidFill>
                <a:srgbClr val="0070C0"/>
              </a:solidFill>
              <a:latin typeface="微软雅黑" panose="020B0503020204020204" pitchFamily="34" charset="-122"/>
              <a:ea typeface="微软雅黑" panose="020B0503020204020204" pitchFamily="34" charset="-122"/>
              <a:cs typeface="Times New Roman"/>
            </a:endParaRPr>
          </a:p>
        </p:txBody>
      </p:sp>
      <p:sp>
        <p:nvSpPr>
          <p:cNvPr id="3" name="object 3"/>
          <p:cNvSpPr txBox="1"/>
          <p:nvPr/>
        </p:nvSpPr>
        <p:spPr>
          <a:xfrm>
            <a:off x="1049477" y="1882548"/>
            <a:ext cx="9983671" cy="861774"/>
          </a:xfrm>
          <a:prstGeom prst="rect">
            <a:avLst/>
          </a:prstGeom>
        </p:spPr>
        <p:txBody>
          <a:bodyPr vert="horz" wrap="square" lIns="0" tIns="0" rIns="0" bIns="0" rtlCol="0">
            <a:spAutoFit/>
          </a:bodyPr>
          <a:lstStyle/>
          <a:p>
            <a:pPr lvl="0">
              <a:defRPr/>
            </a:pPr>
            <a:r>
              <a:rPr lang="en-US" altLang="zh-CN" sz="2800" dirty="0">
                <a:solidFill>
                  <a:prstClr val="black"/>
                </a:solidFill>
                <a:latin typeface="微软雅黑" panose="020B0503020204020204" pitchFamily="34" charset="-122"/>
                <a:ea typeface="微软雅黑" panose="020B0503020204020204" pitchFamily="34" charset="-122"/>
              </a:rPr>
              <a:t>4.</a:t>
            </a:r>
            <a:r>
              <a:rPr lang="zh-CN" altLang="en-US" sz="2800" dirty="0">
                <a:solidFill>
                  <a:prstClr val="black"/>
                </a:solidFill>
                <a:latin typeface="微软雅黑" panose="020B0503020204020204" pitchFamily="34" charset="-122"/>
                <a:ea typeface="微软雅黑" panose="020B0503020204020204" pitchFamily="34" charset="-122"/>
              </a:rPr>
              <a:t>对于</a:t>
            </a:r>
            <a:r>
              <a:rPr lang="en-US" altLang="zh-CN" sz="2800" dirty="0">
                <a:solidFill>
                  <a:prstClr val="black"/>
                </a:solidFill>
                <a:latin typeface="微软雅黑" panose="020B0503020204020204" pitchFamily="34" charset="-122"/>
                <a:ea typeface="微软雅黑" panose="020B0503020204020204" pitchFamily="34" charset="-122"/>
              </a:rPr>
              <a:t>1.</a:t>
            </a:r>
            <a:r>
              <a:rPr lang="zh-CN" altLang="en-US" sz="2800" dirty="0">
                <a:solidFill>
                  <a:prstClr val="black"/>
                </a:solidFill>
                <a:latin typeface="微软雅黑" panose="020B0503020204020204" pitchFamily="34" charset="-122"/>
                <a:ea typeface="微软雅黑" panose="020B0503020204020204" pitchFamily="34" charset="-122"/>
              </a:rPr>
              <a:t>中挑选出的学生，统计</a:t>
            </a:r>
            <a:r>
              <a:rPr lang="en-US" altLang="zh-CN" sz="2800" dirty="0">
                <a:solidFill>
                  <a:prstClr val="black"/>
                </a:solidFill>
                <a:latin typeface="微软雅黑" panose="020B0503020204020204" pitchFamily="34" charset="-122"/>
                <a:ea typeface="微软雅黑" panose="020B0503020204020204" pitchFamily="34" charset="-122"/>
              </a:rPr>
              <a:t>2.</a:t>
            </a:r>
            <a:r>
              <a:rPr lang="zh-CN" altLang="en-US" sz="2800" dirty="0">
                <a:solidFill>
                  <a:prstClr val="black"/>
                </a:solidFill>
                <a:latin typeface="微软雅黑" panose="020B0503020204020204" pitchFamily="34" charset="-122"/>
                <a:ea typeface="微软雅黑" panose="020B0503020204020204" pitchFamily="34" charset="-122"/>
              </a:rPr>
              <a:t>中挑选出的题目的三个指标与平均值的比值</a:t>
            </a:r>
            <a:endParaRPr lang="en-US" altLang="zh-CN" sz="2800" dirty="0">
              <a:solidFill>
                <a:prstClr val="black"/>
              </a:solidFill>
              <a:latin typeface="微软雅黑" panose="020B0503020204020204" pitchFamily="34" charset="-122"/>
              <a:ea typeface="微软雅黑" panose="020B0503020204020204" pitchFamily="34" charset="-122"/>
            </a:endParaRPr>
          </a:p>
        </p:txBody>
      </p:sp>
      <p:sp>
        <p:nvSpPr>
          <p:cNvPr id="10" name="object 10"/>
          <p:cNvSpPr txBox="1">
            <a:spLocks noGrp="1"/>
          </p:cNvSpPr>
          <p:nvPr>
            <p:ph type="ftr" sz="quarter" idx="5"/>
          </p:nvPr>
        </p:nvSpPr>
        <p:spPr>
          <a:xfrm rot="10800000" flipV="1">
            <a:off x="422554" y="6362700"/>
            <a:ext cx="1253846" cy="123111"/>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8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rPr>
              <a:t>更多详情，请咨询</a:t>
            </a:r>
            <a:r>
              <a:rPr kumimoji="0" lang="zh-CN" altLang="en-US" sz="8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rPr>
              <a:t>组员</a:t>
            </a:r>
            <a:r>
              <a:rPr kumimoji="0" sz="8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rPr>
              <a:t>。</a:t>
            </a:r>
          </a:p>
        </p:txBody>
      </p:sp>
    </p:spTree>
    <p:extLst>
      <p:ext uri="{BB962C8B-B14F-4D97-AF65-F5344CB8AC3E}">
        <p14:creationId xmlns:p14="http://schemas.microsoft.com/office/powerpoint/2010/main" val="985533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2929" y="609600"/>
            <a:ext cx="10358120" cy="738664"/>
          </a:xfrm>
          <a:prstGeom prst="rect">
            <a:avLst/>
          </a:prstGeom>
        </p:spPr>
        <p:txBody>
          <a:bodyPr vert="horz" wrap="square" lIns="0" tIns="0" rIns="0" bIns="0" rtlCol="0">
            <a:spAutoFit/>
          </a:bodyPr>
          <a:lstStyle/>
          <a:p>
            <a:pPr marL="12700">
              <a:lnSpc>
                <a:spcPct val="100000"/>
              </a:lnSpc>
            </a:pPr>
            <a:r>
              <a:rPr lang="zh-CN" altLang="en-US" kern="1200" dirty="0">
                <a:solidFill>
                  <a:srgbClr val="0070C0"/>
                </a:solidFill>
                <a:latin typeface="微软雅黑" panose="020B0503020204020204" pitchFamily="34" charset="-122"/>
                <a:ea typeface="微软雅黑" panose="020B0503020204020204" pitchFamily="34" charset="-122"/>
              </a:rPr>
              <a:t>对于</a:t>
            </a:r>
            <a:r>
              <a:rPr lang="en-US" altLang="zh-CN" kern="1200" dirty="0">
                <a:solidFill>
                  <a:srgbClr val="0070C0"/>
                </a:solidFill>
                <a:latin typeface="微软雅黑" panose="020B0503020204020204" pitchFamily="34" charset="-122"/>
                <a:ea typeface="微软雅黑" panose="020B0503020204020204" pitchFamily="34" charset="-122"/>
              </a:rPr>
              <a:t>DDL</a:t>
            </a:r>
            <a:r>
              <a:rPr lang="zh-CN" altLang="en-US" kern="1200" dirty="0">
                <a:solidFill>
                  <a:srgbClr val="0070C0"/>
                </a:solidFill>
                <a:latin typeface="微软雅黑" panose="020B0503020204020204" pitchFamily="34" charset="-122"/>
                <a:ea typeface="微软雅黑" panose="020B0503020204020204" pitchFamily="34" charset="-122"/>
              </a:rPr>
              <a:t>对于编程质量的影响的研究</a:t>
            </a:r>
            <a:endParaRPr dirty="0">
              <a:solidFill>
                <a:srgbClr val="0070C0"/>
              </a:solidFill>
              <a:latin typeface="微软雅黑" panose="020B0503020204020204" pitchFamily="34" charset="-122"/>
              <a:ea typeface="微软雅黑" panose="020B0503020204020204" pitchFamily="34" charset="-122"/>
              <a:cs typeface="Times New Roman"/>
            </a:endParaRPr>
          </a:p>
        </p:txBody>
      </p:sp>
      <p:sp>
        <p:nvSpPr>
          <p:cNvPr id="3" name="object 3"/>
          <p:cNvSpPr txBox="1"/>
          <p:nvPr/>
        </p:nvSpPr>
        <p:spPr>
          <a:xfrm>
            <a:off x="1049477" y="1882548"/>
            <a:ext cx="9983671" cy="430887"/>
          </a:xfrm>
          <a:prstGeom prst="rect">
            <a:avLst/>
          </a:prstGeom>
        </p:spPr>
        <p:txBody>
          <a:bodyPr vert="horz" wrap="square" lIns="0" tIns="0" rIns="0" bIns="0" rtlCol="0">
            <a:spAutoFit/>
          </a:bodyPr>
          <a:lstStyle/>
          <a:p>
            <a:pPr lvl="0">
              <a:defRPr/>
            </a:pPr>
            <a:r>
              <a:rPr lang="en-US" altLang="zh-CN" sz="2800" dirty="0">
                <a:solidFill>
                  <a:prstClr val="black"/>
                </a:solidFill>
                <a:latin typeface="微软雅黑" panose="020B0503020204020204" pitchFamily="34" charset="-122"/>
                <a:ea typeface="微软雅黑" panose="020B0503020204020204" pitchFamily="34" charset="-122"/>
              </a:rPr>
              <a:t>5.</a:t>
            </a:r>
            <a:r>
              <a:rPr lang="zh-CN" altLang="en-US" sz="2800" dirty="0">
                <a:solidFill>
                  <a:prstClr val="black"/>
                </a:solidFill>
                <a:latin typeface="微软雅黑" panose="020B0503020204020204" pitchFamily="34" charset="-122"/>
                <a:ea typeface="微软雅黑" panose="020B0503020204020204" pitchFamily="34" charset="-122"/>
              </a:rPr>
              <a:t>对结果进行</a:t>
            </a:r>
            <a:r>
              <a:rPr lang="en-US" altLang="zh-CN" sz="2800" dirty="0">
                <a:solidFill>
                  <a:prstClr val="black"/>
                </a:solidFill>
                <a:latin typeface="微软雅黑" panose="020B0503020204020204" pitchFamily="34" charset="-122"/>
                <a:ea typeface="微软雅黑" panose="020B0503020204020204" pitchFamily="34" charset="-122"/>
              </a:rPr>
              <a:t>PCA</a:t>
            </a:r>
            <a:r>
              <a:rPr lang="zh-CN" altLang="en-US" sz="2800" dirty="0">
                <a:solidFill>
                  <a:prstClr val="black"/>
                </a:solidFill>
                <a:latin typeface="微软雅黑" panose="020B0503020204020204" pitchFamily="34" charset="-122"/>
                <a:ea typeface="微软雅黑" panose="020B0503020204020204" pitchFamily="34" charset="-122"/>
              </a:rPr>
              <a:t>降维，作出图像</a:t>
            </a:r>
            <a:endParaRPr lang="en-US" altLang="zh-CN" sz="2800" dirty="0">
              <a:solidFill>
                <a:prstClr val="black"/>
              </a:solidFill>
              <a:latin typeface="微软雅黑" panose="020B0503020204020204" pitchFamily="34" charset="-122"/>
              <a:ea typeface="微软雅黑" panose="020B0503020204020204" pitchFamily="34" charset="-122"/>
            </a:endParaRPr>
          </a:p>
        </p:txBody>
      </p:sp>
      <p:sp>
        <p:nvSpPr>
          <p:cNvPr id="10" name="object 10"/>
          <p:cNvSpPr txBox="1">
            <a:spLocks noGrp="1"/>
          </p:cNvSpPr>
          <p:nvPr>
            <p:ph type="ftr" sz="quarter" idx="5"/>
          </p:nvPr>
        </p:nvSpPr>
        <p:spPr>
          <a:xfrm rot="10800000" flipV="1">
            <a:off x="422554" y="6362700"/>
            <a:ext cx="1253846" cy="123111"/>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8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rPr>
              <a:t>更多详情，请咨询</a:t>
            </a:r>
            <a:r>
              <a:rPr kumimoji="0" lang="zh-CN" altLang="en-US" sz="8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rPr>
              <a:t>组员</a:t>
            </a:r>
            <a:r>
              <a:rPr kumimoji="0" sz="8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rPr>
              <a:t>。</a:t>
            </a:r>
          </a:p>
        </p:txBody>
      </p:sp>
    </p:spTree>
    <p:extLst>
      <p:ext uri="{BB962C8B-B14F-4D97-AF65-F5344CB8AC3E}">
        <p14:creationId xmlns:p14="http://schemas.microsoft.com/office/powerpoint/2010/main" val="3720849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2929" y="609600"/>
            <a:ext cx="10358120" cy="738664"/>
          </a:xfrm>
          <a:prstGeom prst="rect">
            <a:avLst/>
          </a:prstGeom>
        </p:spPr>
        <p:txBody>
          <a:bodyPr vert="horz" wrap="square" lIns="0" tIns="0" rIns="0" bIns="0" rtlCol="0">
            <a:spAutoFit/>
          </a:bodyPr>
          <a:lstStyle/>
          <a:p>
            <a:pPr marL="12700">
              <a:lnSpc>
                <a:spcPct val="100000"/>
              </a:lnSpc>
            </a:pPr>
            <a:r>
              <a:rPr lang="zh-CN" altLang="en-US" kern="1200" dirty="0">
                <a:solidFill>
                  <a:srgbClr val="0070C0"/>
                </a:solidFill>
                <a:latin typeface="微软雅黑" panose="020B0503020204020204" pitchFamily="34" charset="-122"/>
                <a:ea typeface="微软雅黑" panose="020B0503020204020204" pitchFamily="34" charset="-122"/>
              </a:rPr>
              <a:t>对于</a:t>
            </a:r>
            <a:r>
              <a:rPr lang="en-US" altLang="zh-CN" kern="1200" dirty="0">
                <a:solidFill>
                  <a:srgbClr val="0070C0"/>
                </a:solidFill>
                <a:latin typeface="微软雅黑" panose="020B0503020204020204" pitchFamily="34" charset="-122"/>
                <a:ea typeface="微软雅黑" panose="020B0503020204020204" pitchFamily="34" charset="-122"/>
              </a:rPr>
              <a:t>DDL</a:t>
            </a:r>
            <a:r>
              <a:rPr lang="zh-CN" altLang="en-US" kern="1200" dirty="0">
                <a:solidFill>
                  <a:srgbClr val="0070C0"/>
                </a:solidFill>
                <a:latin typeface="微软雅黑" panose="020B0503020204020204" pitchFamily="34" charset="-122"/>
                <a:ea typeface="微软雅黑" panose="020B0503020204020204" pitchFamily="34" charset="-122"/>
              </a:rPr>
              <a:t>对于编程质量的影响的研究</a:t>
            </a:r>
            <a:endParaRPr dirty="0">
              <a:solidFill>
                <a:srgbClr val="0070C0"/>
              </a:solidFill>
              <a:latin typeface="微软雅黑" panose="020B0503020204020204" pitchFamily="34" charset="-122"/>
              <a:ea typeface="微软雅黑" panose="020B0503020204020204" pitchFamily="34" charset="-122"/>
              <a:cs typeface="Times New Roman"/>
            </a:endParaRPr>
          </a:p>
        </p:txBody>
      </p:sp>
      <p:sp>
        <p:nvSpPr>
          <p:cNvPr id="3" name="object 3"/>
          <p:cNvSpPr txBox="1"/>
          <p:nvPr/>
        </p:nvSpPr>
        <p:spPr>
          <a:xfrm>
            <a:off x="1049477" y="1882548"/>
            <a:ext cx="9983671" cy="430887"/>
          </a:xfrm>
          <a:prstGeom prst="rect">
            <a:avLst/>
          </a:prstGeom>
        </p:spPr>
        <p:txBody>
          <a:bodyPr vert="horz" wrap="square" lIns="0" tIns="0" rIns="0" bIns="0" rtlCol="0">
            <a:spAutoFit/>
          </a:bodyPr>
          <a:lstStyle/>
          <a:p>
            <a:pPr lvl="0">
              <a:defRPr/>
            </a:pPr>
            <a:r>
              <a:rPr lang="en-US" altLang="zh-CN" sz="2800" dirty="0">
                <a:solidFill>
                  <a:prstClr val="black"/>
                </a:solidFill>
                <a:latin typeface="微软雅黑" panose="020B0503020204020204" pitchFamily="34" charset="-122"/>
                <a:ea typeface="微软雅黑" panose="020B0503020204020204" pitchFamily="34" charset="-122"/>
              </a:rPr>
              <a:t>6.</a:t>
            </a:r>
            <a:r>
              <a:rPr lang="zh-CN" altLang="en-US" sz="2800" dirty="0">
                <a:solidFill>
                  <a:prstClr val="black"/>
                </a:solidFill>
                <a:latin typeface="微软雅黑" panose="020B0503020204020204" pitchFamily="34" charset="-122"/>
                <a:ea typeface="微软雅黑" panose="020B0503020204020204" pitchFamily="34" charset="-122"/>
              </a:rPr>
              <a:t>结果分析</a:t>
            </a:r>
            <a:endParaRPr lang="en-US" altLang="zh-CN" sz="2800" dirty="0">
              <a:solidFill>
                <a:prstClr val="black"/>
              </a:solidFill>
              <a:latin typeface="微软雅黑" panose="020B0503020204020204" pitchFamily="34" charset="-122"/>
              <a:ea typeface="微软雅黑" panose="020B0503020204020204" pitchFamily="34" charset="-122"/>
            </a:endParaRPr>
          </a:p>
        </p:txBody>
      </p:sp>
      <p:sp>
        <p:nvSpPr>
          <p:cNvPr id="10" name="object 10"/>
          <p:cNvSpPr txBox="1">
            <a:spLocks noGrp="1"/>
          </p:cNvSpPr>
          <p:nvPr>
            <p:ph type="ftr" sz="quarter" idx="5"/>
          </p:nvPr>
        </p:nvSpPr>
        <p:spPr>
          <a:xfrm rot="10800000" flipV="1">
            <a:off x="422554" y="6362700"/>
            <a:ext cx="1253846" cy="123111"/>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8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rPr>
              <a:t>更多详情，请咨询</a:t>
            </a:r>
            <a:r>
              <a:rPr kumimoji="0" lang="zh-CN" altLang="en-US" sz="8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rPr>
              <a:t>组员</a:t>
            </a:r>
            <a:r>
              <a:rPr kumimoji="0" sz="8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rPr>
              <a:t>。</a:t>
            </a:r>
          </a:p>
        </p:txBody>
      </p:sp>
    </p:spTree>
    <p:extLst>
      <p:ext uri="{BB962C8B-B14F-4D97-AF65-F5344CB8AC3E}">
        <p14:creationId xmlns:p14="http://schemas.microsoft.com/office/powerpoint/2010/main" val="94305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2252" y="178713"/>
            <a:ext cx="10358120" cy="1477328"/>
          </a:xfrm>
          <a:prstGeom prst="rect">
            <a:avLst/>
          </a:prstGeom>
        </p:spPr>
        <p:txBody>
          <a:bodyPr vert="horz" wrap="square" lIns="0" tIns="0" rIns="0" bIns="0" rtlCol="0">
            <a:spAutoFit/>
          </a:bodyPr>
          <a:lstStyle/>
          <a:p>
            <a:pPr marL="12700">
              <a:lnSpc>
                <a:spcPct val="100000"/>
              </a:lnSpc>
            </a:pPr>
            <a:r>
              <a:rPr lang="zh-CN" altLang="en-US" kern="1200" dirty="0">
                <a:solidFill>
                  <a:srgbClr val="0070C0"/>
                </a:solidFill>
                <a:latin typeface="微软雅黑" panose="020B0503020204020204" pitchFamily="34" charset="-122"/>
                <a:ea typeface="微软雅黑" panose="020B0503020204020204" pitchFamily="34" charset="-122"/>
              </a:rPr>
              <a:t>对于两个关键时间节点对于编程质量的影响的研究</a:t>
            </a:r>
            <a:endParaRPr kern="1200" dirty="0">
              <a:solidFill>
                <a:srgbClr val="0070C0"/>
              </a:solidFill>
              <a:latin typeface="微软雅黑" panose="020B0503020204020204" pitchFamily="34" charset="-122"/>
              <a:ea typeface="微软雅黑" panose="020B0503020204020204" pitchFamily="34" charset="-122"/>
            </a:endParaRPr>
          </a:p>
        </p:txBody>
      </p:sp>
      <p:sp>
        <p:nvSpPr>
          <p:cNvPr id="10" name="object 10"/>
          <p:cNvSpPr txBox="1">
            <a:spLocks noGrp="1"/>
          </p:cNvSpPr>
          <p:nvPr>
            <p:ph type="ftr" sz="quarter" idx="5"/>
          </p:nvPr>
        </p:nvSpPr>
        <p:spPr>
          <a:xfrm rot="10800000" flipV="1">
            <a:off x="422554" y="6362700"/>
            <a:ext cx="1253846" cy="123111"/>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8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rPr>
              <a:t>更多详情，请咨询</a:t>
            </a:r>
            <a:r>
              <a:rPr kumimoji="0" lang="zh-CN" altLang="en-US" sz="8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rPr>
              <a:t>组员</a:t>
            </a:r>
            <a:r>
              <a:rPr kumimoji="0" sz="8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rPr>
              <a:t>。</a:t>
            </a:r>
          </a:p>
        </p:txBody>
      </p:sp>
      <p:sp>
        <p:nvSpPr>
          <p:cNvPr id="4" name="矩形 3">
            <a:extLst>
              <a:ext uri="{FF2B5EF4-FFF2-40B4-BE49-F238E27FC236}">
                <a16:creationId xmlns:a16="http://schemas.microsoft.com/office/drawing/2014/main" id="{5E08AF2A-27A8-4548-B4CE-208DA1CAC98E}"/>
              </a:ext>
            </a:extLst>
          </p:cNvPr>
          <p:cNvSpPr/>
          <p:nvPr/>
        </p:nvSpPr>
        <p:spPr>
          <a:xfrm>
            <a:off x="609600" y="2461230"/>
            <a:ext cx="10610772" cy="1815882"/>
          </a:xfrm>
          <a:prstGeom prst="rect">
            <a:avLst/>
          </a:prstGeom>
        </p:spPr>
        <p:txBody>
          <a:bodyPr wrap="square">
            <a:spAutoFit/>
          </a:bodyPr>
          <a:lstStyle/>
          <a:p>
            <a:pPr algn="just">
              <a:spcAft>
                <a:spcPts val="0"/>
              </a:spcAft>
            </a:pPr>
            <a:r>
              <a:rPr lang="en-US" altLang="zh-CN" sz="2800" dirty="0">
                <a:solidFill>
                  <a:prstClr val="black"/>
                </a:solidFill>
                <a:latin typeface="微软雅黑" panose="020B0503020204020204" pitchFamily="34" charset="-122"/>
                <a:ea typeface="微软雅黑" panose="020B0503020204020204" pitchFamily="34" charset="-122"/>
              </a:rPr>
              <a:t>       </a:t>
            </a:r>
            <a:r>
              <a:rPr lang="zh-CN" altLang="zh-CN" sz="2800" dirty="0">
                <a:solidFill>
                  <a:prstClr val="black"/>
                </a:solidFill>
                <a:latin typeface="微软雅黑" panose="020B0503020204020204" pitchFamily="34" charset="-122"/>
                <a:ea typeface="微软雅黑" panose="020B0503020204020204" pitchFamily="34" charset="-122"/>
              </a:rPr>
              <a:t>由于黄老师的催促</a:t>
            </a:r>
            <a:r>
              <a:rPr lang="zh-CN" altLang="en-US" sz="2800" dirty="0">
                <a:solidFill>
                  <a:prstClr val="black"/>
                </a:solidFill>
                <a:latin typeface="微软雅黑" panose="020B0503020204020204" pitchFamily="34" charset="-122"/>
                <a:ea typeface="微软雅黑" panose="020B0503020204020204" pitchFamily="34" charset="-122"/>
              </a:rPr>
              <a:t>和</a:t>
            </a:r>
            <a:r>
              <a:rPr lang="en-US" altLang="zh-CN" sz="2800" dirty="0">
                <a:solidFill>
                  <a:prstClr val="black"/>
                </a:solidFill>
                <a:latin typeface="微软雅黑" panose="020B0503020204020204" pitchFamily="34" charset="-122"/>
                <a:ea typeface="微软雅黑" panose="020B0503020204020204" pitchFamily="34" charset="-122"/>
              </a:rPr>
              <a:t>DDL</a:t>
            </a:r>
            <a:r>
              <a:rPr lang="zh-CN" altLang="zh-CN" sz="2800" dirty="0">
                <a:solidFill>
                  <a:prstClr val="black"/>
                </a:solidFill>
                <a:latin typeface="微软雅黑" panose="020B0503020204020204" pitchFamily="34" charset="-122"/>
                <a:ea typeface="微软雅黑" panose="020B0503020204020204" pitchFamily="34" charset="-122"/>
              </a:rPr>
              <a:t>的趋近，同学们不少都会开始</a:t>
            </a:r>
            <a:r>
              <a:rPr lang="zh-CN" altLang="en-US" sz="2800" dirty="0">
                <a:solidFill>
                  <a:prstClr val="black"/>
                </a:solidFill>
                <a:latin typeface="微软雅黑" panose="020B0503020204020204" pitchFamily="34" charset="-122"/>
                <a:ea typeface="微软雅黑" panose="020B0503020204020204" pitchFamily="34" charset="-122"/>
              </a:rPr>
              <a:t>被迫改变原有</a:t>
            </a:r>
            <a:r>
              <a:rPr lang="zh-CN" altLang="zh-CN" sz="2800" dirty="0">
                <a:solidFill>
                  <a:prstClr val="black"/>
                </a:solidFill>
                <a:latin typeface="微软雅黑" panose="020B0503020204020204" pitchFamily="34" charset="-122"/>
                <a:ea typeface="微软雅黑" panose="020B0503020204020204" pitchFamily="34" charset="-122"/>
              </a:rPr>
              <a:t>作业</a:t>
            </a:r>
            <a:r>
              <a:rPr lang="zh-CN" altLang="en-US" sz="2800" dirty="0">
                <a:solidFill>
                  <a:prstClr val="black"/>
                </a:solidFill>
                <a:latin typeface="微软雅黑" panose="020B0503020204020204" pitchFamily="34" charset="-122"/>
                <a:ea typeface="微软雅黑" panose="020B0503020204020204" pitchFamily="34" charset="-122"/>
              </a:rPr>
              <a:t>进度</a:t>
            </a:r>
            <a:r>
              <a:rPr lang="zh-CN" altLang="zh-CN" sz="2800" dirty="0">
                <a:solidFill>
                  <a:prstClr val="black"/>
                </a:solidFill>
                <a:latin typeface="微软雅黑" panose="020B0503020204020204" pitchFamily="34" charset="-122"/>
                <a:ea typeface="微软雅黑" panose="020B0503020204020204" pitchFamily="34" charset="-122"/>
              </a:rPr>
              <a:t>，在这两段时间内</a:t>
            </a:r>
            <a:r>
              <a:rPr lang="zh-CN" altLang="en-US" sz="2800" dirty="0">
                <a:solidFill>
                  <a:prstClr val="black"/>
                </a:solidFill>
                <a:latin typeface="微软雅黑" panose="020B0503020204020204" pitchFamily="34" charset="-122"/>
                <a:ea typeface="微软雅黑" panose="020B0503020204020204" pitchFamily="34" charset="-122"/>
              </a:rPr>
              <a:t>我们猜测</a:t>
            </a:r>
            <a:r>
              <a:rPr lang="zh-CN" altLang="zh-CN" sz="2800" dirty="0">
                <a:solidFill>
                  <a:prstClr val="black"/>
                </a:solidFill>
                <a:latin typeface="微软雅黑" panose="020B0503020204020204" pitchFamily="34" charset="-122"/>
                <a:ea typeface="微软雅黑" panose="020B0503020204020204" pitchFamily="34" charset="-122"/>
              </a:rPr>
              <a:t>会</a:t>
            </a:r>
            <a:r>
              <a:rPr lang="zh-CN" altLang="en-US" sz="2800" dirty="0">
                <a:solidFill>
                  <a:prstClr val="black"/>
                </a:solidFill>
                <a:latin typeface="微软雅黑" panose="020B0503020204020204" pitchFamily="34" charset="-122"/>
                <a:ea typeface="微软雅黑" panose="020B0503020204020204" pitchFamily="34" charset="-122"/>
              </a:rPr>
              <a:t>存在</a:t>
            </a:r>
            <a:r>
              <a:rPr lang="zh-CN" altLang="zh-CN" sz="2800" dirty="0">
                <a:solidFill>
                  <a:prstClr val="black"/>
                </a:solidFill>
                <a:latin typeface="微软雅黑" panose="020B0503020204020204" pitchFamily="34" charset="-122"/>
                <a:ea typeface="微软雅黑" panose="020B0503020204020204" pitchFamily="34" charset="-122"/>
              </a:rPr>
              <a:t>提交次数增高</a:t>
            </a:r>
            <a:r>
              <a:rPr lang="zh-CN" altLang="en-US" sz="2800" dirty="0">
                <a:solidFill>
                  <a:prstClr val="black"/>
                </a:solidFill>
                <a:latin typeface="微软雅黑" panose="020B0503020204020204" pitchFamily="34" charset="-122"/>
                <a:ea typeface="微软雅黑" panose="020B0503020204020204" pitchFamily="34" charset="-122"/>
              </a:rPr>
              <a:t>的现象</a:t>
            </a:r>
            <a:r>
              <a:rPr lang="zh-CN" altLang="zh-CN" sz="2800" dirty="0">
                <a:solidFill>
                  <a:prstClr val="black"/>
                </a:solidFill>
                <a:latin typeface="微软雅黑" panose="020B0503020204020204" pitchFamily="34" charset="-122"/>
                <a:ea typeface="微软雅黑" panose="020B0503020204020204" pitchFamily="34" charset="-122"/>
              </a:rPr>
              <a:t>，由此引发了我们对</a:t>
            </a:r>
            <a:r>
              <a:rPr lang="zh-CN" altLang="en-US" sz="2800" dirty="0">
                <a:solidFill>
                  <a:prstClr val="black"/>
                </a:solidFill>
                <a:latin typeface="微软雅黑" panose="020B0503020204020204" pitchFamily="34" charset="-122"/>
                <a:ea typeface="微软雅黑" panose="020B0503020204020204" pitchFamily="34" charset="-122"/>
              </a:rPr>
              <a:t>于这一部分</a:t>
            </a:r>
            <a:r>
              <a:rPr lang="zh-CN" altLang="zh-CN" sz="2800" dirty="0">
                <a:solidFill>
                  <a:prstClr val="black"/>
                </a:solidFill>
                <a:latin typeface="微软雅黑" panose="020B0503020204020204" pitchFamily="34" charset="-122"/>
                <a:ea typeface="微软雅黑" panose="020B0503020204020204" pitchFamily="34" charset="-122"/>
              </a:rPr>
              <a:t>同学</a:t>
            </a:r>
            <a:r>
              <a:rPr lang="zh-CN" altLang="en-US" sz="2800" dirty="0">
                <a:solidFill>
                  <a:prstClr val="black"/>
                </a:solidFill>
                <a:latin typeface="微软雅黑" panose="020B0503020204020204" pitchFamily="34" charset="-122"/>
                <a:ea typeface="微软雅黑" panose="020B0503020204020204" pitchFamily="34" charset="-122"/>
              </a:rPr>
              <a:t>被迫改变做题进度的同时会不会引发编程质量改变</a:t>
            </a:r>
            <a:r>
              <a:rPr lang="zh-CN" altLang="zh-CN" sz="2800" dirty="0">
                <a:solidFill>
                  <a:prstClr val="black"/>
                </a:solidFill>
                <a:latin typeface="微软雅黑" panose="020B0503020204020204" pitchFamily="34" charset="-122"/>
                <a:ea typeface="微软雅黑" panose="020B0503020204020204" pitchFamily="34" charset="-122"/>
              </a:rPr>
              <a:t>的思考。</a:t>
            </a:r>
            <a:endParaRPr lang="zh-CN" altLang="zh-CN" kern="100" dirty="0">
              <a:latin typeface="Calibri" panose="020F0502020204030204" pitchFamily="34" charset="0"/>
              <a:cs typeface="Times New Roman" panose="02020603050405020304" pitchFamily="18" charset="0"/>
            </a:endParaRPr>
          </a:p>
        </p:txBody>
      </p:sp>
      <p:sp>
        <p:nvSpPr>
          <p:cNvPr id="6" name="矩形 5">
            <a:extLst>
              <a:ext uri="{FF2B5EF4-FFF2-40B4-BE49-F238E27FC236}">
                <a16:creationId xmlns:a16="http://schemas.microsoft.com/office/drawing/2014/main" id="{27A27314-9895-4F23-98AA-0F30E2F9876C}"/>
              </a:ext>
            </a:extLst>
          </p:cNvPr>
          <p:cNvSpPr/>
          <p:nvPr/>
        </p:nvSpPr>
        <p:spPr>
          <a:xfrm>
            <a:off x="533400" y="1938010"/>
            <a:ext cx="7050328" cy="523220"/>
          </a:xfrm>
          <a:prstGeom prst="rect">
            <a:avLst/>
          </a:prstGeom>
        </p:spPr>
        <p:txBody>
          <a:bodyPr wrap="none">
            <a:spAutoFit/>
          </a:bodyPr>
          <a:lstStyle/>
          <a:p>
            <a:r>
              <a:rPr lang="en-US" altLang="zh-CN" sz="2800" dirty="0">
                <a:solidFill>
                  <a:prstClr val="black"/>
                </a:solidFill>
                <a:latin typeface="微软雅黑" panose="020B0503020204020204" pitchFamily="34" charset="-122"/>
                <a:ea typeface="微软雅黑" panose="020B0503020204020204" pitchFamily="34" charset="-122"/>
              </a:rPr>
              <a:t>1.</a:t>
            </a:r>
            <a:r>
              <a:rPr lang="zh-CN" altLang="en-US" sz="2800" dirty="0">
                <a:solidFill>
                  <a:prstClr val="black"/>
                </a:solidFill>
                <a:latin typeface="微软雅黑" panose="020B0503020204020204" pitchFamily="34" charset="-122"/>
                <a:ea typeface="微软雅黑" panose="020B0503020204020204" pitchFamily="34" charset="-122"/>
              </a:rPr>
              <a:t> 认为这两段时间会影响编程质量的原因：</a:t>
            </a:r>
          </a:p>
        </p:txBody>
      </p:sp>
    </p:spTree>
    <p:extLst>
      <p:ext uri="{BB962C8B-B14F-4D97-AF65-F5344CB8AC3E}">
        <p14:creationId xmlns:p14="http://schemas.microsoft.com/office/powerpoint/2010/main" val="1640362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2252" y="178713"/>
            <a:ext cx="10358120" cy="1477328"/>
          </a:xfrm>
          <a:prstGeom prst="rect">
            <a:avLst/>
          </a:prstGeom>
        </p:spPr>
        <p:txBody>
          <a:bodyPr vert="horz" wrap="square" lIns="0" tIns="0" rIns="0" bIns="0" rtlCol="0">
            <a:spAutoFit/>
          </a:bodyPr>
          <a:lstStyle/>
          <a:p>
            <a:pPr marL="12700">
              <a:lnSpc>
                <a:spcPct val="100000"/>
              </a:lnSpc>
            </a:pPr>
            <a:r>
              <a:rPr lang="zh-CN" altLang="en-US" kern="1200" dirty="0">
                <a:solidFill>
                  <a:srgbClr val="0070C0"/>
                </a:solidFill>
                <a:latin typeface="微软雅黑" panose="020B0503020204020204" pitchFamily="34" charset="-122"/>
                <a:ea typeface="微软雅黑" panose="020B0503020204020204" pitchFamily="34" charset="-122"/>
              </a:rPr>
              <a:t>对于两个关键时间节点对于编程质量的影响的研究</a:t>
            </a:r>
            <a:endParaRPr kern="1200" dirty="0">
              <a:solidFill>
                <a:srgbClr val="0070C0"/>
              </a:solidFill>
              <a:latin typeface="微软雅黑" panose="020B0503020204020204" pitchFamily="34" charset="-122"/>
              <a:ea typeface="微软雅黑" panose="020B0503020204020204" pitchFamily="34" charset="-122"/>
            </a:endParaRPr>
          </a:p>
        </p:txBody>
      </p:sp>
      <p:sp>
        <p:nvSpPr>
          <p:cNvPr id="10" name="object 10"/>
          <p:cNvSpPr txBox="1">
            <a:spLocks noGrp="1"/>
          </p:cNvSpPr>
          <p:nvPr>
            <p:ph type="ftr" sz="quarter" idx="5"/>
          </p:nvPr>
        </p:nvSpPr>
        <p:spPr>
          <a:xfrm rot="10800000" flipV="1">
            <a:off x="422554" y="6362700"/>
            <a:ext cx="1253846" cy="123111"/>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8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rPr>
              <a:t>更多详情，请咨询</a:t>
            </a:r>
            <a:r>
              <a:rPr kumimoji="0" lang="zh-CN" altLang="en-US" sz="8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rPr>
              <a:t>组员</a:t>
            </a:r>
            <a:r>
              <a:rPr kumimoji="0" sz="8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rPr>
              <a:t>。</a:t>
            </a:r>
          </a:p>
        </p:txBody>
      </p:sp>
      <p:sp>
        <p:nvSpPr>
          <p:cNvPr id="4" name="矩形 3">
            <a:extLst>
              <a:ext uri="{FF2B5EF4-FFF2-40B4-BE49-F238E27FC236}">
                <a16:creationId xmlns:a16="http://schemas.microsoft.com/office/drawing/2014/main" id="{5E08AF2A-27A8-4548-B4CE-208DA1CAC98E}"/>
              </a:ext>
            </a:extLst>
          </p:cNvPr>
          <p:cNvSpPr/>
          <p:nvPr/>
        </p:nvSpPr>
        <p:spPr>
          <a:xfrm>
            <a:off x="609600" y="2461230"/>
            <a:ext cx="10610772" cy="3970318"/>
          </a:xfrm>
          <a:prstGeom prst="rect">
            <a:avLst/>
          </a:prstGeom>
        </p:spPr>
        <p:txBody>
          <a:bodyPr wrap="square">
            <a:spAutoFit/>
          </a:bodyPr>
          <a:lstStyle/>
          <a:p>
            <a:pPr algn="just"/>
            <a:r>
              <a:rPr lang="en-US" altLang="zh-CN" sz="2800" dirty="0">
                <a:solidFill>
                  <a:prstClr val="black"/>
                </a:solidFill>
                <a:latin typeface="微软雅黑" panose="020B0503020204020204" pitchFamily="34" charset="-122"/>
                <a:ea typeface="微软雅黑" panose="020B0503020204020204" pitchFamily="34" charset="-122"/>
              </a:rPr>
              <a:t>       </a:t>
            </a:r>
            <a:r>
              <a:rPr lang="zh-CN" altLang="zh-CN" sz="2800" dirty="0">
                <a:solidFill>
                  <a:prstClr val="black"/>
                </a:solidFill>
                <a:latin typeface="微软雅黑" panose="020B0503020204020204" pitchFamily="34" charset="-122"/>
                <a:ea typeface="微软雅黑" panose="020B0503020204020204" pitchFamily="34" charset="-122"/>
              </a:rPr>
              <a:t>首先是先统计这两段时间</a:t>
            </a:r>
            <a:r>
              <a:rPr lang="zh-CN" altLang="en-US" sz="2800" dirty="0">
                <a:solidFill>
                  <a:prstClr val="black"/>
                </a:solidFill>
                <a:latin typeface="微软雅黑" panose="020B0503020204020204" pitchFamily="34" charset="-122"/>
                <a:ea typeface="微软雅黑" panose="020B0503020204020204" pitchFamily="34" charset="-122"/>
              </a:rPr>
              <a:t>和其他一般时间</a:t>
            </a:r>
            <a:r>
              <a:rPr lang="zh-CN" altLang="zh-CN" sz="2800" dirty="0">
                <a:solidFill>
                  <a:prstClr val="black"/>
                </a:solidFill>
                <a:latin typeface="微软雅黑" panose="020B0503020204020204" pitchFamily="34" charset="-122"/>
                <a:ea typeface="微软雅黑" panose="020B0503020204020204" pitchFamily="34" charset="-122"/>
              </a:rPr>
              <a:t>的提交次数，</a:t>
            </a:r>
            <a:r>
              <a:rPr lang="zh-CN" altLang="en-US" sz="2800" dirty="0">
                <a:solidFill>
                  <a:prstClr val="black"/>
                </a:solidFill>
                <a:latin typeface="微软雅黑" panose="020B0503020204020204" pitchFamily="34" charset="-122"/>
                <a:ea typeface="微软雅黑" panose="020B0503020204020204" pitchFamily="34" charset="-122"/>
              </a:rPr>
              <a:t>观察提交次数是否在这两段时间存在波动，以</a:t>
            </a:r>
            <a:r>
              <a:rPr lang="zh-CN" altLang="zh-CN" sz="2800" dirty="0">
                <a:solidFill>
                  <a:prstClr val="black"/>
                </a:solidFill>
                <a:latin typeface="微软雅黑" panose="020B0503020204020204" pitchFamily="34" charset="-122"/>
                <a:ea typeface="微软雅黑" panose="020B0503020204020204" pitchFamily="34" charset="-122"/>
              </a:rPr>
              <a:t>证明我们的研究课题有</a:t>
            </a:r>
            <a:r>
              <a:rPr lang="zh-CN" altLang="en-US" sz="2800" dirty="0">
                <a:solidFill>
                  <a:prstClr val="black"/>
                </a:solidFill>
                <a:latin typeface="微软雅黑" panose="020B0503020204020204" pitchFamily="34" charset="-122"/>
                <a:ea typeface="微软雅黑" panose="020B0503020204020204" pitchFamily="34" charset="-122"/>
              </a:rPr>
              <a:t>研究价值。</a:t>
            </a:r>
            <a:r>
              <a:rPr lang="zh-CN" altLang="zh-CN" sz="2800" dirty="0">
                <a:solidFill>
                  <a:prstClr val="black"/>
                </a:solidFill>
                <a:latin typeface="微软雅黑" panose="020B0503020204020204" pitchFamily="34" charset="-122"/>
                <a:ea typeface="微软雅黑" panose="020B0503020204020204" pitchFamily="34" charset="-122"/>
              </a:rPr>
              <a:t>然后选择一些难度相近的题</a:t>
            </a:r>
            <a:r>
              <a:rPr lang="zh-CN" altLang="en-US" sz="2800" dirty="0">
                <a:solidFill>
                  <a:prstClr val="black"/>
                </a:solidFill>
                <a:latin typeface="微软雅黑" panose="020B0503020204020204" pitchFamily="34" charset="-122"/>
                <a:ea typeface="微软雅黑" panose="020B0503020204020204" pitchFamily="34" charset="-122"/>
              </a:rPr>
              <a:t>目</a:t>
            </a:r>
            <a:r>
              <a:rPr lang="zh-CN" altLang="zh-CN" sz="2800" dirty="0">
                <a:solidFill>
                  <a:prstClr val="black"/>
                </a:solidFill>
                <a:latin typeface="微软雅黑" panose="020B0503020204020204" pitchFamily="34" charset="-122"/>
                <a:ea typeface="微软雅黑" panose="020B0503020204020204" pitchFamily="34" charset="-122"/>
              </a:rPr>
              <a:t>（按照正确率</a:t>
            </a:r>
            <a:r>
              <a:rPr lang="zh-CN" altLang="en-US" sz="2800" dirty="0">
                <a:solidFill>
                  <a:prstClr val="black"/>
                </a:solidFill>
                <a:latin typeface="微软雅黑" panose="020B0503020204020204" pitchFamily="34" charset="-122"/>
                <a:ea typeface="微软雅黑" panose="020B0503020204020204" pitchFamily="34" charset="-122"/>
              </a:rPr>
              <a:t>来区分</a:t>
            </a:r>
            <a:r>
              <a:rPr lang="zh-CN" altLang="zh-CN" sz="2800" dirty="0">
                <a:solidFill>
                  <a:prstClr val="black"/>
                </a:solidFill>
                <a:latin typeface="微软雅黑" panose="020B0503020204020204" pitchFamily="34" charset="-122"/>
                <a:ea typeface="微软雅黑" panose="020B0503020204020204" pitchFamily="34" charset="-122"/>
              </a:rPr>
              <a:t>，</a:t>
            </a:r>
            <a:r>
              <a:rPr lang="zh-CN" altLang="en-US" sz="2800" dirty="0">
                <a:solidFill>
                  <a:prstClr val="black"/>
                </a:solidFill>
                <a:latin typeface="微软雅黑" panose="020B0503020204020204" pitchFamily="34" charset="-122"/>
                <a:ea typeface="微软雅黑" panose="020B0503020204020204" pitchFamily="34" charset="-122"/>
              </a:rPr>
              <a:t>期望能找到一个题目数量较多的难度区间来确定所选的题目</a:t>
            </a:r>
            <a:r>
              <a:rPr lang="zh-CN" altLang="zh-CN" sz="2800" dirty="0">
                <a:solidFill>
                  <a:prstClr val="black"/>
                </a:solidFill>
                <a:latin typeface="微软雅黑" panose="020B0503020204020204" pitchFamily="34" charset="-122"/>
                <a:ea typeface="微软雅黑" panose="020B0503020204020204" pitchFamily="34" charset="-122"/>
              </a:rPr>
              <a:t>），降低由于题目</a:t>
            </a:r>
            <a:r>
              <a:rPr lang="zh-CN" altLang="en-US" sz="2800" dirty="0">
                <a:solidFill>
                  <a:prstClr val="black"/>
                </a:solidFill>
                <a:latin typeface="微软雅黑" panose="020B0503020204020204" pitchFamily="34" charset="-122"/>
                <a:ea typeface="微软雅黑" panose="020B0503020204020204" pitchFamily="34" charset="-122"/>
              </a:rPr>
              <a:t>难度带来的影响</a:t>
            </a:r>
            <a:r>
              <a:rPr lang="zh-CN" altLang="zh-CN" sz="2800" dirty="0">
                <a:solidFill>
                  <a:prstClr val="black"/>
                </a:solidFill>
                <a:latin typeface="微软雅黑" panose="020B0503020204020204" pitchFamily="34" charset="-122"/>
                <a:ea typeface="微软雅黑" panose="020B0503020204020204" pitchFamily="34" charset="-122"/>
              </a:rPr>
              <a:t>。以单个同学做这些题的时间和质量</a:t>
            </a:r>
            <a:r>
              <a:rPr lang="zh-CN" altLang="en-US" sz="2800" dirty="0">
                <a:solidFill>
                  <a:prstClr val="black"/>
                </a:solidFill>
                <a:latin typeface="微软雅黑" panose="020B0503020204020204" pitchFamily="34" charset="-122"/>
                <a:ea typeface="微软雅黑" panose="020B0503020204020204" pitchFamily="34" charset="-122"/>
              </a:rPr>
              <a:t>作</a:t>
            </a:r>
            <a:r>
              <a:rPr lang="zh-CN" altLang="zh-CN" sz="2800" dirty="0">
                <a:solidFill>
                  <a:prstClr val="black"/>
                </a:solidFill>
                <a:latin typeface="微软雅黑" panose="020B0503020204020204" pitchFamily="34" charset="-122"/>
                <a:ea typeface="微软雅黑" panose="020B0503020204020204" pitchFamily="34" charset="-122"/>
              </a:rPr>
              <a:t>出时间</a:t>
            </a:r>
            <a:r>
              <a:rPr lang="en-US" altLang="zh-CN" sz="2800" dirty="0">
                <a:solidFill>
                  <a:prstClr val="black"/>
                </a:solidFill>
                <a:latin typeface="微软雅黑" panose="020B0503020204020204" pitchFamily="34" charset="-122"/>
                <a:ea typeface="微软雅黑" panose="020B0503020204020204" pitchFamily="34" charset="-122"/>
              </a:rPr>
              <a:t>-</a:t>
            </a:r>
            <a:r>
              <a:rPr lang="zh-CN" altLang="zh-CN" sz="2800" dirty="0">
                <a:solidFill>
                  <a:prstClr val="black"/>
                </a:solidFill>
                <a:latin typeface="微软雅黑" panose="020B0503020204020204" pitchFamily="34" charset="-122"/>
                <a:ea typeface="微软雅黑" panose="020B0503020204020204" pitchFamily="34" charset="-122"/>
              </a:rPr>
              <a:t>质量图像，</a:t>
            </a:r>
            <a:r>
              <a:rPr lang="zh-CN" altLang="en-US" sz="2800" dirty="0">
                <a:solidFill>
                  <a:prstClr val="black"/>
                </a:solidFill>
                <a:latin typeface="微软雅黑" panose="020B0503020204020204" pitchFamily="34" charset="-122"/>
                <a:ea typeface="微软雅黑" panose="020B0503020204020204" pitchFamily="34" charset="-122"/>
              </a:rPr>
              <a:t>观察</a:t>
            </a:r>
            <a:r>
              <a:rPr lang="zh-CN" altLang="zh-CN" sz="2800" dirty="0">
                <a:solidFill>
                  <a:prstClr val="black"/>
                </a:solidFill>
                <a:latin typeface="微软雅黑" panose="020B0503020204020204" pitchFamily="34" charset="-122"/>
                <a:ea typeface="微软雅黑" panose="020B0503020204020204" pitchFamily="34" charset="-122"/>
              </a:rPr>
              <a:t>在这两段特殊时间内是否会有明显的质量</a:t>
            </a:r>
            <a:r>
              <a:rPr lang="zh-CN" altLang="en-US" sz="2800" dirty="0">
                <a:solidFill>
                  <a:prstClr val="black"/>
                </a:solidFill>
                <a:latin typeface="微软雅黑" panose="020B0503020204020204" pitchFamily="34" charset="-122"/>
                <a:ea typeface="微软雅黑" panose="020B0503020204020204" pitchFamily="34" charset="-122"/>
              </a:rPr>
              <a:t>变化，抽样</a:t>
            </a:r>
            <a:r>
              <a:rPr lang="zh-CN" altLang="zh-CN" sz="2800" dirty="0">
                <a:solidFill>
                  <a:prstClr val="black"/>
                </a:solidFill>
                <a:latin typeface="微软雅黑" panose="020B0503020204020204" pitchFamily="34" charset="-122"/>
                <a:ea typeface="微软雅黑" panose="020B0503020204020204" pitchFamily="34" charset="-122"/>
              </a:rPr>
              <a:t>选择</a:t>
            </a:r>
            <a:r>
              <a:rPr lang="zh-CN" altLang="en-US" sz="2800" dirty="0">
                <a:solidFill>
                  <a:prstClr val="black"/>
                </a:solidFill>
                <a:latin typeface="微软雅黑" panose="020B0503020204020204" pitchFamily="34" charset="-122"/>
                <a:ea typeface="微软雅黑" panose="020B0503020204020204" pitchFamily="34" charset="-122"/>
              </a:rPr>
              <a:t>不同类的同学（对催促有反应的同学，对</a:t>
            </a:r>
            <a:r>
              <a:rPr lang="en-US" altLang="zh-CN" sz="2800" dirty="0">
                <a:solidFill>
                  <a:prstClr val="black"/>
                </a:solidFill>
                <a:latin typeface="微软雅黑" panose="020B0503020204020204" pitchFamily="34" charset="-122"/>
                <a:ea typeface="微软雅黑" panose="020B0503020204020204" pitchFamily="34" charset="-122"/>
              </a:rPr>
              <a:t>DDL</a:t>
            </a:r>
            <a:r>
              <a:rPr lang="zh-CN" altLang="en-US" sz="2800" dirty="0">
                <a:solidFill>
                  <a:prstClr val="black"/>
                </a:solidFill>
                <a:latin typeface="微软雅黑" panose="020B0503020204020204" pitchFamily="34" charset="-122"/>
                <a:ea typeface="微软雅黑" panose="020B0503020204020204" pitchFamily="34" charset="-122"/>
              </a:rPr>
              <a:t>反应的同学，没有反应的同学）</a:t>
            </a:r>
            <a:r>
              <a:rPr lang="zh-CN" altLang="zh-CN" sz="2800" dirty="0">
                <a:solidFill>
                  <a:prstClr val="black"/>
                </a:solidFill>
                <a:latin typeface="微软雅黑" panose="020B0503020204020204" pitchFamily="34" charset="-122"/>
                <a:ea typeface="微软雅黑" panose="020B0503020204020204" pitchFamily="34" charset="-122"/>
              </a:rPr>
              <a:t>进行这个过程，</a:t>
            </a:r>
            <a:r>
              <a:rPr lang="zh-CN" altLang="en-US" sz="2800" dirty="0">
                <a:solidFill>
                  <a:prstClr val="black"/>
                </a:solidFill>
                <a:latin typeface="微软雅黑" panose="020B0503020204020204" pitchFamily="34" charset="-122"/>
                <a:ea typeface="微软雅黑" panose="020B0503020204020204" pitchFamily="34" charset="-122"/>
              </a:rPr>
              <a:t>再统一</a:t>
            </a:r>
            <a:r>
              <a:rPr lang="zh-CN" altLang="zh-CN" sz="2800" dirty="0">
                <a:solidFill>
                  <a:prstClr val="black"/>
                </a:solidFill>
                <a:latin typeface="微软雅黑" panose="020B0503020204020204" pitchFamily="34" charset="-122"/>
                <a:ea typeface="微软雅黑" panose="020B0503020204020204" pitchFamily="34" charset="-122"/>
              </a:rPr>
              <a:t>进行</a:t>
            </a:r>
            <a:r>
              <a:rPr lang="zh-CN" altLang="en-US" sz="2800" dirty="0">
                <a:solidFill>
                  <a:prstClr val="black"/>
                </a:solidFill>
                <a:latin typeface="微软雅黑" panose="020B0503020204020204" pitchFamily="34" charset="-122"/>
                <a:ea typeface="微软雅黑" panose="020B0503020204020204" pitchFamily="34" charset="-122"/>
              </a:rPr>
              <a:t>图像和数据</a:t>
            </a:r>
            <a:r>
              <a:rPr lang="zh-CN" altLang="zh-CN" sz="2800" dirty="0">
                <a:solidFill>
                  <a:prstClr val="black"/>
                </a:solidFill>
                <a:latin typeface="微软雅黑" panose="020B0503020204020204" pitchFamily="34" charset="-122"/>
                <a:ea typeface="微软雅黑" panose="020B0503020204020204" pitchFamily="34" charset="-122"/>
              </a:rPr>
              <a:t>的</a:t>
            </a:r>
            <a:r>
              <a:rPr lang="zh-CN" altLang="en-US" sz="2800" dirty="0">
                <a:solidFill>
                  <a:prstClr val="black"/>
                </a:solidFill>
                <a:latin typeface="微软雅黑" panose="020B0503020204020204" pitchFamily="34" charset="-122"/>
                <a:ea typeface="微软雅黑" panose="020B0503020204020204" pitchFamily="34" charset="-122"/>
              </a:rPr>
              <a:t>比较分析</a:t>
            </a:r>
            <a:r>
              <a:rPr lang="zh-CN" altLang="zh-CN" sz="2800" dirty="0">
                <a:solidFill>
                  <a:prstClr val="black"/>
                </a:solidFill>
                <a:latin typeface="微软雅黑" panose="020B0503020204020204" pitchFamily="34" charset="-122"/>
                <a:ea typeface="微软雅黑" panose="020B0503020204020204" pitchFamily="34" charset="-122"/>
              </a:rPr>
              <a:t>。</a:t>
            </a:r>
            <a:endParaRPr lang="zh-CN" altLang="zh-CN" kern="100" dirty="0">
              <a:latin typeface="Calibri" panose="020F0502020204030204" pitchFamily="34" charset="0"/>
              <a:cs typeface="Times New Roman" panose="02020603050405020304" pitchFamily="18" charset="0"/>
            </a:endParaRPr>
          </a:p>
        </p:txBody>
      </p:sp>
      <p:sp>
        <p:nvSpPr>
          <p:cNvPr id="6" name="矩形 5">
            <a:extLst>
              <a:ext uri="{FF2B5EF4-FFF2-40B4-BE49-F238E27FC236}">
                <a16:creationId xmlns:a16="http://schemas.microsoft.com/office/drawing/2014/main" id="{27A27314-9895-4F23-98AA-0F30E2F9876C}"/>
              </a:ext>
            </a:extLst>
          </p:cNvPr>
          <p:cNvSpPr/>
          <p:nvPr/>
        </p:nvSpPr>
        <p:spPr>
          <a:xfrm>
            <a:off x="533400" y="1938010"/>
            <a:ext cx="3353803" cy="523220"/>
          </a:xfrm>
          <a:prstGeom prst="rect">
            <a:avLst/>
          </a:prstGeom>
        </p:spPr>
        <p:txBody>
          <a:bodyPr wrap="none">
            <a:spAutoFit/>
          </a:bodyPr>
          <a:lstStyle/>
          <a:p>
            <a:r>
              <a:rPr lang="en-US" altLang="zh-CN" sz="2800" dirty="0">
                <a:solidFill>
                  <a:prstClr val="black"/>
                </a:solidFill>
                <a:latin typeface="微软雅黑" panose="020B0503020204020204" pitchFamily="34" charset="-122"/>
                <a:ea typeface="微软雅黑" panose="020B0503020204020204" pitchFamily="34" charset="-122"/>
              </a:rPr>
              <a:t>2.</a:t>
            </a:r>
            <a:r>
              <a:rPr lang="zh-CN" altLang="en-US" sz="2800" dirty="0">
                <a:solidFill>
                  <a:prstClr val="black"/>
                </a:solidFill>
                <a:latin typeface="微软雅黑" panose="020B0503020204020204" pitchFamily="34" charset="-122"/>
                <a:ea typeface="微软雅黑" panose="020B0503020204020204" pitchFamily="34" charset="-122"/>
              </a:rPr>
              <a:t>研究的总体过程：</a:t>
            </a:r>
          </a:p>
        </p:txBody>
      </p:sp>
    </p:spTree>
    <p:extLst>
      <p:ext uri="{BB962C8B-B14F-4D97-AF65-F5344CB8AC3E}">
        <p14:creationId xmlns:p14="http://schemas.microsoft.com/office/powerpoint/2010/main" val="814342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9706DA-DC88-48EA-9932-6A15A06BDB0E}"/>
              </a:ext>
            </a:extLst>
          </p:cNvPr>
          <p:cNvSpPr>
            <a:spLocks noGrp="1"/>
          </p:cNvSpPr>
          <p:nvPr>
            <p:ph type="title"/>
          </p:nvPr>
        </p:nvSpPr>
        <p:spPr>
          <a:xfrm>
            <a:off x="916940" y="533400"/>
            <a:ext cx="10358120" cy="738664"/>
          </a:xfrm>
        </p:spPr>
        <p:txBody>
          <a:bodyPr/>
          <a:lstStyle/>
          <a:p>
            <a:r>
              <a:rPr lang="zh-CN" altLang="en-US" kern="1200" dirty="0">
                <a:solidFill>
                  <a:srgbClr val="0070C0"/>
                </a:solidFill>
                <a:latin typeface="微软雅黑" panose="020B0503020204020204" pitchFamily="34" charset="-122"/>
                <a:ea typeface="微软雅黑" panose="020B0503020204020204" pitchFamily="34" charset="-122"/>
              </a:rPr>
              <a:t>总结及建议</a:t>
            </a:r>
          </a:p>
        </p:txBody>
      </p:sp>
      <p:sp>
        <p:nvSpPr>
          <p:cNvPr id="3" name="文本占位符 2">
            <a:extLst>
              <a:ext uri="{FF2B5EF4-FFF2-40B4-BE49-F238E27FC236}">
                <a16:creationId xmlns:a16="http://schemas.microsoft.com/office/drawing/2014/main" id="{7D670366-D382-47FF-8CA5-7FB7D9236D0F}"/>
              </a:ext>
            </a:extLst>
          </p:cNvPr>
          <p:cNvSpPr>
            <a:spLocks noGrp="1"/>
          </p:cNvSpPr>
          <p:nvPr>
            <p:ph type="body" idx="1"/>
          </p:nvPr>
        </p:nvSpPr>
        <p:spPr>
          <a:xfrm>
            <a:off x="609600" y="1424823"/>
            <a:ext cx="10284460" cy="5447645"/>
          </a:xfrm>
        </p:spPr>
        <p:txBody>
          <a:bodyPr/>
          <a:lstStyle/>
          <a:p>
            <a:pPr indent="457200"/>
            <a:r>
              <a:rPr lang="zh-CN" altLang="en-US" sz="2800" kern="1200" dirty="0">
                <a:solidFill>
                  <a:prstClr val="black"/>
                </a:solidFill>
                <a:latin typeface="微软雅黑" panose="020B0503020204020204" pitchFamily="34" charset="-122"/>
                <a:ea typeface="微软雅黑" panose="020B0503020204020204" pitchFamily="34" charset="-122"/>
              </a:rPr>
              <a:t>我们预计通过本项目达成以下目的：</a:t>
            </a:r>
            <a:endParaRPr lang="en-US" altLang="zh-CN" sz="2800" kern="1200" dirty="0">
              <a:solidFill>
                <a:prstClr val="black"/>
              </a:solidFill>
              <a:latin typeface="微软雅黑" panose="020B0503020204020204" pitchFamily="34" charset="-122"/>
              <a:ea typeface="微软雅黑" panose="020B0503020204020204" pitchFamily="34" charset="-122"/>
            </a:endParaRPr>
          </a:p>
          <a:p>
            <a:pPr indent="457200"/>
            <a:r>
              <a:rPr lang="en-US" altLang="zh-CN" sz="2800" kern="1200" dirty="0">
                <a:solidFill>
                  <a:prstClr val="black"/>
                </a:solidFill>
                <a:latin typeface="微软雅黑" panose="020B0503020204020204" pitchFamily="34" charset="-122"/>
                <a:ea typeface="微软雅黑" panose="020B0503020204020204" pitchFamily="34" charset="-122"/>
              </a:rPr>
              <a:t>1.</a:t>
            </a:r>
            <a:r>
              <a:rPr lang="zh-CN" altLang="en-US" sz="2800" kern="1200" dirty="0">
                <a:solidFill>
                  <a:prstClr val="black"/>
                </a:solidFill>
                <a:latin typeface="微软雅黑" panose="020B0503020204020204" pitchFamily="34" charset="-122"/>
                <a:ea typeface="微软雅黑" panose="020B0503020204020204" pitchFamily="34" charset="-122"/>
              </a:rPr>
              <a:t>判明教师催促和</a:t>
            </a:r>
            <a:r>
              <a:rPr lang="en-US" altLang="zh-CN" sz="2800" kern="1200" dirty="0">
                <a:solidFill>
                  <a:prstClr val="black"/>
                </a:solidFill>
                <a:latin typeface="微软雅黑" panose="020B0503020204020204" pitchFamily="34" charset="-122"/>
                <a:ea typeface="微软雅黑" panose="020B0503020204020204" pitchFamily="34" charset="-122"/>
              </a:rPr>
              <a:t>DDL</a:t>
            </a:r>
            <a:r>
              <a:rPr lang="zh-CN" altLang="en-US" sz="2800" kern="1200" dirty="0">
                <a:solidFill>
                  <a:prstClr val="black"/>
                </a:solidFill>
                <a:latin typeface="微软雅黑" panose="020B0503020204020204" pitchFamily="34" charset="-122"/>
                <a:ea typeface="微软雅黑" panose="020B0503020204020204" pitchFamily="34" charset="-122"/>
              </a:rPr>
              <a:t>临近对于学生编程质量的影响。</a:t>
            </a:r>
            <a:endParaRPr lang="en-US" altLang="zh-CN" sz="2800" kern="1200" dirty="0">
              <a:solidFill>
                <a:prstClr val="black"/>
              </a:solidFill>
              <a:latin typeface="微软雅黑" panose="020B0503020204020204" pitchFamily="34" charset="-122"/>
              <a:ea typeface="微软雅黑" panose="020B0503020204020204" pitchFamily="34" charset="-122"/>
            </a:endParaRPr>
          </a:p>
          <a:p>
            <a:pPr indent="457200"/>
            <a:r>
              <a:rPr lang="en-US" altLang="zh-CN" sz="2800" kern="1200" dirty="0">
                <a:solidFill>
                  <a:prstClr val="black"/>
                </a:solidFill>
                <a:latin typeface="微软雅黑" panose="020B0503020204020204" pitchFamily="34" charset="-122"/>
                <a:ea typeface="微软雅黑" panose="020B0503020204020204" pitchFamily="34" charset="-122"/>
              </a:rPr>
              <a:t>2.</a:t>
            </a:r>
            <a:r>
              <a:rPr lang="zh-CN" altLang="en-US" sz="2800" kern="1200" dirty="0">
                <a:solidFill>
                  <a:prstClr val="black"/>
                </a:solidFill>
                <a:latin typeface="微软雅黑" panose="020B0503020204020204" pitchFamily="34" charset="-122"/>
                <a:ea typeface="微软雅黑" panose="020B0503020204020204" pitchFamily="34" charset="-122"/>
              </a:rPr>
              <a:t>为教师是否应该以及在何时对学生进行催促提供建议。</a:t>
            </a:r>
            <a:endParaRPr lang="en-US" altLang="zh-CN" sz="2800" kern="1200" dirty="0">
              <a:solidFill>
                <a:prstClr val="black"/>
              </a:solidFill>
              <a:latin typeface="微软雅黑" panose="020B0503020204020204" pitchFamily="34" charset="-122"/>
              <a:ea typeface="微软雅黑" panose="020B0503020204020204" pitchFamily="34" charset="-122"/>
            </a:endParaRPr>
          </a:p>
          <a:p>
            <a:pPr indent="457200"/>
            <a:r>
              <a:rPr lang="zh-CN" altLang="en-US" sz="2800" kern="1200" dirty="0">
                <a:solidFill>
                  <a:prstClr val="black"/>
                </a:solidFill>
                <a:latin typeface="微软雅黑" panose="020B0503020204020204" pitchFamily="34" charset="-122"/>
                <a:ea typeface="微软雅黑" panose="020B0503020204020204" pitchFamily="34" charset="-122"/>
              </a:rPr>
              <a:t>（如：建议多催促学生写代码，每日高强度</a:t>
            </a:r>
            <a:r>
              <a:rPr lang="en-US" altLang="zh-CN" sz="2800" kern="1200" dirty="0">
                <a:solidFill>
                  <a:prstClr val="black"/>
                </a:solidFill>
                <a:latin typeface="微软雅黑" panose="020B0503020204020204" pitchFamily="34" charset="-122"/>
                <a:ea typeface="微软雅黑" panose="020B0503020204020204" pitchFamily="34" charset="-122"/>
              </a:rPr>
              <a:t>@</a:t>
            </a:r>
            <a:r>
              <a:rPr lang="zh-CN" altLang="en-US" sz="2800" kern="1200" dirty="0">
                <a:solidFill>
                  <a:prstClr val="black"/>
                </a:solidFill>
                <a:latin typeface="微软雅黑" panose="020B0503020204020204" pitchFamily="34" charset="-122"/>
                <a:ea typeface="微软雅黑" panose="020B0503020204020204" pitchFamily="34" charset="-122"/>
              </a:rPr>
              <a:t>做题最少的几位同学（</a:t>
            </a:r>
            <a:r>
              <a:rPr lang="en-US" altLang="zh-CN" sz="2800" kern="1200" dirty="0">
                <a:solidFill>
                  <a:prstClr val="black"/>
                </a:solidFill>
                <a:latin typeface="微软雅黑" panose="020B0503020204020204" pitchFamily="34" charset="-122"/>
                <a:ea typeface="微软雅黑" panose="020B0503020204020204" pitchFamily="34" charset="-122"/>
              </a:rPr>
              <a:t>x</a:t>
            </a:r>
            <a:r>
              <a:rPr lang="zh-CN" altLang="en-US" sz="2800" kern="1200" dirty="0">
                <a:solidFill>
                  <a:prstClr val="black"/>
                </a:solidFill>
                <a:latin typeface="微软雅黑" panose="020B0503020204020204" pitchFamily="34" charset="-122"/>
                <a:ea typeface="微软雅黑" panose="020B0503020204020204" pitchFamily="34" charset="-122"/>
              </a:rPr>
              <a:t>）；建议设置阶段性</a:t>
            </a:r>
            <a:r>
              <a:rPr lang="en-US" altLang="zh-CN" sz="2800" kern="1200" dirty="0">
                <a:solidFill>
                  <a:prstClr val="black"/>
                </a:solidFill>
                <a:latin typeface="微软雅黑" panose="020B0503020204020204" pitchFamily="34" charset="-122"/>
                <a:ea typeface="微软雅黑" panose="020B0503020204020204" pitchFamily="34" charset="-122"/>
              </a:rPr>
              <a:t>DDL</a:t>
            </a:r>
            <a:r>
              <a:rPr lang="zh-CN" altLang="en-US" sz="2800" kern="1200" dirty="0">
                <a:solidFill>
                  <a:prstClr val="black"/>
                </a:solidFill>
                <a:latin typeface="微软雅黑" panose="020B0503020204020204" pitchFamily="34" charset="-122"/>
                <a:ea typeface="微软雅黑" panose="020B0503020204020204" pitchFamily="34" charset="-122"/>
              </a:rPr>
              <a:t>等）</a:t>
            </a:r>
            <a:endParaRPr lang="en-US" altLang="zh-CN" sz="2800" kern="1200" dirty="0">
              <a:solidFill>
                <a:prstClr val="black"/>
              </a:solidFill>
              <a:latin typeface="微软雅黑" panose="020B0503020204020204" pitchFamily="34" charset="-122"/>
              <a:ea typeface="微软雅黑" panose="020B0503020204020204" pitchFamily="34" charset="-122"/>
            </a:endParaRPr>
          </a:p>
          <a:p>
            <a:pPr indent="457200"/>
            <a:r>
              <a:rPr lang="en-US" altLang="zh-CN" sz="2800" kern="1200" dirty="0">
                <a:solidFill>
                  <a:prstClr val="black"/>
                </a:solidFill>
                <a:latin typeface="微软雅黑" panose="020B0503020204020204" pitchFamily="34" charset="-122"/>
                <a:ea typeface="微软雅黑" panose="020B0503020204020204" pitchFamily="34" charset="-122"/>
              </a:rPr>
              <a:t>3.</a:t>
            </a:r>
            <a:r>
              <a:rPr lang="zh-CN" altLang="en-US" sz="2800" kern="1200" dirty="0">
                <a:solidFill>
                  <a:prstClr val="black"/>
                </a:solidFill>
                <a:latin typeface="微软雅黑" panose="020B0503020204020204" pitchFamily="34" charset="-122"/>
                <a:ea typeface="微软雅黑" panose="020B0503020204020204" pitchFamily="34" charset="-122"/>
              </a:rPr>
              <a:t>为软院学生的编程时间安排提供合理的建议。为学生们制定健康的编程日程表提供参考。</a:t>
            </a:r>
            <a:endParaRPr lang="en-US" altLang="zh-CN" sz="2800" kern="1200" dirty="0">
              <a:solidFill>
                <a:prstClr val="black"/>
              </a:solidFill>
              <a:latin typeface="微软雅黑" panose="020B0503020204020204" pitchFamily="34" charset="-122"/>
              <a:ea typeface="微软雅黑" panose="020B0503020204020204" pitchFamily="34" charset="-122"/>
            </a:endParaRPr>
          </a:p>
          <a:p>
            <a:pPr indent="457200"/>
            <a:r>
              <a:rPr lang="zh-CN" altLang="en-US" sz="2800" kern="1200" dirty="0">
                <a:solidFill>
                  <a:prstClr val="black"/>
                </a:solidFill>
                <a:latin typeface="微软雅黑" panose="020B0503020204020204" pitchFamily="34" charset="-122"/>
                <a:ea typeface="微软雅黑" panose="020B0503020204020204" pitchFamily="34" charset="-122"/>
              </a:rPr>
              <a:t>（如：不集中时间肝代码不肝</a:t>
            </a:r>
            <a:r>
              <a:rPr lang="en-US" altLang="zh-CN" sz="2800" kern="1200" dirty="0">
                <a:solidFill>
                  <a:prstClr val="black"/>
                </a:solidFill>
                <a:latin typeface="微软雅黑" panose="020B0503020204020204" pitchFamily="34" charset="-122"/>
                <a:ea typeface="微软雅黑" panose="020B0503020204020204" pitchFamily="34" charset="-122"/>
              </a:rPr>
              <a:t>DDL</a:t>
            </a:r>
            <a:r>
              <a:rPr lang="zh-CN" altLang="en-US" sz="2800" kern="1200" dirty="0">
                <a:solidFill>
                  <a:prstClr val="black"/>
                </a:solidFill>
                <a:latin typeface="微软雅黑" panose="020B0503020204020204" pitchFamily="34" charset="-122"/>
                <a:ea typeface="微软雅黑" panose="020B0503020204020204" pitchFamily="34" charset="-122"/>
              </a:rPr>
              <a:t>；建议一边喝卡布奇诺一边听上流乐曲一边悠闲写代码等）</a:t>
            </a:r>
            <a:endParaRPr lang="en-US" altLang="zh-CN" sz="2800" kern="1200" dirty="0">
              <a:solidFill>
                <a:prstClr val="black"/>
              </a:solidFill>
              <a:latin typeface="微软雅黑" panose="020B0503020204020204" pitchFamily="34" charset="-122"/>
              <a:ea typeface="微软雅黑" panose="020B0503020204020204" pitchFamily="34" charset="-122"/>
            </a:endParaRPr>
          </a:p>
          <a:p>
            <a:pPr indent="457200"/>
            <a:r>
              <a:rPr lang="zh-CN" altLang="en-US" sz="2800" kern="1200" dirty="0">
                <a:solidFill>
                  <a:prstClr val="black"/>
                </a:solidFill>
                <a:latin typeface="微软雅黑" panose="020B0503020204020204" pitchFamily="34" charset="-122"/>
                <a:ea typeface="微软雅黑" panose="020B0503020204020204" pitchFamily="34" charset="-122"/>
              </a:rPr>
              <a:t>此外，如果时间充裕，我们还考虑研究白天黑夜，工作日休息日等因素对编程质量的影响以丰富对学生编程的建议。</a:t>
            </a:r>
            <a:endParaRPr lang="en-US" altLang="zh-CN" sz="2800" kern="1200" dirty="0">
              <a:solidFill>
                <a:prstClr val="black"/>
              </a:solidFill>
              <a:latin typeface="微软雅黑" panose="020B0503020204020204" pitchFamily="34" charset="-122"/>
              <a:ea typeface="微软雅黑" panose="020B0503020204020204" pitchFamily="34" charset="-122"/>
            </a:endParaRPr>
          </a:p>
          <a:p>
            <a:pPr indent="457200"/>
            <a:endParaRPr lang="en-US" altLang="zh-CN" sz="2800" kern="1200" dirty="0">
              <a:solidFill>
                <a:prstClr val="black"/>
              </a:solidFill>
              <a:latin typeface="微软雅黑" panose="020B0503020204020204" pitchFamily="34" charset="-122"/>
              <a:ea typeface="微软雅黑" panose="020B0503020204020204" pitchFamily="34" charset="-122"/>
            </a:endParaRPr>
          </a:p>
          <a:p>
            <a:endParaRPr lang="zh-CN" altLang="en-US" dirty="0"/>
          </a:p>
        </p:txBody>
      </p:sp>
      <p:sp>
        <p:nvSpPr>
          <p:cNvPr id="4" name="object 10">
            <a:extLst>
              <a:ext uri="{FF2B5EF4-FFF2-40B4-BE49-F238E27FC236}">
                <a16:creationId xmlns:a16="http://schemas.microsoft.com/office/drawing/2014/main" id="{38D3D818-F4AA-4BDA-9BE5-F7679B81FA73}"/>
              </a:ext>
            </a:extLst>
          </p:cNvPr>
          <p:cNvSpPr txBox="1">
            <a:spLocks noGrp="1"/>
          </p:cNvSpPr>
          <p:nvPr>
            <p:ph type="ftr" sz="quarter" idx="5"/>
          </p:nvPr>
        </p:nvSpPr>
        <p:spPr>
          <a:xfrm rot="10800000" flipV="1">
            <a:off x="422554" y="6362700"/>
            <a:ext cx="1253846" cy="123111"/>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8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rPr>
              <a:t>更多详情，请咨询</a:t>
            </a:r>
            <a:r>
              <a:rPr kumimoji="0" lang="zh-CN" altLang="en-US" sz="8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rPr>
              <a:t>组员</a:t>
            </a:r>
            <a:r>
              <a:rPr kumimoji="0" sz="8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rPr>
              <a:t>。</a:t>
            </a:r>
          </a:p>
        </p:txBody>
      </p:sp>
    </p:spTree>
    <p:extLst>
      <p:ext uri="{BB962C8B-B14F-4D97-AF65-F5344CB8AC3E}">
        <p14:creationId xmlns:p14="http://schemas.microsoft.com/office/powerpoint/2010/main" val="476564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0601C7C-5921-4AEC-BEC5-F46B3DD388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0" y="304800"/>
            <a:ext cx="981075" cy="101205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2929" y="609600"/>
            <a:ext cx="10358120" cy="738664"/>
          </a:xfrm>
          <a:prstGeom prst="rect">
            <a:avLst/>
          </a:prstGeom>
        </p:spPr>
        <p:txBody>
          <a:bodyPr vert="horz" wrap="square" lIns="0" tIns="0" rIns="0" bIns="0" rtlCol="0">
            <a:spAutoFit/>
          </a:bodyPr>
          <a:lstStyle/>
          <a:p>
            <a:pPr marL="12700">
              <a:lnSpc>
                <a:spcPct val="100000"/>
              </a:lnSpc>
            </a:pPr>
            <a:r>
              <a:rPr lang="zh-CN" altLang="en-US" dirty="0">
                <a:latin typeface="微软雅黑" panose="020B0503020204020204" pitchFamily="34" charset="-122"/>
                <a:ea typeface="微软雅黑" panose="020B0503020204020204" pitchFamily="34" charset="-122"/>
                <a:cs typeface="Times New Roman"/>
              </a:rPr>
              <a:t>项目概况</a:t>
            </a:r>
            <a:endParaRPr dirty="0">
              <a:latin typeface="微软雅黑" panose="020B0503020204020204" pitchFamily="34" charset="-122"/>
              <a:ea typeface="微软雅黑" panose="020B0503020204020204" pitchFamily="34" charset="-122"/>
              <a:cs typeface="Times New Roman"/>
            </a:endParaRPr>
          </a:p>
        </p:txBody>
      </p:sp>
      <p:sp>
        <p:nvSpPr>
          <p:cNvPr id="3" name="object 3"/>
          <p:cNvSpPr txBox="1"/>
          <p:nvPr/>
        </p:nvSpPr>
        <p:spPr>
          <a:xfrm>
            <a:off x="990600" y="1510403"/>
            <a:ext cx="9618523" cy="775597"/>
          </a:xfrm>
          <a:prstGeom prst="rect">
            <a:avLst/>
          </a:prstGeom>
        </p:spPr>
        <p:txBody>
          <a:bodyPr vert="horz" wrap="square" lIns="0" tIns="0" rIns="0" bIns="0" rtlCol="0">
            <a:spAutoFit/>
          </a:bodyPr>
          <a:lstStyle/>
          <a:p>
            <a:pPr marL="12700" marR="5080" algn="just">
              <a:lnSpc>
                <a:spcPct val="90000"/>
              </a:lnSpc>
            </a:pPr>
            <a:r>
              <a:rPr lang="zh-CN" altLang="en-US" sz="2800" spc="-5" dirty="0">
                <a:latin typeface="微软雅黑" panose="020B0503020204020204" pitchFamily="34" charset="-122"/>
                <a:ea typeface="微软雅黑" panose="020B0503020204020204" pitchFamily="34" charset="-122"/>
                <a:cs typeface="Times New Roman"/>
              </a:rPr>
              <a:t>项目名称：对于编程作业过程中关键时间节点对学生编程质量的影响研究。</a:t>
            </a:r>
            <a:endParaRPr sz="2800" dirty="0">
              <a:latin typeface="微软雅黑" panose="020B0503020204020204" pitchFamily="34" charset="-122"/>
              <a:ea typeface="微软雅黑" panose="020B0503020204020204" pitchFamily="34" charset="-122"/>
              <a:cs typeface="Times New Roman"/>
            </a:endParaRPr>
          </a:p>
        </p:txBody>
      </p:sp>
      <p:sp>
        <p:nvSpPr>
          <p:cNvPr id="10" name="object 10"/>
          <p:cNvSpPr txBox="1">
            <a:spLocks noGrp="1"/>
          </p:cNvSpPr>
          <p:nvPr>
            <p:ph type="ftr" sz="quarter" idx="5"/>
          </p:nvPr>
        </p:nvSpPr>
        <p:spPr>
          <a:xfrm rot="10800000" flipV="1">
            <a:off x="422554" y="6362700"/>
            <a:ext cx="1253846" cy="123111"/>
          </a:xfrm>
          <a:prstGeom prst="rect">
            <a:avLst/>
          </a:prstGeom>
        </p:spPr>
        <p:txBody>
          <a:bodyPr vert="horz" wrap="square" lIns="0" tIns="0" rIns="0" bIns="0" rtlCol="0">
            <a:spAutoFit/>
          </a:bodyPr>
          <a:lstStyle/>
          <a:p>
            <a:pPr marL="12700">
              <a:lnSpc>
                <a:spcPct val="100000"/>
              </a:lnSpc>
            </a:pPr>
            <a:r>
              <a:rPr dirty="0" err="1">
                <a:latin typeface="微软雅黑 Light" panose="020B0502040204020203" pitchFamily="34" charset="-122"/>
                <a:ea typeface="微软雅黑 Light" panose="020B0502040204020203" pitchFamily="34" charset="-122"/>
              </a:rPr>
              <a:t>更多详情，请咨询</a:t>
            </a:r>
            <a:r>
              <a:rPr lang="zh-CN" altLang="en-US" dirty="0">
                <a:latin typeface="微软雅黑 Light" panose="020B0502040204020203" pitchFamily="34" charset="-122"/>
                <a:ea typeface="微软雅黑 Light" panose="020B0502040204020203" pitchFamily="34" charset="-122"/>
              </a:rPr>
              <a:t>组员</a:t>
            </a:r>
            <a:r>
              <a:rPr dirty="0">
                <a:latin typeface="微软雅黑 Light" panose="020B0502040204020203" pitchFamily="34" charset="-122"/>
                <a:ea typeface="微软雅黑 Light" panose="020B0502040204020203" pitchFamily="34" charset="-122"/>
              </a:rPr>
              <a:t>。</a:t>
            </a:r>
          </a:p>
        </p:txBody>
      </p:sp>
      <p:sp>
        <p:nvSpPr>
          <p:cNvPr id="11" name="文本框 10">
            <a:extLst>
              <a:ext uri="{FF2B5EF4-FFF2-40B4-BE49-F238E27FC236}">
                <a16:creationId xmlns:a16="http://schemas.microsoft.com/office/drawing/2014/main" id="{2EEC4449-F500-4299-81FF-6CDA30C2CA8A}"/>
              </a:ext>
            </a:extLst>
          </p:cNvPr>
          <p:cNvSpPr txBox="1"/>
          <p:nvPr/>
        </p:nvSpPr>
        <p:spPr>
          <a:xfrm>
            <a:off x="912929" y="2273574"/>
            <a:ext cx="9983671" cy="2677656"/>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项目背景：在本次作业中，我们发现有两个重要的时间点可能对某一部分同学的做题轨迹产生了极大的影响。这两个时间点一个可能导致同学原有做题进度被迫打乱，开始疯狂做题；另一个可能直接导致学生的心态爆炸血压升高怀疑人生，从而编程质量也受到了一定影响。我们将着重针对这两个时间点展开一系列研究。</a:t>
            </a:r>
          </a:p>
        </p:txBody>
      </p:sp>
      <p:pic>
        <p:nvPicPr>
          <p:cNvPr id="7" name="图片 6">
            <a:extLst>
              <a:ext uri="{FF2B5EF4-FFF2-40B4-BE49-F238E27FC236}">
                <a16:creationId xmlns:a16="http://schemas.microsoft.com/office/drawing/2014/main" id="{DFA33605-29BA-4038-920E-93CEFA1C19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5423" y="4937838"/>
            <a:ext cx="2723630" cy="1424862"/>
          </a:xfrm>
          <a:prstGeom prst="rect">
            <a:avLst/>
          </a:prstGeom>
        </p:spPr>
      </p:pic>
      <p:pic>
        <p:nvPicPr>
          <p:cNvPr id="9" name="图片 8">
            <a:extLst>
              <a:ext uri="{FF2B5EF4-FFF2-40B4-BE49-F238E27FC236}">
                <a16:creationId xmlns:a16="http://schemas.microsoft.com/office/drawing/2014/main" id="{392B91BB-A620-475A-ADFA-3B42D54239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5850" y="4543447"/>
            <a:ext cx="2004762" cy="1904762"/>
          </a:xfrm>
          <a:prstGeom prst="rect">
            <a:avLst/>
          </a:prstGeom>
        </p:spPr>
      </p:pic>
      <p:sp>
        <p:nvSpPr>
          <p:cNvPr id="12" name="文本框 11">
            <a:extLst>
              <a:ext uri="{FF2B5EF4-FFF2-40B4-BE49-F238E27FC236}">
                <a16:creationId xmlns:a16="http://schemas.microsoft.com/office/drawing/2014/main" id="{6C169DE2-E3E8-4A96-885D-873D92B14000}"/>
              </a:ext>
            </a:extLst>
          </p:cNvPr>
          <p:cNvSpPr txBox="1"/>
          <p:nvPr/>
        </p:nvSpPr>
        <p:spPr>
          <a:xfrm>
            <a:off x="2734878" y="6394321"/>
            <a:ext cx="1684721"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27</a:t>
            </a:r>
            <a:r>
              <a:rPr lang="zh-CN" altLang="en-US" sz="2400" dirty="0">
                <a:latin typeface="微软雅黑" panose="020B0503020204020204" pitchFamily="34" charset="-122"/>
                <a:ea typeface="微软雅黑" panose="020B0503020204020204" pitchFamily="34" charset="-122"/>
              </a:rPr>
              <a:t>日后</a:t>
            </a:r>
          </a:p>
        </p:txBody>
      </p:sp>
      <p:sp>
        <p:nvSpPr>
          <p:cNvPr id="13" name="文本框 12">
            <a:extLst>
              <a:ext uri="{FF2B5EF4-FFF2-40B4-BE49-F238E27FC236}">
                <a16:creationId xmlns:a16="http://schemas.microsoft.com/office/drawing/2014/main" id="{29557B58-FB1F-455B-846E-15D29A26515B}"/>
              </a:ext>
            </a:extLst>
          </p:cNvPr>
          <p:cNvSpPr txBox="1"/>
          <p:nvPr/>
        </p:nvSpPr>
        <p:spPr>
          <a:xfrm>
            <a:off x="8153400" y="6391211"/>
            <a:ext cx="2209800" cy="461665"/>
          </a:xfrm>
          <a:prstGeom prst="rect">
            <a:avLst/>
          </a:prstGeom>
          <a:noFill/>
        </p:spPr>
        <p:txBody>
          <a:bodyPr wrap="square" rtlCol="0">
            <a:spAutoFit/>
          </a:bodyPr>
          <a:lstStyle/>
          <a:p>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31</a:t>
            </a:r>
            <a:r>
              <a:rPr lang="zh-CN" altLang="en-US" sz="2400" dirty="0">
                <a:latin typeface="微软雅黑" panose="020B0503020204020204" pitchFamily="34" charset="-122"/>
                <a:ea typeface="微软雅黑" panose="020B0503020204020204" pitchFamily="34" charset="-122"/>
              </a:rPr>
              <a:t>日前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2929" y="609600"/>
            <a:ext cx="10358120" cy="738664"/>
          </a:xfrm>
          <a:prstGeom prst="rect">
            <a:avLst/>
          </a:prstGeom>
        </p:spPr>
        <p:txBody>
          <a:bodyPr vert="horz" wrap="square" lIns="0" tIns="0" rIns="0" bIns="0" rtlCol="0">
            <a:spAutoFit/>
          </a:bodyPr>
          <a:lstStyle/>
          <a:p>
            <a:pPr marL="12700">
              <a:lnSpc>
                <a:spcPct val="100000"/>
              </a:lnSpc>
            </a:pPr>
            <a:r>
              <a:rPr lang="zh-CN" altLang="en-US" dirty="0">
                <a:latin typeface="微软雅黑" panose="020B0503020204020204" pitchFamily="34" charset="-122"/>
                <a:ea typeface="微软雅黑" panose="020B0503020204020204" pitchFamily="34" charset="-122"/>
                <a:cs typeface="Times New Roman"/>
              </a:rPr>
              <a:t>项目概况</a:t>
            </a:r>
            <a:endParaRPr dirty="0">
              <a:latin typeface="微软雅黑" panose="020B0503020204020204" pitchFamily="34" charset="-122"/>
              <a:ea typeface="微软雅黑" panose="020B0503020204020204" pitchFamily="34" charset="-122"/>
              <a:cs typeface="Times New Roman"/>
            </a:endParaRPr>
          </a:p>
        </p:txBody>
      </p:sp>
      <p:sp>
        <p:nvSpPr>
          <p:cNvPr id="3" name="object 3"/>
          <p:cNvSpPr txBox="1"/>
          <p:nvPr/>
        </p:nvSpPr>
        <p:spPr>
          <a:xfrm>
            <a:off x="912929" y="1752600"/>
            <a:ext cx="9983671" cy="3102388"/>
          </a:xfrm>
          <a:prstGeom prst="rect">
            <a:avLst/>
          </a:prstGeom>
        </p:spPr>
        <p:txBody>
          <a:bodyPr vert="horz" wrap="square" lIns="0" tIns="0" rIns="0" bIns="0" rtlCol="0">
            <a:spAutoFit/>
          </a:bodyPr>
          <a:lstStyle/>
          <a:p>
            <a:pPr marL="12700" marR="5080" lvl="0" indent="0" algn="just" defTabSz="914400" rtl="0" eaLnBrk="1" fontAlgn="auto" latinLnBrk="0" hangingPunct="1">
              <a:lnSpc>
                <a:spcPct val="90000"/>
              </a:lnSpc>
              <a:spcBef>
                <a:spcPts val="0"/>
              </a:spcBef>
              <a:spcAft>
                <a:spcPts val="0"/>
              </a:spcAft>
              <a:buClrTx/>
              <a:buSzTx/>
              <a:buFontTx/>
              <a:buNone/>
              <a:tabLst/>
              <a:defRPr/>
            </a:pPr>
            <a:r>
              <a:rPr kumimoji="0" lang="zh-CN" altLang="en-US" sz="2800" b="0" i="0" u="none" strike="noStrike" kern="1200" cap="none" spc="-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项目目的：我们希望通过本次研究浅析</a:t>
            </a:r>
            <a:endParaRPr kumimoji="0" lang="en-US" altLang="zh-CN" sz="2800" b="0" i="0" u="none" strike="noStrike" kern="1200" cap="none" spc="-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endParaRPr>
          </a:p>
          <a:p>
            <a:pPr marL="12700" marR="5080" lvl="0" indent="0" algn="just" defTabSz="914400" rtl="0" eaLnBrk="1" fontAlgn="auto" latinLnBrk="0" hangingPunct="1">
              <a:lnSpc>
                <a:spcPct val="90000"/>
              </a:lnSpc>
              <a:spcBef>
                <a:spcPts val="0"/>
              </a:spcBef>
              <a:spcAft>
                <a:spcPts val="0"/>
              </a:spcAft>
              <a:buClrTx/>
              <a:buSzTx/>
              <a:buFontTx/>
              <a:buNone/>
              <a:tabLst/>
              <a:defRPr/>
            </a:pPr>
            <a:endParaRPr lang="en-US" altLang="zh-CN" sz="2800" spc="-5" dirty="0">
              <a:solidFill>
                <a:prstClr val="black"/>
              </a:solidFill>
              <a:latin typeface="微软雅黑" panose="020B0503020204020204" pitchFamily="34" charset="-122"/>
              <a:ea typeface="微软雅黑" panose="020B0503020204020204" pitchFamily="34" charset="-122"/>
              <a:cs typeface="Times New Roman"/>
            </a:endParaRPr>
          </a:p>
          <a:p>
            <a:pPr marL="12700" marR="5080" lvl="0" indent="0" algn="just" defTabSz="914400" rtl="0" eaLnBrk="1" fontAlgn="auto" latinLnBrk="0" hangingPunct="1">
              <a:lnSpc>
                <a:spcPct val="90000"/>
              </a:lnSpc>
              <a:spcBef>
                <a:spcPts val="0"/>
              </a:spcBef>
              <a:spcAft>
                <a:spcPts val="0"/>
              </a:spcAft>
              <a:buClrTx/>
              <a:buSzTx/>
              <a:buFontTx/>
              <a:buNone/>
              <a:tabLst/>
              <a:defRPr/>
            </a:pPr>
            <a:r>
              <a:rPr lang="en-US" altLang="zh-CN" sz="2800" spc="-5" dirty="0">
                <a:solidFill>
                  <a:prstClr val="black"/>
                </a:solidFill>
                <a:latin typeface="微软雅黑" panose="020B0503020204020204" pitchFamily="34" charset="-122"/>
                <a:ea typeface="微软雅黑" panose="020B0503020204020204" pitchFamily="34" charset="-122"/>
                <a:cs typeface="Times New Roman"/>
              </a:rPr>
              <a:t>1.</a:t>
            </a:r>
            <a:r>
              <a:rPr lang="zh-CN" altLang="en-US" sz="2800" spc="-5" dirty="0">
                <a:solidFill>
                  <a:prstClr val="black"/>
                </a:solidFill>
                <a:latin typeface="微软雅黑" panose="020B0503020204020204" pitchFamily="34" charset="-122"/>
                <a:ea typeface="微软雅黑" panose="020B0503020204020204" pitchFamily="34" charset="-122"/>
                <a:cs typeface="Times New Roman"/>
              </a:rPr>
              <a:t>辅导员（教师）的督促对于学生编程质量的影响究竟有多大，为辅导员（教师）提供相关建议，来帮助学生提高编程质量。</a:t>
            </a:r>
            <a:endParaRPr lang="en-US" altLang="zh-CN" sz="2800" spc="-5" dirty="0">
              <a:solidFill>
                <a:prstClr val="black"/>
              </a:solidFill>
              <a:latin typeface="微软雅黑" panose="020B0503020204020204" pitchFamily="34" charset="-122"/>
              <a:ea typeface="微软雅黑" panose="020B0503020204020204" pitchFamily="34" charset="-122"/>
              <a:cs typeface="Times New Roman"/>
            </a:endParaRPr>
          </a:p>
          <a:p>
            <a:pPr marL="12700" marR="5080" lvl="0" indent="0" algn="just" defTabSz="914400" rtl="0" eaLnBrk="1" fontAlgn="auto" latinLnBrk="0" hangingPunct="1">
              <a:lnSpc>
                <a:spcPct val="90000"/>
              </a:lnSpc>
              <a:spcBef>
                <a:spcPts val="0"/>
              </a:spcBef>
              <a:spcAft>
                <a:spcPts val="0"/>
              </a:spcAft>
              <a:buClrTx/>
              <a:buSzTx/>
              <a:buFontTx/>
              <a:buNone/>
              <a:tabLst/>
              <a:defRPr/>
            </a:pPr>
            <a:r>
              <a:rPr kumimoji="0" lang="en-US" altLang="zh-CN" sz="2800" b="0" i="0" u="none" strike="noStrike" kern="1200" cap="none" spc="-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2.DDL</a:t>
            </a:r>
            <a:r>
              <a:rPr lang="zh-CN" altLang="en-US" sz="2800" spc="-5" dirty="0">
                <a:solidFill>
                  <a:prstClr val="black"/>
                </a:solidFill>
                <a:latin typeface="微软雅黑" panose="020B0503020204020204" pitchFamily="34" charset="-122"/>
                <a:ea typeface="微软雅黑" panose="020B0503020204020204" pitchFamily="34" charset="-122"/>
                <a:cs typeface="Times New Roman"/>
              </a:rPr>
              <a:t>的迫近对于学生编程质量的影响是好是坏，为学生提供合理利用</a:t>
            </a:r>
            <a:r>
              <a:rPr lang="en-US" altLang="zh-CN" sz="2800" spc="-5" dirty="0">
                <a:solidFill>
                  <a:prstClr val="black"/>
                </a:solidFill>
                <a:latin typeface="微软雅黑" panose="020B0503020204020204" pitchFamily="34" charset="-122"/>
                <a:ea typeface="微软雅黑" panose="020B0503020204020204" pitchFamily="34" charset="-122"/>
                <a:cs typeface="Times New Roman"/>
              </a:rPr>
              <a:t>DDL</a:t>
            </a:r>
            <a:r>
              <a:rPr lang="zh-CN" altLang="en-US" sz="2800" spc="-5" dirty="0">
                <a:solidFill>
                  <a:prstClr val="black"/>
                </a:solidFill>
                <a:latin typeface="微软雅黑" panose="020B0503020204020204" pitchFamily="34" charset="-122"/>
                <a:ea typeface="微软雅黑" panose="020B0503020204020204" pitchFamily="34" charset="-122"/>
                <a:cs typeface="Times New Roman"/>
              </a:rPr>
              <a:t>的方法。</a:t>
            </a:r>
            <a:endParaRPr lang="en-US" altLang="zh-CN" sz="2800" spc="-5" dirty="0">
              <a:solidFill>
                <a:prstClr val="black"/>
              </a:solidFill>
              <a:latin typeface="微软雅黑" panose="020B0503020204020204" pitchFamily="34" charset="-122"/>
              <a:ea typeface="微软雅黑" panose="020B0503020204020204" pitchFamily="34" charset="-122"/>
              <a:cs typeface="Times New Roman"/>
            </a:endParaRPr>
          </a:p>
          <a:p>
            <a:pPr marL="12700" marR="5080" lvl="0" indent="0" algn="just" defTabSz="914400" rtl="0" eaLnBrk="1" fontAlgn="auto" latinLnBrk="0" hangingPunct="1">
              <a:lnSpc>
                <a:spcPct val="90000"/>
              </a:lnSpc>
              <a:spcBef>
                <a:spcPts val="0"/>
              </a:spcBef>
              <a:spcAft>
                <a:spcPts val="0"/>
              </a:spcAft>
              <a:buClrTx/>
              <a:buSzTx/>
              <a:buFontTx/>
              <a:buNone/>
              <a:tabLst/>
              <a:defRPr/>
            </a:pPr>
            <a:r>
              <a:rPr kumimoji="0" lang="en-US" altLang="zh-CN" sz="2800" b="0" i="0" u="none" strike="noStrike" kern="1200" cap="none" spc="-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3.</a:t>
            </a:r>
            <a:r>
              <a:rPr kumimoji="0" lang="zh-CN" altLang="en-US" sz="2800" b="0" i="0" u="none" strike="noStrike" kern="1200" cap="none" spc="-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本届软院同学编程总体时间安排的习惯分布，并结合实验结果提出建议。</a:t>
            </a:r>
            <a:endParaRPr kumimoji="0"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endParaRPr>
          </a:p>
        </p:txBody>
      </p:sp>
      <p:sp>
        <p:nvSpPr>
          <p:cNvPr id="10" name="object 10"/>
          <p:cNvSpPr txBox="1">
            <a:spLocks noGrp="1"/>
          </p:cNvSpPr>
          <p:nvPr>
            <p:ph type="ftr" sz="quarter" idx="5"/>
          </p:nvPr>
        </p:nvSpPr>
        <p:spPr>
          <a:xfrm rot="10800000" flipV="1">
            <a:off x="422554" y="6362700"/>
            <a:ext cx="1253846" cy="123111"/>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8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rPr>
              <a:t>更多详情，请咨询</a:t>
            </a:r>
            <a:r>
              <a:rPr kumimoji="0" lang="zh-CN" altLang="en-US" sz="8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rPr>
              <a:t>组员</a:t>
            </a:r>
            <a:r>
              <a:rPr kumimoji="0" sz="8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rPr>
              <a:t>。</a:t>
            </a:r>
          </a:p>
        </p:txBody>
      </p:sp>
    </p:spTree>
    <p:extLst>
      <p:ext uri="{BB962C8B-B14F-4D97-AF65-F5344CB8AC3E}">
        <p14:creationId xmlns:p14="http://schemas.microsoft.com/office/powerpoint/2010/main" val="1513975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2929" y="609600"/>
            <a:ext cx="10358120" cy="738664"/>
          </a:xfrm>
          <a:prstGeom prst="rect">
            <a:avLst/>
          </a:prstGeom>
        </p:spPr>
        <p:txBody>
          <a:bodyPr vert="horz" wrap="square" lIns="0" tIns="0" rIns="0" bIns="0" rtlCol="0">
            <a:spAutoFit/>
          </a:bodyPr>
          <a:lstStyle/>
          <a:p>
            <a:pPr marL="12700">
              <a:lnSpc>
                <a:spcPct val="100000"/>
              </a:lnSpc>
            </a:pPr>
            <a:r>
              <a:rPr lang="zh-CN" altLang="en-US" dirty="0">
                <a:latin typeface="微软雅黑" panose="020B0503020204020204" pitchFamily="34" charset="-122"/>
                <a:ea typeface="微软雅黑" panose="020B0503020204020204" pitchFamily="34" charset="-122"/>
                <a:cs typeface="Times New Roman"/>
              </a:rPr>
              <a:t>项目总览</a:t>
            </a:r>
            <a:endParaRPr dirty="0">
              <a:latin typeface="微软雅黑" panose="020B0503020204020204" pitchFamily="34" charset="-122"/>
              <a:ea typeface="微软雅黑" panose="020B0503020204020204" pitchFamily="34" charset="-122"/>
              <a:cs typeface="Times New Roman"/>
            </a:endParaRPr>
          </a:p>
        </p:txBody>
      </p:sp>
      <p:sp>
        <p:nvSpPr>
          <p:cNvPr id="3" name="object 3"/>
          <p:cNvSpPr txBox="1"/>
          <p:nvPr/>
        </p:nvSpPr>
        <p:spPr>
          <a:xfrm>
            <a:off x="912929" y="2016042"/>
            <a:ext cx="9983671" cy="387798"/>
          </a:xfrm>
          <a:prstGeom prst="rect">
            <a:avLst/>
          </a:prstGeom>
        </p:spPr>
        <p:txBody>
          <a:bodyPr vert="horz" wrap="square" lIns="0" tIns="0" rIns="0" bIns="0" rtlCol="0">
            <a:spAutoFit/>
          </a:bodyPr>
          <a:lstStyle/>
          <a:p>
            <a:pPr marL="12700" marR="5080" lvl="0" indent="0" algn="just" defTabSz="914400" rtl="0" eaLnBrk="1" fontAlgn="auto" latinLnBrk="0" hangingPunct="1">
              <a:lnSpc>
                <a:spcPct val="90000"/>
              </a:lnSpc>
              <a:spcBef>
                <a:spcPts val="0"/>
              </a:spcBef>
              <a:spcAft>
                <a:spcPts val="0"/>
              </a:spcAft>
              <a:buClrTx/>
              <a:buSzTx/>
              <a:buFontTx/>
              <a:buNone/>
              <a:tabLst/>
              <a:defRPr/>
            </a:pPr>
            <a:r>
              <a:rPr kumimoji="0" lang="zh-CN" altLang="en-US" sz="2800" b="0" i="0" u="none" strike="noStrike" kern="1200" cap="none" spc="-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我们的项目将分为三个部分进行：</a:t>
            </a:r>
            <a:endParaRPr kumimoji="0"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endParaRPr>
          </a:p>
        </p:txBody>
      </p:sp>
      <p:sp>
        <p:nvSpPr>
          <p:cNvPr id="10" name="object 10"/>
          <p:cNvSpPr txBox="1">
            <a:spLocks noGrp="1"/>
          </p:cNvSpPr>
          <p:nvPr>
            <p:ph type="ftr" sz="quarter" idx="5"/>
          </p:nvPr>
        </p:nvSpPr>
        <p:spPr>
          <a:xfrm rot="10800000" flipV="1">
            <a:off x="422554" y="6362700"/>
            <a:ext cx="1253846" cy="123111"/>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8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rPr>
              <a:t>更多详情，请咨询</a:t>
            </a:r>
            <a:r>
              <a:rPr kumimoji="0" lang="zh-CN" altLang="en-US" sz="8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rPr>
              <a:t>组员</a:t>
            </a:r>
            <a:r>
              <a:rPr kumimoji="0" sz="8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rPr>
              <a:t>。</a:t>
            </a:r>
          </a:p>
        </p:txBody>
      </p:sp>
      <p:sp>
        <p:nvSpPr>
          <p:cNvPr id="11" name="文本框 10">
            <a:extLst>
              <a:ext uri="{FF2B5EF4-FFF2-40B4-BE49-F238E27FC236}">
                <a16:creationId xmlns:a16="http://schemas.microsoft.com/office/drawing/2014/main" id="{2EEC4449-F500-4299-81FF-6CDA30C2CA8A}"/>
              </a:ext>
            </a:extLst>
          </p:cNvPr>
          <p:cNvSpPr txBox="1"/>
          <p:nvPr/>
        </p:nvSpPr>
        <p:spPr>
          <a:xfrm>
            <a:off x="912929" y="2866553"/>
            <a:ext cx="9983671" cy="181588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对于编程质量的考量方式</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solidFill>
                  <a:prstClr val="black"/>
                </a:solidFill>
                <a:latin typeface="微软雅黑" panose="020B0503020204020204" pitchFamily="34" charset="-122"/>
                <a:ea typeface="微软雅黑" panose="020B0503020204020204" pitchFamily="34" charset="-122"/>
              </a:rPr>
              <a:t>2.</a:t>
            </a:r>
            <a:r>
              <a:rPr lang="zh-CN" altLang="en-US" sz="2800" dirty="0">
                <a:solidFill>
                  <a:prstClr val="black"/>
                </a:solidFill>
                <a:latin typeface="微软雅黑" panose="020B0503020204020204" pitchFamily="34" charset="-122"/>
                <a:ea typeface="微软雅黑" panose="020B0503020204020204" pitchFamily="34" charset="-122"/>
              </a:rPr>
              <a:t>对于</a:t>
            </a:r>
            <a:r>
              <a:rPr lang="en-US" altLang="zh-CN" sz="2800" dirty="0">
                <a:solidFill>
                  <a:prstClr val="black"/>
                </a:solidFill>
                <a:latin typeface="微软雅黑" panose="020B0503020204020204" pitchFamily="34" charset="-122"/>
                <a:ea typeface="微软雅黑" panose="020B0503020204020204" pitchFamily="34" charset="-122"/>
              </a:rPr>
              <a:t>DDL</a:t>
            </a:r>
            <a:r>
              <a:rPr lang="zh-CN" altLang="en-US" sz="2800" dirty="0">
                <a:solidFill>
                  <a:prstClr val="black"/>
                </a:solidFill>
                <a:latin typeface="微软雅黑" panose="020B0503020204020204" pitchFamily="34" charset="-122"/>
                <a:ea typeface="微软雅黑" panose="020B0503020204020204" pitchFamily="34" charset="-122"/>
              </a:rPr>
              <a:t>对于编程质量的影响的研究</a:t>
            </a:r>
            <a:endParaRPr lang="en-US" altLang="zh-CN" sz="2800" dirty="0">
              <a:solidFill>
                <a:prstClr val="black"/>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solidFill>
                  <a:prstClr val="black"/>
                </a:solidFill>
                <a:latin typeface="微软雅黑" panose="020B0503020204020204" pitchFamily="34" charset="-122"/>
                <a:ea typeface="微软雅黑" panose="020B0503020204020204" pitchFamily="34" charset="-122"/>
              </a:rPr>
              <a:t>3.</a:t>
            </a:r>
            <a:r>
              <a:rPr lang="zh-CN" altLang="en-US" sz="2800" dirty="0">
                <a:solidFill>
                  <a:prstClr val="black"/>
                </a:solidFill>
                <a:latin typeface="微软雅黑" panose="020B0503020204020204" pitchFamily="34" charset="-122"/>
                <a:ea typeface="微软雅黑" panose="020B0503020204020204" pitchFamily="34" charset="-122"/>
              </a:rPr>
              <a:t>对于辅导员的催促产生的影响力大小的研究</a:t>
            </a:r>
            <a:endParaRPr lang="en-US" altLang="zh-CN" sz="2800" dirty="0">
              <a:solidFill>
                <a:prstClr val="black"/>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solidFill>
                  <a:prstClr val="black"/>
                </a:solidFill>
                <a:latin typeface="微软雅黑" panose="020B0503020204020204" pitchFamily="34" charset="-122"/>
                <a:ea typeface="微软雅黑" panose="020B0503020204020204" pitchFamily="34" charset="-122"/>
              </a:rPr>
              <a:t>4</a:t>
            </a: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对于研究的总结以及提出建议</a:t>
            </a:r>
          </a:p>
        </p:txBody>
      </p:sp>
    </p:spTree>
    <p:extLst>
      <p:ext uri="{BB962C8B-B14F-4D97-AF65-F5344CB8AC3E}">
        <p14:creationId xmlns:p14="http://schemas.microsoft.com/office/powerpoint/2010/main" val="4269261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2929" y="609600"/>
            <a:ext cx="10358120" cy="738664"/>
          </a:xfrm>
          <a:prstGeom prst="rect">
            <a:avLst/>
          </a:prstGeom>
        </p:spPr>
        <p:txBody>
          <a:bodyPr vert="horz" wrap="square" lIns="0" tIns="0" rIns="0" bIns="0" rtlCol="0">
            <a:spAutoFit/>
          </a:bodyPr>
          <a:lstStyle/>
          <a:p>
            <a:pPr marL="12700">
              <a:lnSpc>
                <a:spcPct val="100000"/>
              </a:lnSpc>
            </a:pPr>
            <a:r>
              <a:rPr lang="zh-CN" altLang="en-US" dirty="0">
                <a:latin typeface="微软雅黑" panose="020B0503020204020204" pitchFamily="34" charset="-122"/>
                <a:ea typeface="微软雅黑" panose="020B0503020204020204" pitchFamily="34" charset="-122"/>
                <a:cs typeface="Times New Roman"/>
              </a:rPr>
              <a:t>在此之前</a:t>
            </a:r>
            <a:endParaRPr dirty="0">
              <a:latin typeface="微软雅黑" panose="020B0503020204020204" pitchFamily="34" charset="-122"/>
              <a:ea typeface="微软雅黑" panose="020B0503020204020204" pitchFamily="34" charset="-122"/>
              <a:cs typeface="Times New Roman"/>
            </a:endParaRPr>
          </a:p>
        </p:txBody>
      </p:sp>
      <p:sp>
        <p:nvSpPr>
          <p:cNvPr id="3" name="object 3"/>
          <p:cNvSpPr txBox="1"/>
          <p:nvPr/>
        </p:nvSpPr>
        <p:spPr>
          <a:xfrm>
            <a:off x="912929" y="1828800"/>
            <a:ext cx="9983671" cy="387798"/>
          </a:xfrm>
          <a:prstGeom prst="rect">
            <a:avLst/>
          </a:prstGeom>
        </p:spPr>
        <p:txBody>
          <a:bodyPr vert="horz" wrap="square" lIns="0" tIns="0" rIns="0" bIns="0" rtlCol="0">
            <a:spAutoFit/>
          </a:bodyPr>
          <a:lstStyle/>
          <a:p>
            <a:pPr marL="12700" marR="5080" lvl="0" indent="0" algn="just" defTabSz="914400" rtl="0" eaLnBrk="1" fontAlgn="auto" latinLnBrk="0" hangingPunct="1">
              <a:lnSpc>
                <a:spcPct val="9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关于面向用例和直接挪用</a:t>
            </a: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C++/C</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代码的解决方案</a:t>
            </a:r>
            <a:endParaRPr kumimoji="0"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endParaRPr>
          </a:p>
        </p:txBody>
      </p:sp>
      <p:sp>
        <p:nvSpPr>
          <p:cNvPr id="10" name="object 10"/>
          <p:cNvSpPr txBox="1">
            <a:spLocks noGrp="1"/>
          </p:cNvSpPr>
          <p:nvPr>
            <p:ph type="ftr" sz="quarter" idx="5"/>
          </p:nvPr>
        </p:nvSpPr>
        <p:spPr>
          <a:xfrm rot="10800000" flipV="1">
            <a:off x="422554" y="6362700"/>
            <a:ext cx="1253846" cy="123111"/>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8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rPr>
              <a:t>更多详情，请咨询</a:t>
            </a:r>
            <a:r>
              <a:rPr kumimoji="0" lang="zh-CN" altLang="en-US" sz="8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rPr>
              <a:t>组员</a:t>
            </a:r>
            <a:r>
              <a:rPr kumimoji="0" sz="8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rPr>
              <a:t>。</a:t>
            </a:r>
          </a:p>
        </p:txBody>
      </p:sp>
      <p:pic>
        <p:nvPicPr>
          <p:cNvPr id="5" name="图片 4">
            <a:extLst>
              <a:ext uri="{FF2B5EF4-FFF2-40B4-BE49-F238E27FC236}">
                <a16:creationId xmlns:a16="http://schemas.microsoft.com/office/drawing/2014/main" id="{62FC97D1-E561-4440-87AF-2683CEF075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477" y="2439030"/>
            <a:ext cx="4130398" cy="2202371"/>
          </a:xfrm>
          <a:prstGeom prst="rect">
            <a:avLst/>
          </a:prstGeom>
        </p:spPr>
      </p:pic>
      <p:pic>
        <p:nvPicPr>
          <p:cNvPr id="7" name="图片 6">
            <a:extLst>
              <a:ext uri="{FF2B5EF4-FFF2-40B4-BE49-F238E27FC236}">
                <a16:creationId xmlns:a16="http://schemas.microsoft.com/office/drawing/2014/main" id="{6BCF5E67-26FD-4831-8E12-518BB50117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1989" y="2736235"/>
            <a:ext cx="5204911" cy="1607959"/>
          </a:xfrm>
          <a:prstGeom prst="rect">
            <a:avLst/>
          </a:prstGeom>
        </p:spPr>
      </p:pic>
      <p:sp>
        <p:nvSpPr>
          <p:cNvPr id="8" name="文本框 7">
            <a:extLst>
              <a:ext uri="{FF2B5EF4-FFF2-40B4-BE49-F238E27FC236}">
                <a16:creationId xmlns:a16="http://schemas.microsoft.com/office/drawing/2014/main" id="{34B85606-2F29-4413-81DD-BB23CE09A6B3}"/>
              </a:ext>
            </a:extLst>
          </p:cNvPr>
          <p:cNvSpPr txBox="1"/>
          <p:nvPr/>
        </p:nvSpPr>
        <p:spPr>
          <a:xfrm>
            <a:off x="1049477" y="4800600"/>
            <a:ext cx="4130398"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统计</a:t>
            </a:r>
            <a:r>
              <a:rPr lang="en-US" altLang="zh-CN" dirty="0">
                <a:latin typeface="微软雅黑" panose="020B0503020204020204" pitchFamily="34" charset="-122"/>
                <a:ea typeface="微软雅黑" panose="020B0503020204020204" pitchFamily="34" charset="-122"/>
              </a:rPr>
              <a:t>print</a:t>
            </a:r>
            <a:r>
              <a:rPr lang="zh-CN" altLang="en-US" dirty="0">
                <a:latin typeface="微软雅黑" panose="020B0503020204020204" pitchFamily="34" charset="-122"/>
                <a:ea typeface="微软雅黑" panose="020B0503020204020204" pitchFamily="34" charset="-122"/>
              </a:rPr>
              <a:t>个数，如果</a:t>
            </a:r>
            <a:r>
              <a:rPr lang="en-US" altLang="zh-CN" dirty="0">
                <a:latin typeface="微软雅黑" panose="020B0503020204020204" pitchFamily="34" charset="-122"/>
                <a:ea typeface="微软雅黑" panose="020B0503020204020204" pitchFamily="34" charset="-122"/>
              </a:rPr>
              <a:t>print</a:t>
            </a:r>
            <a:r>
              <a:rPr lang="zh-CN" altLang="en-US" dirty="0">
                <a:latin typeface="微软雅黑" panose="020B0503020204020204" pitchFamily="34" charset="-122"/>
                <a:ea typeface="微软雅黑" panose="020B0503020204020204" pitchFamily="34" charset="-122"/>
              </a:rPr>
              <a:t>个数大于等于用例数就为面向用例（因为一般情况下一道题不会使用太多</a:t>
            </a:r>
            <a:r>
              <a:rPr lang="en-US" altLang="zh-CN" dirty="0">
                <a:latin typeface="微软雅黑" panose="020B0503020204020204" pitchFamily="34" charset="-122"/>
                <a:ea typeface="微软雅黑" panose="020B0503020204020204" pitchFamily="34" charset="-122"/>
              </a:rPr>
              <a:t>print</a:t>
            </a:r>
            <a:r>
              <a:rPr lang="zh-CN" altLang="en-US" dirty="0">
                <a:latin typeface="微软雅黑" panose="020B0503020204020204" pitchFamily="34" charset="-122"/>
                <a:ea typeface="微软雅黑" panose="020B0503020204020204" pitchFamily="34" charset="-122"/>
              </a:rPr>
              <a:t>）</a:t>
            </a:r>
          </a:p>
        </p:txBody>
      </p:sp>
      <p:sp>
        <p:nvSpPr>
          <p:cNvPr id="9" name="文本框 8">
            <a:extLst>
              <a:ext uri="{FF2B5EF4-FFF2-40B4-BE49-F238E27FC236}">
                <a16:creationId xmlns:a16="http://schemas.microsoft.com/office/drawing/2014/main" id="{B5A003BC-7563-42FA-8E0C-A05430EC6334}"/>
              </a:ext>
            </a:extLst>
          </p:cNvPr>
          <p:cNvSpPr txBox="1"/>
          <p:nvPr/>
        </p:nvSpPr>
        <p:spPr>
          <a:xfrm>
            <a:off x="6025438" y="4800600"/>
            <a:ext cx="5338011"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使用</a:t>
            </a:r>
            <a:r>
              <a:rPr lang="en-US" altLang="zh-CN" dirty="0">
                <a:latin typeface="微软雅黑" panose="020B0503020204020204" pitchFamily="34" charset="-122"/>
                <a:ea typeface="微软雅黑" panose="020B0503020204020204" pitchFamily="34" charset="-122"/>
              </a:rPr>
              <a:t>compile</a:t>
            </a:r>
            <a:r>
              <a:rPr lang="zh-CN" altLang="en-US" dirty="0">
                <a:latin typeface="微软雅黑" panose="020B0503020204020204" pitchFamily="34" charset="-122"/>
                <a:ea typeface="微软雅黑" panose="020B0503020204020204" pitchFamily="34" charset="-122"/>
              </a:rPr>
              <a:t>方法来判断是不是</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文件</a:t>
            </a:r>
          </a:p>
        </p:txBody>
      </p:sp>
    </p:spTree>
    <p:extLst>
      <p:ext uri="{BB962C8B-B14F-4D97-AF65-F5344CB8AC3E}">
        <p14:creationId xmlns:p14="http://schemas.microsoft.com/office/powerpoint/2010/main" val="258973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2929" y="609600"/>
            <a:ext cx="10358120" cy="738664"/>
          </a:xfrm>
          <a:prstGeom prst="rect">
            <a:avLst/>
          </a:prstGeom>
        </p:spPr>
        <p:txBody>
          <a:bodyPr vert="horz" wrap="square" lIns="0" tIns="0" rIns="0" bIns="0" rtlCol="0">
            <a:spAutoFit/>
          </a:bodyPr>
          <a:lstStyle/>
          <a:p>
            <a:pPr marL="12700">
              <a:lnSpc>
                <a:spcPct val="100000"/>
              </a:lnSpc>
            </a:pPr>
            <a:r>
              <a:rPr lang="zh-CN" altLang="en-US" kern="1200" dirty="0">
                <a:solidFill>
                  <a:srgbClr val="0070C0"/>
                </a:solidFill>
                <a:latin typeface="微软雅黑" panose="020B0503020204020204" pitchFamily="34" charset="-122"/>
                <a:ea typeface="微软雅黑" panose="020B0503020204020204" pitchFamily="34" charset="-122"/>
              </a:rPr>
              <a:t>对于编程质量的考量方式</a:t>
            </a:r>
            <a:endParaRPr dirty="0">
              <a:solidFill>
                <a:srgbClr val="0070C0"/>
              </a:solidFill>
              <a:latin typeface="微软雅黑" panose="020B0503020204020204" pitchFamily="34" charset="-122"/>
              <a:ea typeface="微软雅黑" panose="020B0503020204020204" pitchFamily="34" charset="-122"/>
              <a:cs typeface="Times New Roman"/>
            </a:endParaRPr>
          </a:p>
        </p:txBody>
      </p:sp>
      <p:sp>
        <p:nvSpPr>
          <p:cNvPr id="3" name="object 3"/>
          <p:cNvSpPr txBox="1"/>
          <p:nvPr/>
        </p:nvSpPr>
        <p:spPr>
          <a:xfrm>
            <a:off x="912929" y="2362200"/>
            <a:ext cx="9983671" cy="387798"/>
          </a:xfrm>
          <a:prstGeom prst="rect">
            <a:avLst/>
          </a:prstGeom>
        </p:spPr>
        <p:txBody>
          <a:bodyPr vert="horz" wrap="square" lIns="0" tIns="0" rIns="0" bIns="0" rtlCol="0">
            <a:spAutoFit/>
          </a:bodyPr>
          <a:lstStyle/>
          <a:p>
            <a:pPr marL="12700" marR="5080" lvl="0" indent="0" algn="just" defTabSz="914400" rtl="0" eaLnBrk="1" fontAlgn="auto" latinLnBrk="0" hangingPunct="1">
              <a:lnSpc>
                <a:spcPct val="90000"/>
              </a:lnSpc>
              <a:spcBef>
                <a:spcPts val="0"/>
              </a:spcBef>
              <a:spcAft>
                <a:spcPts val="0"/>
              </a:spcAft>
              <a:buClrTx/>
              <a:buSzTx/>
              <a:buFontTx/>
              <a:buNone/>
              <a:tabLst/>
              <a:defRPr/>
            </a:pPr>
            <a:r>
              <a:rPr kumimoji="0" lang="zh-CN" altLang="en-US" sz="2800" b="0" i="0" u="none" strike="noStrike" kern="1200" cap="none" spc="-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我们目前计划采用三个指标简单对编程质量进行考量</a:t>
            </a:r>
            <a:endParaRPr kumimoji="0"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endParaRPr>
          </a:p>
        </p:txBody>
      </p:sp>
      <p:sp>
        <p:nvSpPr>
          <p:cNvPr id="10" name="object 10"/>
          <p:cNvSpPr txBox="1">
            <a:spLocks noGrp="1"/>
          </p:cNvSpPr>
          <p:nvPr>
            <p:ph type="ftr" sz="quarter" idx="5"/>
          </p:nvPr>
        </p:nvSpPr>
        <p:spPr>
          <a:xfrm rot="10800000" flipV="1">
            <a:off x="422554" y="6362700"/>
            <a:ext cx="1253846" cy="123111"/>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8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rPr>
              <a:t>更多详情，请咨询</a:t>
            </a:r>
            <a:r>
              <a:rPr kumimoji="0" lang="zh-CN" altLang="en-US" sz="8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rPr>
              <a:t>组员</a:t>
            </a:r>
            <a:r>
              <a:rPr kumimoji="0" sz="8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rPr>
              <a:t>。</a:t>
            </a:r>
          </a:p>
        </p:txBody>
      </p:sp>
      <p:sp>
        <p:nvSpPr>
          <p:cNvPr id="11" name="文本框 10">
            <a:extLst>
              <a:ext uri="{FF2B5EF4-FFF2-40B4-BE49-F238E27FC236}">
                <a16:creationId xmlns:a16="http://schemas.microsoft.com/office/drawing/2014/main" id="{2EEC4449-F500-4299-81FF-6CDA30C2CA8A}"/>
              </a:ext>
            </a:extLst>
          </p:cNvPr>
          <p:cNvSpPr txBox="1"/>
          <p:nvPr/>
        </p:nvSpPr>
        <p:spPr>
          <a:xfrm>
            <a:off x="937811" y="3429000"/>
            <a:ext cx="9983671" cy="13849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代码的行数</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r>
              <a:rPr lang="zh-CN" altLang="en-US" sz="2800" dirty="0">
                <a:solidFill>
                  <a:prstClr val="black"/>
                </a:solidFill>
                <a:latin typeface="微软雅黑" panose="020B0503020204020204" pitchFamily="34" charset="-122"/>
                <a:ea typeface="微软雅黑" panose="020B0503020204020204" pitchFamily="34" charset="-122"/>
              </a:rPr>
              <a:t>代码的圈复杂度</a:t>
            </a:r>
            <a:endParaRPr lang="en-US" altLang="zh-CN" sz="2800" dirty="0">
              <a:solidFill>
                <a:prstClr val="black"/>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代码的提交次数</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614207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2929" y="609600"/>
            <a:ext cx="10358120" cy="738664"/>
          </a:xfrm>
          <a:prstGeom prst="rect">
            <a:avLst/>
          </a:prstGeom>
        </p:spPr>
        <p:txBody>
          <a:bodyPr vert="horz" wrap="square" lIns="0" tIns="0" rIns="0" bIns="0" rtlCol="0">
            <a:spAutoFit/>
          </a:bodyPr>
          <a:lstStyle/>
          <a:p>
            <a:pPr marL="12700">
              <a:lnSpc>
                <a:spcPct val="100000"/>
              </a:lnSpc>
            </a:pPr>
            <a:r>
              <a:rPr lang="zh-CN" altLang="en-US" kern="1200" dirty="0">
                <a:solidFill>
                  <a:srgbClr val="0070C0"/>
                </a:solidFill>
                <a:latin typeface="微软雅黑" panose="020B0503020204020204" pitchFamily="34" charset="-122"/>
                <a:ea typeface="微软雅黑" panose="020B0503020204020204" pitchFamily="34" charset="-122"/>
              </a:rPr>
              <a:t>对于编程质量的考量方式</a:t>
            </a:r>
            <a:endParaRPr dirty="0">
              <a:solidFill>
                <a:srgbClr val="0070C0"/>
              </a:solidFill>
              <a:latin typeface="微软雅黑" panose="020B0503020204020204" pitchFamily="34" charset="-122"/>
              <a:ea typeface="微软雅黑" panose="020B0503020204020204" pitchFamily="34" charset="-122"/>
              <a:cs typeface="Times New Roman"/>
            </a:endParaRPr>
          </a:p>
        </p:txBody>
      </p:sp>
      <p:sp>
        <p:nvSpPr>
          <p:cNvPr id="3" name="object 3"/>
          <p:cNvSpPr txBox="1"/>
          <p:nvPr/>
        </p:nvSpPr>
        <p:spPr>
          <a:xfrm>
            <a:off x="1135918" y="2157608"/>
            <a:ext cx="9983671" cy="430887"/>
          </a:xfrm>
          <a:prstGeom prst="rect">
            <a:avLst/>
          </a:prstGeom>
        </p:spPr>
        <p:txBody>
          <a:bodyPr vert="horz" wrap="square" lIns="0" tIns="0" rIns="0" bIns="0" rtlCol="0">
            <a:spAutoFit/>
          </a:bodyPr>
          <a:lstStyle/>
          <a:p>
            <a:pPr lvl="0">
              <a:defRPr/>
            </a:pPr>
            <a:r>
              <a:rPr lang="en-US" altLang="zh-CN" sz="2800" dirty="0">
                <a:solidFill>
                  <a:prstClr val="black"/>
                </a:solidFill>
                <a:latin typeface="微软雅黑" panose="020B0503020204020204" pitchFamily="34" charset="-122"/>
                <a:ea typeface="微软雅黑" panose="020B0503020204020204" pitchFamily="34" charset="-122"/>
              </a:rPr>
              <a:t>1.</a:t>
            </a:r>
            <a:r>
              <a:rPr lang="zh-CN" altLang="en-US" sz="2800" dirty="0">
                <a:solidFill>
                  <a:prstClr val="black"/>
                </a:solidFill>
                <a:latin typeface="微软雅黑" panose="020B0503020204020204" pitchFamily="34" charset="-122"/>
                <a:ea typeface="微软雅黑" panose="020B0503020204020204" pitchFamily="34" charset="-122"/>
              </a:rPr>
              <a:t>代码的行数</a:t>
            </a:r>
            <a:endParaRPr lang="en-US" altLang="zh-CN" sz="2800" dirty="0">
              <a:solidFill>
                <a:prstClr val="black"/>
              </a:solidFill>
              <a:latin typeface="微软雅黑" panose="020B0503020204020204" pitchFamily="34" charset="-122"/>
              <a:ea typeface="微软雅黑" panose="020B0503020204020204" pitchFamily="34" charset="-122"/>
            </a:endParaRPr>
          </a:p>
        </p:txBody>
      </p:sp>
      <p:sp>
        <p:nvSpPr>
          <p:cNvPr id="10" name="object 10"/>
          <p:cNvSpPr txBox="1">
            <a:spLocks noGrp="1"/>
          </p:cNvSpPr>
          <p:nvPr>
            <p:ph type="ftr" sz="quarter" idx="5"/>
          </p:nvPr>
        </p:nvSpPr>
        <p:spPr>
          <a:xfrm rot="10800000" flipV="1">
            <a:off x="422554" y="6362700"/>
            <a:ext cx="1253846" cy="123111"/>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8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rPr>
              <a:t>更多详情，请咨询</a:t>
            </a:r>
            <a:r>
              <a:rPr kumimoji="0" lang="zh-CN" altLang="en-US" sz="8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rPr>
              <a:t>组员</a:t>
            </a:r>
            <a:r>
              <a:rPr kumimoji="0" sz="8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rPr>
              <a:t>。</a:t>
            </a:r>
          </a:p>
        </p:txBody>
      </p:sp>
      <p:sp>
        <p:nvSpPr>
          <p:cNvPr id="11" name="文本框 10">
            <a:extLst>
              <a:ext uri="{FF2B5EF4-FFF2-40B4-BE49-F238E27FC236}">
                <a16:creationId xmlns:a16="http://schemas.microsoft.com/office/drawing/2014/main" id="{2EEC4449-F500-4299-81FF-6CDA30C2CA8A}"/>
              </a:ext>
            </a:extLst>
          </p:cNvPr>
          <p:cNvSpPr txBox="1"/>
          <p:nvPr/>
        </p:nvSpPr>
        <p:spPr>
          <a:xfrm>
            <a:off x="1043907" y="2632178"/>
            <a:ext cx="9983671" cy="523220"/>
          </a:xfrm>
          <a:prstGeom prst="rect">
            <a:avLst/>
          </a:prstGeom>
          <a:noFill/>
        </p:spPr>
        <p:txBody>
          <a:bodyPr wrap="square" rtlCol="0">
            <a:spAutoFit/>
          </a:bodyPr>
          <a:lstStyle/>
          <a:p>
            <a:pPr lvl="0">
              <a:defRPr/>
            </a:pP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一般来说，</a:t>
            </a:r>
            <a:r>
              <a:rPr lang="zh-CN" altLang="en-US" sz="2800" dirty="0">
                <a:solidFill>
                  <a:prstClr val="black"/>
                </a:solidFill>
                <a:latin typeface="微软雅黑" panose="020B0503020204020204" pitchFamily="34" charset="-122"/>
                <a:ea typeface="微软雅黑" panose="020B0503020204020204" pitchFamily="34" charset="-122"/>
              </a:rPr>
              <a:t>代码行</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数越少，编程质量就越高。</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 name="object 3">
            <a:extLst>
              <a:ext uri="{FF2B5EF4-FFF2-40B4-BE49-F238E27FC236}">
                <a16:creationId xmlns:a16="http://schemas.microsoft.com/office/drawing/2014/main" id="{93E582E0-4D54-4862-9962-EFAAD617DE4D}"/>
              </a:ext>
            </a:extLst>
          </p:cNvPr>
          <p:cNvSpPr txBox="1"/>
          <p:nvPr/>
        </p:nvSpPr>
        <p:spPr>
          <a:xfrm>
            <a:off x="1107927" y="3149997"/>
            <a:ext cx="9983671" cy="430887"/>
          </a:xfrm>
          <a:prstGeom prst="rect">
            <a:avLst/>
          </a:prstGeom>
        </p:spPr>
        <p:txBody>
          <a:bodyPr vert="horz" wrap="square" lIns="0" tIns="0" rIns="0" bIns="0" rtlCol="0">
            <a:spAutoFit/>
          </a:bodyPr>
          <a:lstStyle/>
          <a:p>
            <a:pPr lvl="0">
              <a:defRPr/>
            </a:pPr>
            <a:r>
              <a:rPr lang="en-US" altLang="zh-CN" sz="2800" dirty="0">
                <a:solidFill>
                  <a:prstClr val="black"/>
                </a:solidFill>
                <a:latin typeface="微软雅黑" panose="020B0503020204020204" pitchFamily="34" charset="-122"/>
                <a:ea typeface="微软雅黑" panose="020B0503020204020204" pitchFamily="34" charset="-122"/>
              </a:rPr>
              <a:t>2.</a:t>
            </a:r>
            <a:r>
              <a:rPr lang="zh-CN" altLang="en-US" sz="2800" dirty="0">
                <a:solidFill>
                  <a:prstClr val="black"/>
                </a:solidFill>
                <a:latin typeface="微软雅黑" panose="020B0503020204020204" pitchFamily="34" charset="-122"/>
                <a:ea typeface="微软雅黑" panose="020B0503020204020204" pitchFamily="34" charset="-122"/>
              </a:rPr>
              <a:t>代码的圈复杂度</a:t>
            </a:r>
            <a:endParaRPr lang="en-US" altLang="zh-CN" sz="2800" dirty="0">
              <a:solidFill>
                <a:prstClr val="black"/>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2A306509-4BEE-4845-A7D4-F5A973A94547}"/>
              </a:ext>
            </a:extLst>
          </p:cNvPr>
          <p:cNvSpPr txBox="1"/>
          <p:nvPr/>
        </p:nvSpPr>
        <p:spPr>
          <a:xfrm>
            <a:off x="1072160" y="3575483"/>
            <a:ext cx="9983671" cy="523220"/>
          </a:xfrm>
          <a:prstGeom prst="rect">
            <a:avLst/>
          </a:prstGeom>
          <a:noFill/>
        </p:spPr>
        <p:txBody>
          <a:bodyPr wrap="square" rtlCol="0">
            <a:spAutoFit/>
          </a:bodyPr>
          <a:lstStyle/>
          <a:p>
            <a:pPr lvl="0"/>
            <a:r>
              <a:rPr lang="zh-CN" altLang="en-US" sz="2800" dirty="0">
                <a:latin typeface="微软雅黑" panose="020B0503020204020204" pitchFamily="34" charset="-122"/>
                <a:ea typeface="微软雅黑" panose="020B0503020204020204" pitchFamily="34" charset="-122"/>
              </a:rPr>
              <a:t>一般来说，代码的圈复杂度越低，编程质量越高。</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sp>
        <p:nvSpPr>
          <p:cNvPr id="9" name="object 3">
            <a:extLst>
              <a:ext uri="{FF2B5EF4-FFF2-40B4-BE49-F238E27FC236}">
                <a16:creationId xmlns:a16="http://schemas.microsoft.com/office/drawing/2014/main" id="{B9986FDD-E9D1-4B1E-AA99-CF2DE433C517}"/>
              </a:ext>
            </a:extLst>
          </p:cNvPr>
          <p:cNvSpPr txBox="1"/>
          <p:nvPr/>
        </p:nvSpPr>
        <p:spPr>
          <a:xfrm>
            <a:off x="1135918" y="4146947"/>
            <a:ext cx="9983671" cy="430887"/>
          </a:xfrm>
          <a:prstGeom prst="rect">
            <a:avLst/>
          </a:prstGeom>
        </p:spPr>
        <p:txBody>
          <a:bodyPr vert="horz"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solidFill>
                  <a:prstClr val="black"/>
                </a:solidFill>
                <a:latin typeface="微软雅黑" panose="020B0503020204020204" pitchFamily="34" charset="-122"/>
                <a:ea typeface="微软雅黑" panose="020B0503020204020204" pitchFamily="34" charset="-122"/>
              </a:rPr>
              <a:t>3</a:t>
            </a: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代码的提交次数</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 name="文本框 11">
            <a:extLst>
              <a:ext uri="{FF2B5EF4-FFF2-40B4-BE49-F238E27FC236}">
                <a16:creationId xmlns:a16="http://schemas.microsoft.com/office/drawing/2014/main" id="{323AC82B-2765-4C6E-AC48-22D76E115D3C}"/>
              </a:ext>
            </a:extLst>
          </p:cNvPr>
          <p:cNvSpPr txBox="1"/>
          <p:nvPr/>
        </p:nvSpPr>
        <p:spPr>
          <a:xfrm>
            <a:off x="1100153" y="4590882"/>
            <a:ext cx="9983671"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一般来说，代码的提交次数越低，编程质量越高。</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622242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2929" y="609600"/>
            <a:ext cx="10358120" cy="738664"/>
          </a:xfrm>
          <a:prstGeom prst="rect">
            <a:avLst/>
          </a:prstGeom>
        </p:spPr>
        <p:txBody>
          <a:bodyPr vert="horz" wrap="square" lIns="0" tIns="0" rIns="0" bIns="0" rtlCol="0">
            <a:spAutoFit/>
          </a:bodyPr>
          <a:lstStyle/>
          <a:p>
            <a:pPr marL="12700">
              <a:lnSpc>
                <a:spcPct val="100000"/>
              </a:lnSpc>
            </a:pPr>
            <a:r>
              <a:rPr lang="zh-CN" altLang="en-US" kern="1200" dirty="0">
                <a:solidFill>
                  <a:srgbClr val="0070C0"/>
                </a:solidFill>
                <a:latin typeface="微软雅黑" panose="020B0503020204020204" pitchFamily="34" charset="-122"/>
                <a:ea typeface="微软雅黑" panose="020B0503020204020204" pitchFamily="34" charset="-122"/>
              </a:rPr>
              <a:t>对于</a:t>
            </a:r>
            <a:r>
              <a:rPr lang="en-US" altLang="zh-CN" kern="1200" dirty="0">
                <a:solidFill>
                  <a:srgbClr val="0070C0"/>
                </a:solidFill>
                <a:latin typeface="微软雅黑" panose="020B0503020204020204" pitchFamily="34" charset="-122"/>
                <a:ea typeface="微软雅黑" panose="020B0503020204020204" pitchFamily="34" charset="-122"/>
              </a:rPr>
              <a:t>DDL</a:t>
            </a:r>
            <a:r>
              <a:rPr lang="zh-CN" altLang="en-US" kern="1200" dirty="0">
                <a:solidFill>
                  <a:srgbClr val="0070C0"/>
                </a:solidFill>
                <a:latin typeface="微软雅黑" panose="020B0503020204020204" pitchFamily="34" charset="-122"/>
                <a:ea typeface="微软雅黑" panose="020B0503020204020204" pitchFamily="34" charset="-122"/>
              </a:rPr>
              <a:t>对于编程质量的影响的研究</a:t>
            </a:r>
            <a:endParaRPr dirty="0">
              <a:solidFill>
                <a:srgbClr val="0070C0"/>
              </a:solidFill>
              <a:latin typeface="微软雅黑" panose="020B0503020204020204" pitchFamily="34" charset="-122"/>
              <a:ea typeface="微软雅黑" panose="020B0503020204020204" pitchFamily="34" charset="-122"/>
              <a:cs typeface="Times New Roman"/>
            </a:endParaRPr>
          </a:p>
        </p:txBody>
      </p:sp>
      <p:sp>
        <p:nvSpPr>
          <p:cNvPr id="3" name="object 3"/>
          <p:cNvSpPr txBox="1"/>
          <p:nvPr/>
        </p:nvSpPr>
        <p:spPr>
          <a:xfrm>
            <a:off x="1049477" y="1882548"/>
            <a:ext cx="9983671" cy="430887"/>
          </a:xfrm>
          <a:prstGeom prst="rect">
            <a:avLst/>
          </a:prstGeom>
        </p:spPr>
        <p:txBody>
          <a:bodyPr vert="horz"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研究步骤</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 name="object 10"/>
          <p:cNvSpPr txBox="1">
            <a:spLocks noGrp="1"/>
          </p:cNvSpPr>
          <p:nvPr>
            <p:ph type="ftr" sz="quarter" idx="5"/>
          </p:nvPr>
        </p:nvSpPr>
        <p:spPr>
          <a:xfrm rot="10800000" flipV="1">
            <a:off x="422554" y="6362700"/>
            <a:ext cx="1253846" cy="123111"/>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8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rPr>
              <a:t>更多详情，请咨询</a:t>
            </a:r>
            <a:r>
              <a:rPr kumimoji="0" lang="zh-CN" altLang="en-US" sz="8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rPr>
              <a:t>组员</a:t>
            </a:r>
            <a:r>
              <a:rPr kumimoji="0" sz="8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rPr>
              <a:t>。</a:t>
            </a:r>
          </a:p>
        </p:txBody>
      </p:sp>
      <p:sp>
        <p:nvSpPr>
          <p:cNvPr id="11" name="文本框 10">
            <a:extLst>
              <a:ext uri="{FF2B5EF4-FFF2-40B4-BE49-F238E27FC236}">
                <a16:creationId xmlns:a16="http://schemas.microsoft.com/office/drawing/2014/main" id="{2EEC4449-F500-4299-81FF-6CDA30C2CA8A}"/>
              </a:ext>
            </a:extLst>
          </p:cNvPr>
          <p:cNvSpPr txBox="1"/>
          <p:nvPr/>
        </p:nvSpPr>
        <p:spPr>
          <a:xfrm>
            <a:off x="1049477" y="2514600"/>
            <a:ext cx="9983671" cy="35394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挑选出存在赶</a:t>
            </a: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DDL</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现象的学生</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solidFill>
                  <a:prstClr val="black"/>
                </a:solidFill>
                <a:latin typeface="微软雅黑" panose="020B0503020204020204" pitchFamily="34" charset="-122"/>
                <a:ea typeface="微软雅黑" panose="020B0503020204020204" pitchFamily="34" charset="-122"/>
              </a:rPr>
              <a:t>2.</a:t>
            </a:r>
            <a:r>
              <a:rPr lang="zh-CN" altLang="en-US" sz="2800" dirty="0">
                <a:solidFill>
                  <a:prstClr val="black"/>
                </a:solidFill>
                <a:latin typeface="微软雅黑" panose="020B0503020204020204" pitchFamily="34" charset="-122"/>
                <a:ea typeface="微软雅黑" panose="020B0503020204020204" pitchFamily="34" charset="-122"/>
              </a:rPr>
              <a:t>在这些学生做过的题中难度相近的题目</a:t>
            </a:r>
            <a:endParaRPr lang="en-US" altLang="zh-CN" sz="2800" dirty="0">
              <a:solidFill>
                <a:prstClr val="black"/>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r>
              <a:rPr lang="zh-CN" altLang="en-US" sz="2800" dirty="0">
                <a:solidFill>
                  <a:prstClr val="black"/>
                </a:solidFill>
                <a:latin typeface="微软雅黑" panose="020B0503020204020204" pitchFamily="34" charset="-122"/>
                <a:ea typeface="微软雅黑" panose="020B0503020204020204" pitchFamily="34" charset="-122"/>
              </a:rPr>
              <a:t>对于这些题目，统计每一道题所有做过这道题的学生的三个指标的平均值</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solidFill>
                  <a:prstClr val="black"/>
                </a:solidFill>
                <a:latin typeface="微软雅黑" panose="020B0503020204020204" pitchFamily="34" charset="-122"/>
                <a:ea typeface="微软雅黑" panose="020B0503020204020204" pitchFamily="34" charset="-122"/>
              </a:rPr>
              <a:t>4.</a:t>
            </a:r>
            <a:r>
              <a:rPr lang="zh-CN" altLang="en-US" sz="2800" dirty="0">
                <a:solidFill>
                  <a:prstClr val="black"/>
                </a:solidFill>
                <a:latin typeface="微软雅黑" panose="020B0503020204020204" pitchFamily="34" charset="-122"/>
                <a:ea typeface="微软雅黑" panose="020B0503020204020204" pitchFamily="34" charset="-122"/>
              </a:rPr>
              <a:t>对于</a:t>
            </a:r>
            <a:r>
              <a:rPr lang="en-US" altLang="zh-CN" sz="2800" dirty="0">
                <a:solidFill>
                  <a:prstClr val="black"/>
                </a:solidFill>
                <a:latin typeface="微软雅黑" panose="020B0503020204020204" pitchFamily="34" charset="-122"/>
                <a:ea typeface="微软雅黑" panose="020B0503020204020204" pitchFamily="34" charset="-122"/>
              </a:rPr>
              <a:t>1.</a:t>
            </a:r>
            <a:r>
              <a:rPr lang="zh-CN" altLang="en-US" sz="2800" dirty="0">
                <a:solidFill>
                  <a:prstClr val="black"/>
                </a:solidFill>
                <a:latin typeface="微软雅黑" panose="020B0503020204020204" pitchFamily="34" charset="-122"/>
                <a:ea typeface="微软雅黑" panose="020B0503020204020204" pitchFamily="34" charset="-122"/>
              </a:rPr>
              <a:t>中挑选出的学生，统计</a:t>
            </a:r>
            <a:r>
              <a:rPr lang="en-US" altLang="zh-CN" sz="2800" dirty="0">
                <a:solidFill>
                  <a:prstClr val="black"/>
                </a:solidFill>
                <a:latin typeface="微软雅黑" panose="020B0503020204020204" pitchFamily="34" charset="-122"/>
                <a:ea typeface="微软雅黑" panose="020B0503020204020204" pitchFamily="34" charset="-122"/>
              </a:rPr>
              <a:t>2.</a:t>
            </a:r>
            <a:r>
              <a:rPr lang="zh-CN" altLang="en-US" sz="2800" dirty="0">
                <a:solidFill>
                  <a:prstClr val="black"/>
                </a:solidFill>
                <a:latin typeface="微软雅黑" panose="020B0503020204020204" pitchFamily="34" charset="-122"/>
                <a:ea typeface="微软雅黑" panose="020B0503020204020204" pitchFamily="34" charset="-122"/>
              </a:rPr>
              <a:t>中挑选出的题目的三个指标与平均值的比值</a:t>
            </a:r>
            <a:endParaRPr lang="en-US" altLang="zh-CN" sz="2800" dirty="0">
              <a:solidFill>
                <a:prstClr val="black"/>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5.</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对结果进行</a:t>
            </a: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PCA</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降维，作出图像</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a:solidFill>
                  <a:prstClr val="black"/>
                </a:solidFill>
                <a:latin typeface="微软雅黑" panose="020B0503020204020204" pitchFamily="34" charset="-122"/>
                <a:ea typeface="微软雅黑" panose="020B0503020204020204" pitchFamily="34" charset="-122"/>
              </a:rPr>
              <a:t>6.</a:t>
            </a:r>
            <a:r>
              <a:rPr lang="zh-CN" altLang="en-US" sz="2800" dirty="0">
                <a:solidFill>
                  <a:prstClr val="black"/>
                </a:solidFill>
                <a:latin typeface="微软雅黑" panose="020B0503020204020204" pitchFamily="34" charset="-122"/>
                <a:ea typeface="微软雅黑" panose="020B0503020204020204" pitchFamily="34" charset="-122"/>
              </a:rPr>
              <a:t>结果分析</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4065776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2929" y="609600"/>
            <a:ext cx="10358120" cy="738664"/>
          </a:xfrm>
          <a:prstGeom prst="rect">
            <a:avLst/>
          </a:prstGeom>
        </p:spPr>
        <p:txBody>
          <a:bodyPr vert="horz" wrap="square" lIns="0" tIns="0" rIns="0" bIns="0" rtlCol="0">
            <a:spAutoFit/>
          </a:bodyPr>
          <a:lstStyle/>
          <a:p>
            <a:pPr marL="12700">
              <a:lnSpc>
                <a:spcPct val="100000"/>
              </a:lnSpc>
            </a:pPr>
            <a:r>
              <a:rPr lang="zh-CN" altLang="en-US" kern="1200" dirty="0">
                <a:solidFill>
                  <a:srgbClr val="0070C0"/>
                </a:solidFill>
                <a:latin typeface="微软雅黑" panose="020B0503020204020204" pitchFamily="34" charset="-122"/>
                <a:ea typeface="微软雅黑" panose="020B0503020204020204" pitchFamily="34" charset="-122"/>
              </a:rPr>
              <a:t>对于</a:t>
            </a:r>
            <a:r>
              <a:rPr lang="en-US" altLang="zh-CN" kern="1200" dirty="0">
                <a:solidFill>
                  <a:srgbClr val="0070C0"/>
                </a:solidFill>
                <a:latin typeface="微软雅黑" panose="020B0503020204020204" pitchFamily="34" charset="-122"/>
                <a:ea typeface="微软雅黑" panose="020B0503020204020204" pitchFamily="34" charset="-122"/>
              </a:rPr>
              <a:t>DDL</a:t>
            </a:r>
            <a:r>
              <a:rPr lang="zh-CN" altLang="en-US" kern="1200" dirty="0">
                <a:solidFill>
                  <a:srgbClr val="0070C0"/>
                </a:solidFill>
                <a:latin typeface="微软雅黑" panose="020B0503020204020204" pitchFamily="34" charset="-122"/>
                <a:ea typeface="微软雅黑" panose="020B0503020204020204" pitchFamily="34" charset="-122"/>
              </a:rPr>
              <a:t>对于编程质量的影响的研究</a:t>
            </a:r>
            <a:endParaRPr dirty="0">
              <a:solidFill>
                <a:srgbClr val="0070C0"/>
              </a:solidFill>
              <a:latin typeface="微软雅黑" panose="020B0503020204020204" pitchFamily="34" charset="-122"/>
              <a:ea typeface="微软雅黑" panose="020B0503020204020204" pitchFamily="34" charset="-122"/>
              <a:cs typeface="Times New Roman"/>
            </a:endParaRPr>
          </a:p>
        </p:txBody>
      </p:sp>
      <p:sp>
        <p:nvSpPr>
          <p:cNvPr id="3" name="object 3"/>
          <p:cNvSpPr txBox="1"/>
          <p:nvPr/>
        </p:nvSpPr>
        <p:spPr>
          <a:xfrm>
            <a:off x="1049477" y="1882548"/>
            <a:ext cx="9983671" cy="430887"/>
          </a:xfrm>
          <a:prstGeom prst="rect">
            <a:avLst/>
          </a:prstGeom>
        </p:spPr>
        <p:txBody>
          <a:bodyPr vert="horz" wrap="square" lIns="0" tIns="0" rIns="0" bIns="0" rtlCol="0">
            <a:spAutoFit/>
          </a:bodyPr>
          <a:lstStyle/>
          <a:p>
            <a:pPr lvl="0">
              <a:defRPr/>
            </a:pPr>
            <a:r>
              <a:rPr lang="en-US" altLang="zh-CN" sz="2800" dirty="0">
                <a:solidFill>
                  <a:prstClr val="black"/>
                </a:solidFill>
                <a:latin typeface="微软雅黑" panose="020B0503020204020204" pitchFamily="34" charset="-122"/>
                <a:ea typeface="微软雅黑" panose="020B0503020204020204" pitchFamily="34" charset="-122"/>
              </a:rPr>
              <a:t>1.</a:t>
            </a:r>
            <a:r>
              <a:rPr lang="zh-CN" altLang="en-US" sz="2800" dirty="0">
                <a:solidFill>
                  <a:prstClr val="black"/>
                </a:solidFill>
                <a:latin typeface="微软雅黑" panose="020B0503020204020204" pitchFamily="34" charset="-122"/>
                <a:ea typeface="微软雅黑" panose="020B0503020204020204" pitchFamily="34" charset="-122"/>
              </a:rPr>
              <a:t>挑选出存在赶</a:t>
            </a:r>
            <a:r>
              <a:rPr lang="en-US" altLang="zh-CN" sz="2800" dirty="0">
                <a:solidFill>
                  <a:prstClr val="black"/>
                </a:solidFill>
                <a:latin typeface="微软雅黑" panose="020B0503020204020204" pitchFamily="34" charset="-122"/>
                <a:ea typeface="微软雅黑" panose="020B0503020204020204" pitchFamily="34" charset="-122"/>
              </a:rPr>
              <a:t>DDL</a:t>
            </a:r>
            <a:r>
              <a:rPr lang="zh-CN" altLang="en-US" sz="2800" dirty="0">
                <a:solidFill>
                  <a:prstClr val="black"/>
                </a:solidFill>
                <a:latin typeface="微软雅黑" panose="020B0503020204020204" pitchFamily="34" charset="-122"/>
                <a:ea typeface="微软雅黑" panose="020B0503020204020204" pitchFamily="34" charset="-122"/>
              </a:rPr>
              <a:t>现象的学生</a:t>
            </a:r>
            <a:endParaRPr lang="en-US" altLang="zh-CN" sz="2800" dirty="0">
              <a:solidFill>
                <a:prstClr val="black"/>
              </a:solidFill>
              <a:latin typeface="微软雅黑" panose="020B0503020204020204" pitchFamily="34" charset="-122"/>
              <a:ea typeface="微软雅黑" panose="020B0503020204020204" pitchFamily="34" charset="-122"/>
            </a:endParaRPr>
          </a:p>
        </p:txBody>
      </p:sp>
      <p:sp>
        <p:nvSpPr>
          <p:cNvPr id="10" name="object 10"/>
          <p:cNvSpPr txBox="1">
            <a:spLocks noGrp="1"/>
          </p:cNvSpPr>
          <p:nvPr>
            <p:ph type="ftr" sz="quarter" idx="5"/>
          </p:nvPr>
        </p:nvSpPr>
        <p:spPr>
          <a:xfrm rot="10800000" flipV="1">
            <a:off x="422554" y="6362700"/>
            <a:ext cx="1253846" cy="123111"/>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8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rPr>
              <a:t>更多详情，请咨询</a:t>
            </a:r>
            <a:r>
              <a:rPr kumimoji="0" lang="zh-CN" altLang="en-US" sz="8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rPr>
              <a:t>组员</a:t>
            </a:r>
            <a:r>
              <a:rPr kumimoji="0" sz="8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rPr>
              <a:t>。</a:t>
            </a:r>
          </a:p>
        </p:txBody>
      </p:sp>
      <p:sp>
        <p:nvSpPr>
          <p:cNvPr id="4" name="文本框 3">
            <a:extLst>
              <a:ext uri="{FF2B5EF4-FFF2-40B4-BE49-F238E27FC236}">
                <a16:creationId xmlns:a16="http://schemas.microsoft.com/office/drawing/2014/main" id="{A6EB7CEA-8BFA-4AE6-A19A-7F843F0DB4DC}"/>
              </a:ext>
            </a:extLst>
          </p:cNvPr>
          <p:cNvSpPr txBox="1"/>
          <p:nvPr/>
        </p:nvSpPr>
        <p:spPr>
          <a:xfrm>
            <a:off x="6629400" y="3352800"/>
            <a:ext cx="5029200" cy="1384995"/>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我们挑选的是类似于左图所示既有正常速度做题区间、也有赶</a:t>
            </a:r>
            <a:r>
              <a:rPr lang="en-US" altLang="zh-CN" sz="2800" dirty="0">
                <a:latin typeface="微软雅黑" panose="020B0503020204020204" pitchFamily="34" charset="-122"/>
                <a:ea typeface="微软雅黑" panose="020B0503020204020204" pitchFamily="34" charset="-122"/>
              </a:rPr>
              <a:t>DDL</a:t>
            </a:r>
            <a:r>
              <a:rPr lang="zh-CN" altLang="en-US" sz="2800" dirty="0">
                <a:latin typeface="微软雅黑" panose="020B0503020204020204" pitchFamily="34" charset="-122"/>
                <a:ea typeface="微软雅黑" panose="020B0503020204020204" pitchFamily="34" charset="-122"/>
              </a:rPr>
              <a:t>区间的同学</a:t>
            </a:r>
          </a:p>
        </p:txBody>
      </p:sp>
      <p:pic>
        <p:nvPicPr>
          <p:cNvPr id="8" name="图片 7">
            <a:extLst>
              <a:ext uri="{FF2B5EF4-FFF2-40B4-BE49-F238E27FC236}">
                <a16:creationId xmlns:a16="http://schemas.microsoft.com/office/drawing/2014/main" id="{3BD8C8CB-0FDB-48F4-8956-3F290A48F4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477" y="2715765"/>
            <a:ext cx="4929968" cy="2895600"/>
          </a:xfrm>
          <a:prstGeom prst="rect">
            <a:avLst/>
          </a:prstGeom>
        </p:spPr>
      </p:pic>
    </p:spTree>
    <p:extLst>
      <p:ext uri="{BB962C8B-B14F-4D97-AF65-F5344CB8AC3E}">
        <p14:creationId xmlns:p14="http://schemas.microsoft.com/office/powerpoint/2010/main" val="1838197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76CA"/>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439</TotalTime>
  <Words>1246</Words>
  <Application>Microsoft Office PowerPoint</Application>
  <PresentationFormat>宽屏</PresentationFormat>
  <Paragraphs>95</Paragraphs>
  <Slides>18</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等线</vt:lpstr>
      <vt:lpstr>宋体</vt:lpstr>
      <vt:lpstr>微软雅黑</vt:lpstr>
      <vt:lpstr>微软雅黑 Light</vt:lpstr>
      <vt:lpstr>Arial</vt:lpstr>
      <vt:lpstr>Calibri</vt:lpstr>
      <vt:lpstr>Times New Roman</vt:lpstr>
      <vt:lpstr>Office Theme</vt:lpstr>
      <vt:lpstr>PowerPoint 演示文稿</vt:lpstr>
      <vt:lpstr>项目概况</vt:lpstr>
      <vt:lpstr>项目概况</vt:lpstr>
      <vt:lpstr>项目总览</vt:lpstr>
      <vt:lpstr>在此之前</vt:lpstr>
      <vt:lpstr>对于编程质量的考量方式</vt:lpstr>
      <vt:lpstr>对于编程质量的考量方式</vt:lpstr>
      <vt:lpstr>对于DDL对于编程质量的影响的研究</vt:lpstr>
      <vt:lpstr>对于DDL对于编程质量的影响的研究</vt:lpstr>
      <vt:lpstr>对于DDL对于编程质量的影响的研究</vt:lpstr>
      <vt:lpstr>对于DDL对于编程质量的影响的研究</vt:lpstr>
      <vt:lpstr>对于DDL对于编程质量的影响的研究</vt:lpstr>
      <vt:lpstr>对于DDL对于编程质量的影响的研究</vt:lpstr>
      <vt:lpstr>对于DDL对于编程质量的影响的研究</vt:lpstr>
      <vt:lpstr>对于两个关键时间节点对于编程质量的影响的研究</vt:lpstr>
      <vt:lpstr>对于两个关键时间节点对于编程质量的影响的研究</vt:lpstr>
      <vt:lpstr>总结及建议</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zychen</dc:creator>
  <cp:lastModifiedBy>Kashimiya</cp:lastModifiedBy>
  <cp:revision>55</cp:revision>
  <dcterms:created xsi:type="dcterms:W3CDTF">2020-05-12T16:54:13Z</dcterms:created>
  <dcterms:modified xsi:type="dcterms:W3CDTF">2020-07-23T01:58:10Z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2019-02-28T00:00:00Z</vt:filetime>
  </property>
  <property fmtid="{D5CDD505-2E9C-101B-9397-08002B2CF9AE}" pid="3" name="Creator">
    <vt:lpwstr>Microsoft® PowerPoint® 2016</vt:lpwstr>
  </property>
  <property fmtid="{D5CDD505-2E9C-101B-9397-08002B2CF9AE}" pid="4" name="LastSaved">
    <vt:filetime>2020-05-12T00:00:00Z</vt:filetime>
  </property>
</Properties>
</file>