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497"/>
    <a:srgbClr val="BE006E"/>
    <a:srgbClr val="002882"/>
    <a:srgbClr val="F3D0E4"/>
    <a:srgbClr val="E62632"/>
    <a:srgbClr val="99A9CD"/>
    <a:srgbClr val="667EB4"/>
    <a:srgbClr val="33539B"/>
    <a:srgbClr val="F9E6F1"/>
    <a:srgbClr val="CCD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&#1058;&#1077;&#1089;&#1090;&#1086;&#1074;&#1086;&#1077;%20&#1079;&#1072;&#1076;&#1072;&#1085;&#1080;&#1077;%20&#1055;&#1040;&#1054;%20&#1042;&#1058;&#1041;\sms_data_power_que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[sms_data_power_query.xlsx]Лист2!Сводная таблица2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ru-RU" sz="1800" b="1">
                <a:solidFill>
                  <a:srgbClr val="002882"/>
                </a:solidFill>
                <a:latin typeface="Bahnschrift SemiBold Condensed" panose="020B0502040204020203" pitchFamily="34" charset="0"/>
              </a:rPr>
              <a:t>Затраты</a:t>
            </a:r>
            <a:r>
              <a:rPr lang="ru-RU" sz="1800" b="1" baseline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 на рассылку</a:t>
            </a:r>
            <a:endParaRPr lang="ru-RU" sz="1800" b="1">
              <a:solidFill>
                <a:srgbClr val="002882"/>
              </a:solidFill>
              <a:latin typeface="Bahnschrift SemiBold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79851904125987"/>
          <c:y val="0.10269010894186172"/>
          <c:w val="0.6110836341970789"/>
          <c:h val="0.811912415057706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Лист2!$C$33:$C$35</c:f>
              <c:strCache>
                <c:ptCount val="1"/>
                <c:pt idx="0">
                  <c:v>Партнер 1 - Сегмент-1-1</c:v>
                </c:pt>
              </c:strCache>
            </c:strRef>
          </c:tx>
          <c:spPr>
            <a:solidFill>
              <a:srgbClr val="00288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8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FAC-4C81-B8B7-92E3ACFFB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Лист2!$B$36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Лист2!$C$36</c:f>
              <c:numCache>
                <c:formatCode>_-* #,##0_-;\-* #,##0_-;_-* "-"??_-;_-@_-</c:formatCode>
                <c:ptCount val="1"/>
                <c:pt idx="0">
                  <c:v>188892.4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C-4C81-B8B7-92E3ACFFB024}"/>
            </c:ext>
          </c:extLst>
        </c:ser>
        <c:ser>
          <c:idx val="1"/>
          <c:order val="1"/>
          <c:tx>
            <c:strRef>
              <c:f>Лист2!$D$33:$D$35</c:f>
              <c:strCache>
                <c:ptCount val="1"/>
                <c:pt idx="0">
                  <c:v>Партнер 2 - Сегмент-2-1</c:v>
                </c:pt>
              </c:strCache>
            </c:strRef>
          </c:tx>
          <c:spPr>
            <a:solidFill>
              <a:srgbClr val="BE006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Лист2!$B$36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Лист2!$D$36</c:f>
              <c:numCache>
                <c:formatCode>_-* #,##0_-;\-* #,##0_-;_-* "-"??_-;_-@_-</c:formatCode>
                <c:ptCount val="1"/>
                <c:pt idx="0">
                  <c:v>92578.525785257851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AC-4C81-B8B7-92E3ACFFB024}"/>
            </c:ext>
          </c:extLst>
        </c:ser>
        <c:ser>
          <c:idx val="2"/>
          <c:order val="2"/>
          <c:tx>
            <c:strRef>
              <c:f>Лист2!$E$33:$E$35</c:f>
              <c:strCache>
                <c:ptCount val="1"/>
                <c:pt idx="0">
                  <c:v>Партнер 2 - Сегмент-2-2</c:v>
                </c:pt>
              </c:strCache>
            </c:strRef>
          </c:tx>
          <c:spPr>
            <a:solidFill>
              <a:srgbClr val="F3D0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Лист2!$B$36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Лист2!$E$36</c:f>
              <c:numCache>
                <c:formatCode>_-* #,##0_-;\-* #,##0_-;_-* "-"??_-;_-@_-</c:formatCode>
                <c:ptCount val="1"/>
                <c:pt idx="0">
                  <c:v>207421.47421474211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AC-4C81-B8B7-92E3ACFFB024}"/>
            </c:ext>
          </c:extLst>
        </c:ser>
        <c:ser>
          <c:idx val="3"/>
          <c:order val="3"/>
          <c:tx>
            <c:strRef>
              <c:f>Лист2!$F$33:$F$35</c:f>
              <c:strCache>
                <c:ptCount val="1"/>
                <c:pt idx="0">
                  <c:v>Партнер 3 - Сегмент-3-1</c:v>
                </c:pt>
              </c:strCache>
            </c:strRef>
          </c:tx>
          <c:spPr>
            <a:solidFill>
              <a:srgbClr val="78B4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Лист2!$B$36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Лист2!$F$36</c:f>
              <c:numCache>
                <c:formatCode>_-* #,##0_-;\-* #,##0_-;_-* "-"??_-;_-@_-</c:formatCode>
                <c:ptCount val="1"/>
                <c:pt idx="0">
                  <c:v>260807.7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AC-4C81-B8B7-92E3ACFFB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20874991"/>
        <c:axId val="820872911"/>
      </c:barChart>
      <c:catAx>
        <c:axId val="8208749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0872911"/>
        <c:crosses val="autoZero"/>
        <c:auto val="1"/>
        <c:lblAlgn val="ctr"/>
        <c:lblOffset val="100"/>
        <c:noMultiLvlLbl val="0"/>
      </c:catAx>
      <c:valAx>
        <c:axId val="820872911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82087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080668721511032"/>
          <c:y val="0.37996977946977861"/>
          <c:w val="0.40613034212989529"/>
          <c:h val="0.295035718057921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782788030853"/>
          <c:y val="5.1103368176538912E-2"/>
          <c:w val="0.79319182330269933"/>
          <c:h val="0.67599403733069952"/>
        </c:manualLayout>
      </c:layout>
      <c:bubbleChart>
        <c:varyColors val="0"/>
        <c:ser>
          <c:idx val="1"/>
          <c:order val="0"/>
          <c:tx>
            <c:strRef>
              <c:f>pivots!$BB$34</c:f>
              <c:strCache>
                <c:ptCount val="1"/>
                <c:pt idx="0">
                  <c:v>новые клиенты</c:v>
                </c:pt>
              </c:strCache>
            </c:strRef>
          </c:tx>
          <c:spPr>
            <a:noFill/>
            <a:ln w="44450">
              <a:solidFill>
                <a:srgbClr val="78B497"/>
              </a:solidFill>
            </a:ln>
          </c:spPr>
          <c:invertIfNegative val="0"/>
          <c:xVal>
            <c:numRef>
              <c:f>pivots!$BI$34:$BI$36</c:f>
              <c:numCache>
                <c:formatCode>0%</c:formatCode>
                <c:ptCount val="3"/>
                <c:pt idx="0">
                  <c:v>0.47876765587757059</c:v>
                </c:pt>
                <c:pt idx="1">
                  <c:v>0.61848388784712571</c:v>
                </c:pt>
                <c:pt idx="2">
                  <c:v>0.60110844362526361</c:v>
                </c:pt>
              </c:numCache>
            </c:numRef>
          </c:xVal>
          <c:yVal>
            <c:numRef>
              <c:f>pivots!$BJ$34:$BJ$36</c:f>
              <c:numCache>
                <c:formatCode>0%</c:formatCode>
                <c:ptCount val="3"/>
                <c:pt idx="0">
                  <c:v>0.23097706696354406</c:v>
                </c:pt>
                <c:pt idx="1">
                  <c:v>0.52607675937714338</c:v>
                </c:pt>
                <c:pt idx="2">
                  <c:v>0.26682745856462292</c:v>
                </c:pt>
              </c:numCache>
            </c:numRef>
          </c:yVal>
          <c:bubbleSize>
            <c:numRef>
              <c:f>pivots!$BK$34:$BK$36</c:f>
              <c:numCache>
                <c:formatCode>_-* #,##0_-;\-* #,##0_-;_-* "-"??_-;_-@_-</c:formatCode>
                <c:ptCount val="3"/>
                <c:pt idx="0">
                  <c:v>5</c:v>
                </c:pt>
                <c:pt idx="1">
                  <c:v>22</c:v>
                </c:pt>
                <c:pt idx="2">
                  <c:v>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122-4275-BC6F-73EBF902BA94}"/>
            </c:ext>
          </c:extLst>
        </c:ser>
        <c:ser>
          <c:idx val="0"/>
          <c:order val="1"/>
          <c:tx>
            <c:strRef>
              <c:f>pivots!$BB$37</c:f>
              <c:strCache>
                <c:ptCount val="1"/>
                <c:pt idx="0">
                  <c:v>текущие клиенты</c:v>
                </c:pt>
              </c:strCache>
            </c:strRef>
          </c:tx>
          <c:spPr>
            <a:noFill/>
            <a:ln w="4445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13096585420056903"/>
                  <c:y val="9.5591099893001186E-2"/>
                </c:manualLayout>
              </c:layout>
              <c:tx>
                <c:rich>
                  <a:bodyPr/>
                  <a:lstStyle/>
                  <a:p>
                    <a:fld id="{9A225B71-DEB3-4FE0-B3FD-3DC35DA2B867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22-4275-BC6F-73EBF902BA94}"/>
                </c:ext>
              </c:extLst>
            </c:dLbl>
            <c:dLbl>
              <c:idx val="1"/>
              <c:layout>
                <c:manualLayout>
                  <c:x val="-0.18284344035999811"/>
                  <c:y val="-0.13572388817251502"/>
                </c:manualLayout>
              </c:layout>
              <c:tx>
                <c:rich>
                  <a:bodyPr/>
                  <a:lstStyle/>
                  <a:p>
                    <a:fld id="{648B58B8-EECC-4251-A5C5-B22CD6117976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22-4275-BC6F-73EBF902BA94}"/>
                </c:ext>
              </c:extLst>
            </c:dLbl>
            <c:dLbl>
              <c:idx val="2"/>
              <c:layout>
                <c:manualLayout>
                  <c:x val="-4.3618245850054688E-3"/>
                  <c:y val="1.0653424419508537E-2"/>
                </c:manualLayout>
              </c:layout>
              <c:tx>
                <c:rich>
                  <a:bodyPr/>
                  <a:lstStyle/>
                  <a:p>
                    <a:fld id="{A2C41355-8CCD-4938-A704-B33A4FDB6FBA}" type="CELLRANGE">
                      <a:rPr lang="ru-RU"/>
                      <a:pPr/>
                      <a:t>[ДИАПАЗОН ЯЧЕЕК]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22-4275-BC6F-73EBF902B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2882"/>
                    </a:solidFill>
                    <a:latin typeface="Bahnschrift SemiBold Condensed" panose="020B0502040204020203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pivots!$BM$37:$BM$39</c:f>
              <c:numCache>
                <c:formatCode>0%</c:formatCode>
                <c:ptCount val="3"/>
                <c:pt idx="0">
                  <c:v>0.51026962244229446</c:v>
                </c:pt>
                <c:pt idx="1">
                  <c:v>0.74096283486869718</c:v>
                </c:pt>
                <c:pt idx="2">
                  <c:v>0.59303211030929659</c:v>
                </c:pt>
              </c:numCache>
            </c:numRef>
          </c:xVal>
          <c:yVal>
            <c:numRef>
              <c:f>pivots!$BN$37:$BN$39</c:f>
              <c:numCache>
                <c:formatCode>0%</c:formatCode>
                <c:ptCount val="3"/>
                <c:pt idx="0">
                  <c:v>0.25498673978023129</c:v>
                </c:pt>
                <c:pt idx="1">
                  <c:v>0.54374201194342409</c:v>
                </c:pt>
                <c:pt idx="2">
                  <c:v>0.31233038104883248</c:v>
                </c:pt>
              </c:numCache>
            </c:numRef>
          </c:yVal>
          <c:bubbleSize>
            <c:numRef>
              <c:f>pivots!$BO$37:$BO$39</c:f>
              <c:numCache>
                <c:formatCode>_-* #,##0_-;\-* #,##0_-;_-* "-"??_-;_-@_-</c:formatCode>
                <c:ptCount val="3"/>
                <c:pt idx="0">
                  <c:v>21</c:v>
                </c:pt>
                <c:pt idx="1">
                  <c:v>105</c:v>
                </c:pt>
                <c:pt idx="2">
                  <c:v>33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pivots!$BH$34:$BH$36</c15:f>
                <c15:dlblRangeCache>
                  <c:ptCount val="3"/>
                  <c:pt idx="0">
                    <c:v>Партнер 1</c:v>
                  </c:pt>
                  <c:pt idx="1">
                    <c:v>Партнер 2</c:v>
                  </c:pt>
                  <c:pt idx="2">
                    <c:v>Партнер 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6122-4275-BC6F-73EBF902B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374992"/>
        <c:axId val="38355440"/>
      </c:bubbleChart>
      <c:valAx>
        <c:axId val="38374992"/>
        <c:scaling>
          <c:orientation val="minMax"/>
        </c:scaling>
        <c:delete val="0"/>
        <c:axPos val="b"/>
        <c:title>
          <c:tx>
            <c:strRef>
              <c:f>pivots!$BD$33</c:f>
              <c:strCache>
                <c:ptCount val="1"/>
                <c:pt idx="0">
                  <c:v>Средняя конверсия</c:v>
                </c:pt>
              </c:strCache>
            </c:strRef>
          </c:tx>
          <c:overlay val="0"/>
          <c:txPr>
            <a:bodyPr/>
            <a:lstStyle/>
            <a:p>
              <a:pPr>
                <a:defRPr>
                  <a:solidFill>
                    <a:srgbClr val="002882"/>
                  </a:solidFill>
                  <a:latin typeface="Bahnschrift SemiBold Condensed" panose="020B0502040204020203" pitchFamily="34" charset="0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38355440"/>
        <c:crosses val="autoZero"/>
        <c:crossBetween val="midCat"/>
      </c:valAx>
      <c:valAx>
        <c:axId val="38355440"/>
        <c:scaling>
          <c:orientation val="minMax"/>
        </c:scaling>
        <c:delete val="0"/>
        <c:axPos val="l"/>
        <c:title>
          <c:tx>
            <c:strRef>
              <c:f>pivots!$BE$33</c:f>
              <c:strCache>
                <c:ptCount val="1"/>
                <c:pt idx="0">
                  <c:v>Средний скоринг</c:v>
                </c:pt>
              </c:strCache>
            </c:strRef>
          </c:tx>
          <c:overlay val="0"/>
          <c:txPr>
            <a:bodyPr/>
            <a:lstStyle/>
            <a:p>
              <a:pPr>
                <a:defRPr>
                  <a:solidFill>
                    <a:srgbClr val="BE006E"/>
                  </a:solidFill>
                  <a:latin typeface="Bahnschrift SemiBold Condensed" panose="020B0502040204020203" pitchFamily="34" charset="0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BE006E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38374992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[sms_data_power_query.xlsx]pivots!Сводная таблица6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040633859914828E-2"/>
          <c:y val="2.3150296297278307E-2"/>
          <c:w val="0.94437467484657944"/>
          <c:h val="0.80102379013937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pivots!$AU$48</c:f>
              <c:strCache>
                <c:ptCount val="1"/>
                <c:pt idx="0">
                  <c:v>Конверсия_Заход</c:v>
                </c:pt>
              </c:strCache>
            </c:strRef>
          </c:tx>
          <c:spPr>
            <a:solidFill>
              <a:srgbClr val="002882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pivots!$AU$49:$AU$58</c:f>
              <c:numCache>
                <c:formatCode>0.00%;\-0.00%;0.00%</c:formatCode>
                <c:ptCount val="6"/>
                <c:pt idx="0">
                  <c:v>1.6728041996395833E-2</c:v>
                </c:pt>
                <c:pt idx="1">
                  <c:v>0</c:v>
                </c:pt>
                <c:pt idx="2">
                  <c:v>6.048060480604806E-3</c:v>
                </c:pt>
                <c:pt idx="3">
                  <c:v>0</c:v>
                </c:pt>
                <c:pt idx="4">
                  <c:v>2.4472436971761186E-2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84-465A-A9CB-26C458C4DA4A}"/>
            </c:ext>
          </c:extLst>
        </c:ser>
        <c:ser>
          <c:idx val="1"/>
          <c:order val="1"/>
          <c:tx>
            <c:strRef>
              <c:f>pivots!$AV$48</c:f>
              <c:strCache>
                <c:ptCount val="1"/>
                <c:pt idx="0">
                  <c:v>Конверсия_Короткая_заявка</c:v>
                </c:pt>
              </c:strCache>
            </c:strRef>
          </c:tx>
          <c:spPr>
            <a:solidFill>
              <a:srgbClr val="33539B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pivots!$AV$49:$AV$58</c:f>
              <c:numCache>
                <c:formatCode>0.00%;\-0.00%;0.00%</c:formatCode>
                <c:ptCount val="6"/>
                <c:pt idx="0">
                  <c:v>0.81147540983606559</c:v>
                </c:pt>
                <c:pt idx="1">
                  <c:v>0.78691896338955158</c:v>
                </c:pt>
                <c:pt idx="2">
                  <c:v>0.6607142857142857</c:v>
                </c:pt>
                <c:pt idx="3">
                  <c:v>0.70561282932416958</c:v>
                </c:pt>
                <c:pt idx="4">
                  <c:v>0.81369661266568483</c:v>
                </c:pt>
                <c:pt idx="5">
                  <c:v>0.80764488286066582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84-465A-A9CB-26C458C4DA4A}"/>
            </c:ext>
          </c:extLst>
        </c:ser>
        <c:ser>
          <c:idx val="2"/>
          <c:order val="2"/>
          <c:tx>
            <c:strRef>
              <c:f>pivots!$AW$48</c:f>
              <c:strCache>
                <c:ptCount val="1"/>
                <c:pt idx="0">
                  <c:v>Прескоринг_доля</c:v>
                </c:pt>
              </c:strCache>
            </c:strRef>
          </c:tx>
          <c:spPr>
            <a:solidFill>
              <a:srgbClr val="BE006E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pivots!$AW$49:$AW$58</c:f>
              <c:numCache>
                <c:formatCode>0.00%;\-0.00%;0.00%</c:formatCode>
                <c:ptCount val="6"/>
                <c:pt idx="0">
                  <c:v>0.36075036075036077</c:v>
                </c:pt>
                <c:pt idx="1">
                  <c:v>0.39675901725039203</c:v>
                </c:pt>
                <c:pt idx="2">
                  <c:v>0.57657657657657657</c:v>
                </c:pt>
                <c:pt idx="3">
                  <c:v>0.5892857142857143</c:v>
                </c:pt>
                <c:pt idx="4">
                  <c:v>0.22986425339366515</c:v>
                </c:pt>
                <c:pt idx="5">
                  <c:v>0.28702290076335879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84-465A-A9CB-26C458C4DA4A}"/>
            </c:ext>
          </c:extLst>
        </c:ser>
        <c:ser>
          <c:idx val="3"/>
          <c:order val="3"/>
          <c:tx>
            <c:strRef>
              <c:f>pivots!$AX$48</c:f>
              <c:strCache>
                <c:ptCount val="1"/>
                <c:pt idx="0">
                  <c:v>Конверсия_Длинная_заявка</c:v>
                </c:pt>
              </c:strCache>
            </c:strRef>
          </c:tx>
          <c:spPr>
            <a:solidFill>
              <a:srgbClr val="667EB4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pivots!$AX$49:$AX$58</c:f>
              <c:numCache>
                <c:formatCode>0.00%;\-0.00%;0.00%</c:formatCode>
                <c:ptCount val="6"/>
                <c:pt idx="0">
                  <c:v>0.56799999999999995</c:v>
                </c:pt>
                <c:pt idx="1">
                  <c:v>0.70750988142292492</c:v>
                </c:pt>
                <c:pt idx="2">
                  <c:v>0.5859375</c:v>
                </c:pt>
                <c:pt idx="3">
                  <c:v>0.80165289256198347</c:v>
                </c:pt>
                <c:pt idx="4">
                  <c:v>0.44488188976377951</c:v>
                </c:pt>
                <c:pt idx="5">
                  <c:v>0.40691489361702127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84-465A-A9CB-26C458C4DA4A}"/>
            </c:ext>
          </c:extLst>
        </c:ser>
        <c:ser>
          <c:idx val="4"/>
          <c:order val="4"/>
          <c:tx>
            <c:strRef>
              <c:f>pivots!$AY$48</c:f>
              <c:strCache>
                <c:ptCount val="1"/>
                <c:pt idx="0">
                  <c:v>Скоринг_доля</c:v>
                </c:pt>
              </c:strCache>
            </c:strRef>
          </c:tx>
          <c:spPr>
            <a:solidFill>
              <a:srgbClr val="F3D0E4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pivots!$AY$49:$AY$58</c:f>
              <c:numCache>
                <c:formatCode>0.00%;\-0.00%;0.00%</c:formatCode>
                <c:ptCount val="6"/>
                <c:pt idx="0">
                  <c:v>0.14788732394366197</c:v>
                </c:pt>
                <c:pt idx="1">
                  <c:v>0.16387337057728119</c:v>
                </c:pt>
                <c:pt idx="2">
                  <c:v>0.48</c:v>
                </c:pt>
                <c:pt idx="3">
                  <c:v>0.50171821305841924</c:v>
                </c:pt>
                <c:pt idx="4">
                  <c:v>0.30973451327433627</c:v>
                </c:pt>
                <c:pt idx="5">
                  <c:v>0.33986928104575165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84-465A-A9CB-26C458C4DA4A}"/>
            </c:ext>
          </c:extLst>
        </c:ser>
        <c:ser>
          <c:idx val="5"/>
          <c:order val="5"/>
          <c:tx>
            <c:strRef>
              <c:f>pivots!$AZ$48</c:f>
              <c:strCache>
                <c:ptCount val="1"/>
                <c:pt idx="0">
                  <c:v>Конверсия_Кредит</c:v>
                </c:pt>
              </c:strCache>
            </c:strRef>
          </c:tx>
          <c:spPr>
            <a:solidFill>
              <a:srgbClr val="99A9CD"/>
            </a:solidFill>
            <a:ln>
              <a:noFill/>
            </a:ln>
            <a:effectLst/>
          </c:spPr>
          <c:invertIfNegative val="0"/>
          <c:cat>
            <c:multiLvlStrRef>
              <c:f>pivots!$AT$49:$AT$58</c:f>
              <c:multiLvlStrCache>
                <c:ptCount val="6"/>
                <c:lvl>
                  <c:pt idx="0">
                    <c:v>новые клиенты</c:v>
                  </c:pt>
                  <c:pt idx="1">
                    <c:v>текущие клиенты</c:v>
                  </c:pt>
                  <c:pt idx="2">
                    <c:v>новые клиенты</c:v>
                  </c:pt>
                  <c:pt idx="3">
                    <c:v>текущие клиенты</c:v>
                  </c:pt>
                  <c:pt idx="4">
                    <c:v>новые клиенты</c:v>
                  </c:pt>
                  <c:pt idx="5">
                    <c:v>текущие клиенты</c:v>
                  </c:pt>
                </c:lvl>
                <c:lvl>
                  <c:pt idx="0">
                    <c:v>Партнер 1</c:v>
                  </c:pt>
                  <c:pt idx="2">
                    <c:v>Партнер 2</c:v>
                  </c:pt>
                  <c:pt idx="4">
                    <c:v>Партнер 3</c:v>
                  </c:pt>
                </c:lvl>
              </c:multiLvlStrCache>
            </c:multiLvlStrRef>
          </c:cat>
          <c:val>
            <c:numRef>
              <c:f>pivots!$AZ$49:$AZ$58</c:f>
              <c:numCache>
                <c:formatCode>0.00%;\-0.00%;0.00%</c:formatCode>
                <c:ptCount val="6"/>
                <c:pt idx="0">
                  <c:v>0.23809523809523808</c:v>
                </c:pt>
                <c:pt idx="1">
                  <c:v>0.23863636363636365</c:v>
                </c:pt>
                <c:pt idx="2">
                  <c:v>0.61111111111111116</c:v>
                </c:pt>
                <c:pt idx="3">
                  <c:v>0.71917808219178081</c:v>
                </c:pt>
                <c:pt idx="4">
                  <c:v>0.6</c:v>
                </c:pt>
                <c:pt idx="5">
                  <c:v>0.63461538461538458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84-465A-A9CB-26C458C4D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865007"/>
        <c:axId val="820862095"/>
      </c:barChart>
      <c:catAx>
        <c:axId val="82086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20862095"/>
        <c:crosses val="autoZero"/>
        <c:auto val="1"/>
        <c:lblAlgn val="ctr"/>
        <c:lblOffset val="100"/>
        <c:noMultiLvlLbl val="0"/>
      </c:catAx>
      <c:valAx>
        <c:axId val="820862095"/>
        <c:scaling>
          <c:orientation val="minMax"/>
        </c:scaling>
        <c:delete val="0"/>
        <c:axPos val="l"/>
        <c:numFmt formatCode="0.00%;\-0.00%;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2086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5993911760141807E-2"/>
          <c:y val="0.94358650229903995"/>
          <c:w val="0.9399569175286363"/>
          <c:h val="5.64134977009600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[sms_data_power_query.xlsx]pivots!Сводная таблица8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671212007355109E-2"/>
          <c:y val="3.2220761434945268E-2"/>
          <c:w val="0.92845641101761167"/>
          <c:h val="0.8898105774417121"/>
        </c:manualLayout>
      </c:layout>
      <c:lineChart>
        <c:grouping val="standard"/>
        <c:varyColors val="0"/>
        <c:ser>
          <c:idx val="0"/>
          <c:order val="0"/>
          <c:tx>
            <c:strRef>
              <c:f>pivots!$BS$33:$BS$35</c:f>
              <c:strCache>
                <c:ptCount val="1"/>
                <c:pt idx="0">
                  <c:v>Партнер 1 - Сегмент-1-1</c:v>
                </c:pt>
              </c:strCache>
            </c:strRef>
          </c:tx>
          <c:spPr>
            <a:ln w="28575" cap="rnd">
              <a:solidFill>
                <a:srgbClr val="00288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2882"/>
              </a:solidFill>
              <a:ln w="9525">
                <a:noFill/>
              </a:ln>
              <a:effectLst/>
            </c:spPr>
          </c:marker>
          <c:dLbls>
            <c:dLbl>
              <c:idx val="2"/>
              <c:layout>
                <c:manualLayout>
                  <c:x val="-2.0439115391124325E-2"/>
                  <c:y val="6.12194467263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77-4C61-B185-0E1B01A4C6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pivots!$BR$36:$BR$38</c:f>
              <c:strCache>
                <c:ptCount val="3"/>
                <c:pt idx="0">
                  <c:v>Доля отказов заходы</c:v>
                </c:pt>
                <c:pt idx="1">
                  <c:v>Доля отказов короткая заявка</c:v>
                </c:pt>
                <c:pt idx="2">
                  <c:v>Доля отказов кредит</c:v>
                </c:pt>
              </c:strCache>
            </c:strRef>
          </c:cat>
          <c:val>
            <c:numRef>
              <c:f>pivots!$BS$36:$BS$38</c:f>
              <c:numCache>
                <c:formatCode>0.00%;\-0.00%;0.00%</c:formatCode>
                <c:ptCount val="3"/>
                <c:pt idx="0">
                  <c:v>0.18852459016393441</c:v>
                </c:pt>
                <c:pt idx="1">
                  <c:v>0.43200000000000005</c:v>
                </c:pt>
                <c:pt idx="2">
                  <c:v>0.76190476190476186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77-4C61-B185-0E1B01A4C695}"/>
            </c:ext>
          </c:extLst>
        </c:ser>
        <c:ser>
          <c:idx val="1"/>
          <c:order val="1"/>
          <c:tx>
            <c:strRef>
              <c:f>pivots!$BT$33:$BT$35</c:f>
              <c:strCache>
                <c:ptCount val="1"/>
                <c:pt idx="0">
                  <c:v>Партнер 2 - Сегмент-2-1</c:v>
                </c:pt>
              </c:strCache>
            </c:strRef>
          </c:tx>
          <c:spPr>
            <a:ln w="28575" cap="rnd">
              <a:solidFill>
                <a:srgbClr val="BE006E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BE006E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7167189364133055E-2"/>
                  <c:y val="-5.4775294439406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77-4C61-B185-0E1B01A4C695}"/>
                </c:ext>
              </c:extLst>
            </c:dLbl>
            <c:dLbl>
              <c:idx val="1"/>
              <c:layout>
                <c:manualLayout>
                  <c:x val="-2.5155834327537627E-2"/>
                  <c:y val="4.83311421524178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77-4C61-B185-0E1B01A4C695}"/>
                </c:ext>
              </c:extLst>
            </c:dLbl>
            <c:dLbl>
              <c:idx val="2"/>
              <c:layout>
                <c:manualLayout>
                  <c:x val="-2.5155834327537745E-2"/>
                  <c:y val="5.1553218295912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A77-4C61-B185-0E1B01A4C6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pivots!$BR$36:$BR$38</c:f>
              <c:strCache>
                <c:ptCount val="3"/>
                <c:pt idx="0">
                  <c:v>Доля отказов заходы</c:v>
                </c:pt>
                <c:pt idx="1">
                  <c:v>Доля отказов короткая заявка</c:v>
                </c:pt>
                <c:pt idx="2">
                  <c:v>Доля отказов кредит</c:v>
                </c:pt>
              </c:strCache>
            </c:strRef>
          </c:cat>
          <c:val>
            <c:numRef>
              <c:f>pivots!$BT$36:$BT$38</c:f>
              <c:numCache>
                <c:formatCode>0.00%;\-0.00%;0.00%</c:formatCode>
                <c:ptCount val="3"/>
                <c:pt idx="0">
                  <c:v>0.34036144578313254</c:v>
                </c:pt>
                <c:pt idx="1">
                  <c:v>0.41269841269841268</c:v>
                </c:pt>
                <c:pt idx="2">
                  <c:v>0.38888888888888884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77-4C61-B185-0E1B01A4C695}"/>
            </c:ext>
          </c:extLst>
        </c:ser>
        <c:ser>
          <c:idx val="2"/>
          <c:order val="2"/>
          <c:tx>
            <c:strRef>
              <c:f>pivots!$BU$33:$BU$35</c:f>
              <c:strCache>
                <c:ptCount val="1"/>
                <c:pt idx="0">
                  <c:v>Партнер 2 - Сегмент-2-2</c:v>
                </c:pt>
              </c:strCache>
            </c:strRef>
          </c:tx>
          <c:spPr>
            <a:ln w="28575" cap="rnd">
              <a:solidFill>
                <a:srgbClr val="F3D0E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3D0E4"/>
              </a:solidFill>
              <a:ln w="9525">
                <a:noFill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77-4C61-B185-0E1B01A4C69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77-4C61-B185-0E1B01A4C695}"/>
                </c:ext>
              </c:extLst>
            </c:dLbl>
            <c:dLbl>
              <c:idx val="2"/>
              <c:layout>
                <c:manualLayout>
                  <c:x val="-1.1529624208918691E-16"/>
                  <c:y val="-4.18869898654289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77-4C61-B185-0E1B01A4C6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pivots!$BR$36:$BR$38</c:f>
              <c:strCache>
                <c:ptCount val="3"/>
                <c:pt idx="0">
                  <c:v>Доля отказов заходы</c:v>
                </c:pt>
                <c:pt idx="1">
                  <c:v>Доля отказов короткая заявка</c:v>
                </c:pt>
                <c:pt idx="2">
                  <c:v>Доля отказов кредит</c:v>
                </c:pt>
              </c:strCache>
            </c:strRef>
          </c:cat>
          <c:val>
            <c:numRef>
              <c:f>pivots!$BU$36:$BU$38</c:f>
              <c:numCache>
                <c:formatCode>0.00%;\-0.00%;0.00%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7-4C61-B185-0E1B01A4C695}"/>
            </c:ext>
          </c:extLst>
        </c:ser>
        <c:ser>
          <c:idx val="3"/>
          <c:order val="3"/>
          <c:tx>
            <c:strRef>
              <c:f>pivots!$BV$33:$BV$35</c:f>
              <c:strCache>
                <c:ptCount val="1"/>
                <c:pt idx="0">
                  <c:v>Партнер 3 - Сегмент-3-1</c:v>
                </c:pt>
              </c:strCache>
            </c:strRef>
          </c:tx>
          <c:spPr>
            <a:ln w="28575" cap="rnd">
              <a:solidFill>
                <a:srgbClr val="78B497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78B497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7167189364132767E-3"/>
                  <c:y val="2.57766091479560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2882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A77-4C61-B185-0E1B01A4C695}"/>
                </c:ext>
              </c:extLst>
            </c:dLbl>
            <c:dLbl>
              <c:idx val="1"/>
              <c:layout>
                <c:manualLayout>
                  <c:x val="-3.1444792909422148E-2"/>
                  <c:y val="-5.47752944394070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2882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A77-4C61-B185-0E1B01A4C6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pivots!$BR$36:$BR$38</c:f>
              <c:strCache>
                <c:ptCount val="3"/>
                <c:pt idx="0">
                  <c:v>Доля отказов заходы</c:v>
                </c:pt>
                <c:pt idx="1">
                  <c:v>Доля отказов короткая заявка</c:v>
                </c:pt>
                <c:pt idx="2">
                  <c:v>Доля отказов кредит</c:v>
                </c:pt>
              </c:strCache>
            </c:strRef>
          </c:cat>
          <c:val>
            <c:numRef>
              <c:f>pivots!$BV$36:$BV$38</c:f>
              <c:numCache>
                <c:formatCode>0.00%;\-0.00%;0.00%</c:formatCode>
                <c:ptCount val="3"/>
                <c:pt idx="0">
                  <c:v>0.18630338733431517</c:v>
                </c:pt>
                <c:pt idx="1">
                  <c:v>0.55511811023622049</c:v>
                </c:pt>
                <c:pt idx="2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77-4C61-B185-0E1B01A4C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4030928"/>
        <c:axId val="1994029264"/>
      </c:lineChart>
      <c:catAx>
        <c:axId val="199403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994029264"/>
        <c:crosses val="autoZero"/>
        <c:auto val="1"/>
        <c:lblAlgn val="ctr"/>
        <c:lblOffset val="100"/>
        <c:noMultiLvlLbl val="0"/>
      </c:catAx>
      <c:valAx>
        <c:axId val="1994029264"/>
        <c:scaling>
          <c:orientation val="minMax"/>
        </c:scaling>
        <c:delete val="0"/>
        <c:axPos val="l"/>
        <c:numFmt formatCode="0.00%;\-0.00%;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99403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490619981135604"/>
          <c:y val="0.81797806857085442"/>
          <c:w val="0.41779916408846196"/>
          <c:h val="9.2233071288054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[sms_data_power_query.xlsx]pivots!Сводная таблица9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ru-RU" sz="180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Доля отказов рассылка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88212678159299E-2"/>
          <c:y val="0.16643550624133149"/>
          <c:w val="0.96211472317520863"/>
          <c:h val="0.495739975424476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pivots!$BY$33:$BY$35</c:f>
              <c:strCache>
                <c:ptCount val="1"/>
                <c:pt idx="0">
                  <c:v>Партнер 1 - Сегмент-1-1</c:v>
                </c:pt>
              </c:strCache>
            </c:strRef>
          </c:tx>
          <c:spPr>
            <a:solidFill>
              <a:srgbClr val="0028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pivots!$BX$36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pivots!$BY$36</c:f>
              <c:numCache>
                <c:formatCode>0.00%;\-0.00%;0.00%</c:formatCode>
                <c:ptCount val="1"/>
                <c:pt idx="0">
                  <c:v>0.98327195800360412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08-4127-B0C4-F2E977AF657D}"/>
            </c:ext>
          </c:extLst>
        </c:ser>
        <c:ser>
          <c:idx val="1"/>
          <c:order val="1"/>
          <c:tx>
            <c:strRef>
              <c:f>pivots!$BZ$33:$BZ$35</c:f>
              <c:strCache>
                <c:ptCount val="1"/>
                <c:pt idx="0">
                  <c:v>Партнер 2 - Сегмент-2-1</c:v>
                </c:pt>
              </c:strCache>
            </c:strRef>
          </c:tx>
          <c:spPr>
            <a:solidFill>
              <a:srgbClr val="BE006E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7DA-433C-B71C-D8BCBB39DB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pivots!$BX$36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pivots!$BZ$36</c:f>
              <c:numCache>
                <c:formatCode>0.00%;\-0.00%;0.00%</c:formatCode>
                <c:ptCount val="1"/>
                <c:pt idx="0">
                  <c:v>0.98063462435837612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08-4127-B0C4-F2E977AF657D}"/>
            </c:ext>
          </c:extLst>
        </c:ser>
        <c:ser>
          <c:idx val="2"/>
          <c:order val="2"/>
          <c:tx>
            <c:strRef>
              <c:f>pivots!$CA$33:$CA$35</c:f>
              <c:strCache>
                <c:ptCount val="1"/>
                <c:pt idx="0">
                  <c:v>Партнер 2 - Сегмент-2-2</c:v>
                </c:pt>
              </c:strCache>
            </c:strRef>
          </c:tx>
          <c:spPr>
            <a:solidFill>
              <a:srgbClr val="F3D0E4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2882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08-4127-B0C4-F2E977AF6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pivots!$BX$36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pivots!$CA$36</c:f>
              <c:numCache>
                <c:formatCode>0.00%;\-0.00%;0.00%</c:formatCode>
                <c:ptCount val="1"/>
                <c:pt idx="0">
                  <c:v>0.99989586316419776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08-4127-B0C4-F2E977AF657D}"/>
            </c:ext>
          </c:extLst>
        </c:ser>
        <c:ser>
          <c:idx val="3"/>
          <c:order val="3"/>
          <c:tx>
            <c:strRef>
              <c:f>pivots!$CB$33:$CB$35</c:f>
              <c:strCache>
                <c:ptCount val="1"/>
                <c:pt idx="0">
                  <c:v>Партнер 3 - Сегмент-3-1</c:v>
                </c:pt>
              </c:strCache>
            </c:strRef>
          </c:tx>
          <c:spPr>
            <a:solidFill>
              <a:srgbClr val="78B497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08-4127-B0C4-F2E977AF6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pivots!$BX$36</c:f>
              <c:strCache>
                <c:ptCount val="1"/>
                <c:pt idx="0">
                  <c:v>Итог</c:v>
                </c:pt>
              </c:strCache>
            </c:strRef>
          </c:cat>
          <c:val>
            <c:numRef>
              <c:f>pivots!$CB$36</c:f>
              <c:numCache>
                <c:formatCode>0.00%;\-0.00%;0.00%</c:formatCode>
                <c:ptCount val="1"/>
                <c:pt idx="0">
                  <c:v>0.97552756302823884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08-4127-B0C4-F2E977AF6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385056"/>
        <c:axId val="1383387968"/>
      </c:barChart>
      <c:catAx>
        <c:axId val="13833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3387968"/>
        <c:crosses val="autoZero"/>
        <c:auto val="1"/>
        <c:lblAlgn val="ctr"/>
        <c:lblOffset val="100"/>
        <c:noMultiLvlLbl val="0"/>
      </c:catAx>
      <c:valAx>
        <c:axId val="1383387968"/>
        <c:scaling>
          <c:orientation val="minMax"/>
        </c:scaling>
        <c:delete val="1"/>
        <c:axPos val="l"/>
        <c:numFmt formatCode="0.00%;\-0.00%;0.00%" sourceLinked="1"/>
        <c:majorTickMark val="none"/>
        <c:minorTickMark val="none"/>
        <c:tickLblPos val="nextTo"/>
        <c:crossAx val="13833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6988388311635828E-2"/>
          <c:y val="0.81261934018480353"/>
          <c:w val="0.98301161168836415"/>
          <c:h val="0.1855328714581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[sms_data_power_query.xlsx]Лист2!Сводная таблица3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ru-RU" sz="1800" b="1">
                <a:solidFill>
                  <a:srgbClr val="002882"/>
                </a:solidFill>
                <a:latin typeface="Bahnschrift SemiBold Condensed" panose="020B0502040204020203" pitchFamily="34" charset="0"/>
              </a:rPr>
              <a:t>События</a:t>
            </a:r>
            <a:r>
              <a:rPr lang="ru-RU" sz="1800" b="1" baseline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 воронки в штуках</a:t>
            </a:r>
            <a:endParaRPr lang="ru-RU" sz="1800" b="1">
              <a:solidFill>
                <a:srgbClr val="002882"/>
              </a:solidFill>
              <a:latin typeface="Bahnschrift SemiBold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015658516967744"/>
          <c:y val="0.13472601324532121"/>
          <c:w val="0.79991011764207054"/>
          <c:h val="0.775319735562022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Лист2!$J$33:$J$35</c:f>
              <c:strCache>
                <c:ptCount val="1"/>
                <c:pt idx="0">
                  <c:v>Партнер 1 - Сегмент-1-1</c:v>
                </c:pt>
              </c:strCache>
            </c:strRef>
          </c:tx>
          <c:spPr>
            <a:solidFill>
              <a:srgbClr val="0028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Лист2!$I$36:$I$39</c:f>
              <c:strCache>
                <c:ptCount val="4"/>
                <c:pt idx="0">
                  <c:v>Заходов</c:v>
                </c:pt>
                <c:pt idx="1">
                  <c:v>Коротких заявок</c:v>
                </c:pt>
                <c:pt idx="2">
                  <c:v>Длинных заявок</c:v>
                </c:pt>
                <c:pt idx="3">
                  <c:v>Кредиты</c:v>
                </c:pt>
              </c:strCache>
            </c:strRef>
          </c:cat>
          <c:val>
            <c:numRef>
              <c:f>Лист2!$J$36:$J$39</c:f>
              <c:numCache>
                <c:formatCode>General</c:formatCode>
                <c:ptCount val="4"/>
                <c:pt idx="0">
                  <c:v>3285</c:v>
                </c:pt>
                <c:pt idx="1">
                  <c:v>2606</c:v>
                </c:pt>
                <c:pt idx="2">
                  <c:v>679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B-4EBA-9271-03D570BEDB2C}"/>
            </c:ext>
          </c:extLst>
        </c:ser>
        <c:ser>
          <c:idx val="1"/>
          <c:order val="1"/>
          <c:tx>
            <c:strRef>
              <c:f>Лист2!$K$33:$K$35</c:f>
              <c:strCache>
                <c:ptCount val="1"/>
                <c:pt idx="0">
                  <c:v>Партнер 2 - Сегмент-2-1</c:v>
                </c:pt>
              </c:strCache>
            </c:strRef>
          </c:tx>
          <c:spPr>
            <a:solidFill>
              <a:srgbClr val="BE006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Лист2!$I$36:$I$39</c:f>
              <c:strCache>
                <c:ptCount val="4"/>
                <c:pt idx="0">
                  <c:v>Заходов</c:v>
                </c:pt>
                <c:pt idx="1">
                  <c:v>Коротких заявок</c:v>
                </c:pt>
                <c:pt idx="2">
                  <c:v>Длинных заявок</c:v>
                </c:pt>
                <c:pt idx="3">
                  <c:v>Кредиты</c:v>
                </c:pt>
              </c:strCache>
            </c:strRef>
          </c:cat>
          <c:val>
            <c:numRef>
              <c:f>Лист2!$K$36:$K$39</c:f>
              <c:numCache>
                <c:formatCode>General</c:formatCode>
                <c:ptCount val="4"/>
                <c:pt idx="0">
                  <c:v>1180</c:v>
                </c:pt>
                <c:pt idx="1">
                  <c:v>815</c:v>
                </c:pt>
                <c:pt idx="2">
                  <c:v>356</c:v>
                </c:pt>
                <c:pt idx="3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FB-4EBA-9271-03D570BEDB2C}"/>
            </c:ext>
          </c:extLst>
        </c:ser>
        <c:ser>
          <c:idx val="2"/>
          <c:order val="2"/>
          <c:tx>
            <c:strRef>
              <c:f>Лист2!$L$33:$L$35</c:f>
              <c:strCache>
                <c:ptCount val="1"/>
                <c:pt idx="0">
                  <c:v>Партнер 2 - Сегмент-2-2</c:v>
                </c:pt>
              </c:strCache>
            </c:strRef>
          </c:tx>
          <c:spPr>
            <a:solidFill>
              <a:srgbClr val="F3D0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Лист2!$I$36:$I$39</c:f>
              <c:strCache>
                <c:ptCount val="4"/>
                <c:pt idx="0">
                  <c:v>Заходов</c:v>
                </c:pt>
                <c:pt idx="1">
                  <c:v>Коротких заявок</c:v>
                </c:pt>
                <c:pt idx="2">
                  <c:v>Длинных заявок</c:v>
                </c:pt>
                <c:pt idx="3">
                  <c:v>Кредиты</c:v>
                </c:pt>
              </c:strCache>
            </c:strRef>
          </c:cat>
          <c:val>
            <c:numRef>
              <c:f>Лист2!$L$36:$L$39</c:f>
              <c:numCache>
                <c:formatCode>General</c:formatCode>
                <c:ptCount val="4"/>
                <c:pt idx="0">
                  <c:v>29</c:v>
                </c:pt>
                <c:pt idx="1">
                  <c:v>23</c:v>
                </c:pt>
                <c:pt idx="2">
                  <c:v>10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FB-4EBA-9271-03D570BEDB2C}"/>
            </c:ext>
          </c:extLst>
        </c:ser>
        <c:ser>
          <c:idx val="3"/>
          <c:order val="3"/>
          <c:tx>
            <c:strRef>
              <c:f>Лист2!$M$33:$M$35</c:f>
              <c:strCache>
                <c:ptCount val="1"/>
                <c:pt idx="0">
                  <c:v>Партнер 3 - Сегмент-3-1</c:v>
                </c:pt>
              </c:strCache>
            </c:strRef>
          </c:tx>
          <c:spPr>
            <a:solidFill>
              <a:srgbClr val="78B4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Лист2!$I$36:$I$39</c:f>
              <c:strCache>
                <c:ptCount val="4"/>
                <c:pt idx="0">
                  <c:v>Заходов</c:v>
                </c:pt>
                <c:pt idx="1">
                  <c:v>Коротких заявок</c:v>
                </c:pt>
                <c:pt idx="2">
                  <c:v>Длинных заявок</c:v>
                </c:pt>
                <c:pt idx="3">
                  <c:v>Кредиты</c:v>
                </c:pt>
              </c:strCache>
            </c:strRef>
          </c:cat>
          <c:val>
            <c:numRef>
              <c:f>Лист2!$M$36:$M$39</c:f>
              <c:numCache>
                <c:formatCode>General</c:formatCode>
                <c:ptCount val="4"/>
                <c:pt idx="0">
                  <c:v>2980</c:v>
                </c:pt>
                <c:pt idx="1">
                  <c:v>2415</c:v>
                </c:pt>
                <c:pt idx="2">
                  <c:v>266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FB-4EBA-9271-03D570BED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7512239"/>
        <c:axId val="1377501423"/>
      </c:barChart>
      <c:catAx>
        <c:axId val="1377512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7501423"/>
        <c:crosses val="autoZero"/>
        <c:auto val="1"/>
        <c:lblAlgn val="ctr"/>
        <c:lblOffset val="100"/>
        <c:noMultiLvlLbl val="0"/>
      </c:catAx>
      <c:valAx>
        <c:axId val="137750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75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[sms_data_power_query.xlsx]pivots!Сводная таблица4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r>
              <a:rPr lang="ru-RU" sz="1800" b="1">
                <a:solidFill>
                  <a:srgbClr val="002882"/>
                </a:solidFill>
                <a:latin typeface="Bahnschrift SemiBold Condensed" panose="020B0502040204020203" pitchFamily="34" charset="0"/>
              </a:rPr>
              <a:t>Дополнительных событий от новых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482619098402027"/>
          <c:y val="0.12708827646751766"/>
          <c:w val="0.67700766025794301"/>
          <c:h val="0.78759550135244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pivots!$Q$33:$Q$35</c:f>
              <c:strCache>
                <c:ptCount val="1"/>
                <c:pt idx="0">
                  <c:v>Партнер 1 - Сегмент-1-1</c:v>
                </c:pt>
              </c:strCache>
            </c:strRef>
          </c:tx>
          <c:spPr>
            <a:solidFill>
              <a:srgbClr val="0028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pivots!$P$36:$P$39</c:f>
              <c:strCache>
                <c:ptCount val="4"/>
                <c:pt idx="0">
                  <c:v>Заходов доп новых</c:v>
                </c:pt>
                <c:pt idx="1">
                  <c:v>Коротких заявок доп новых</c:v>
                </c:pt>
                <c:pt idx="2">
                  <c:v>Длинных заявок доп новых</c:v>
                </c:pt>
                <c:pt idx="3">
                  <c:v>Кредитов доп новых</c:v>
                </c:pt>
              </c:strCache>
            </c:strRef>
          </c:cat>
          <c:val>
            <c:numRef>
              <c:f>pivots!$Q$36:$Q$39</c:f>
              <c:numCache>
                <c:formatCode>0.00%;\-0.00%;0.00%</c:formatCode>
                <c:ptCount val="4"/>
                <c:pt idx="0">
                  <c:v>0.35129576306046895</c:v>
                </c:pt>
                <c:pt idx="1">
                  <c:v>0.36225823314166233</c:v>
                </c:pt>
                <c:pt idx="2">
                  <c:v>0.26443202979515829</c:v>
                </c:pt>
                <c:pt idx="3">
                  <c:v>0.23809523809523808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E-44AF-A5B5-F0211A5BF1B5}"/>
            </c:ext>
          </c:extLst>
        </c:ser>
        <c:ser>
          <c:idx val="1"/>
          <c:order val="1"/>
          <c:tx>
            <c:strRef>
              <c:f>pivots!$R$33:$R$35</c:f>
              <c:strCache>
                <c:ptCount val="1"/>
                <c:pt idx="0">
                  <c:v>Партнер 2 - Сегмент-2-1</c:v>
                </c:pt>
              </c:strCache>
            </c:strRef>
          </c:tx>
          <c:spPr>
            <a:solidFill>
              <a:srgbClr val="BE006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pivots!$P$36:$P$39</c:f>
              <c:strCache>
                <c:ptCount val="4"/>
                <c:pt idx="0">
                  <c:v>Заходов доп новых</c:v>
                </c:pt>
                <c:pt idx="1">
                  <c:v>Коротких заявок доп новых</c:v>
                </c:pt>
                <c:pt idx="2">
                  <c:v>Длинных заявок доп новых</c:v>
                </c:pt>
                <c:pt idx="3">
                  <c:v>Кредитов доп новых</c:v>
                </c:pt>
              </c:strCache>
            </c:strRef>
          </c:cat>
          <c:val>
            <c:numRef>
              <c:f>pivots!$R$36:$R$39</c:f>
              <c:numCache>
                <c:formatCode>0.00%;\-0.00%;0.00%</c:formatCode>
                <c:ptCount val="4"/>
                <c:pt idx="0">
                  <c:v>0.39150943396226418</c:v>
                </c:pt>
                <c:pt idx="1">
                  <c:v>0.3674496644295302</c:v>
                </c:pt>
                <c:pt idx="2">
                  <c:v>0.26241134751773049</c:v>
                </c:pt>
                <c:pt idx="3">
                  <c:v>0.21153846153846154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E-44AF-A5B5-F0211A5BF1B5}"/>
            </c:ext>
          </c:extLst>
        </c:ser>
        <c:ser>
          <c:idx val="2"/>
          <c:order val="2"/>
          <c:tx>
            <c:strRef>
              <c:f>pivots!$S$33:$S$35</c:f>
              <c:strCache>
                <c:ptCount val="1"/>
                <c:pt idx="0">
                  <c:v>Партнер 2 - Сегмент-2-2</c:v>
                </c:pt>
              </c:strCache>
            </c:strRef>
          </c:tx>
          <c:spPr>
            <a:solidFill>
              <a:srgbClr val="F3D0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pivots!$P$36:$P$39</c:f>
              <c:strCache>
                <c:ptCount val="4"/>
                <c:pt idx="0">
                  <c:v>Заходов доп новых</c:v>
                </c:pt>
                <c:pt idx="1">
                  <c:v>Коротких заявок доп новых</c:v>
                </c:pt>
                <c:pt idx="2">
                  <c:v>Длинных заявок доп новых</c:v>
                </c:pt>
                <c:pt idx="3">
                  <c:v>Кредитов доп новых</c:v>
                </c:pt>
              </c:strCache>
            </c:strRef>
          </c:cat>
          <c:val>
            <c:numRef>
              <c:f>pivots!$S$36:$S$39</c:f>
              <c:numCache>
                <c:formatCode>0.00%;\-0.00%;0.00%</c:formatCode>
                <c:ptCount val="4"/>
                <c:pt idx="0">
                  <c:v>0.16</c:v>
                </c:pt>
                <c:pt idx="1">
                  <c:v>0.15</c:v>
                </c:pt>
                <c:pt idx="2">
                  <c:v>0.1111111111111111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9E-44AF-A5B5-F0211A5BF1B5}"/>
            </c:ext>
          </c:extLst>
        </c:ser>
        <c:ser>
          <c:idx val="3"/>
          <c:order val="3"/>
          <c:tx>
            <c:strRef>
              <c:f>pivots!$T$33:$T$35</c:f>
              <c:strCache>
                <c:ptCount val="1"/>
                <c:pt idx="0">
                  <c:v>Партнер 3 - Сегмент-3-1</c:v>
                </c:pt>
              </c:strCache>
            </c:strRef>
          </c:tx>
          <c:spPr>
            <a:solidFill>
              <a:srgbClr val="78B49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pivots!$P$36:$P$39</c:f>
              <c:strCache>
                <c:ptCount val="4"/>
                <c:pt idx="0">
                  <c:v>Заходов доп новых</c:v>
                </c:pt>
                <c:pt idx="1">
                  <c:v>Коротких заявок доп новых</c:v>
                </c:pt>
                <c:pt idx="2">
                  <c:v>Длинных заявок доп новых</c:v>
                </c:pt>
                <c:pt idx="3">
                  <c:v>Кредитов доп новых</c:v>
                </c:pt>
              </c:strCache>
            </c:strRef>
          </c:cat>
          <c:val>
            <c:numRef>
              <c:f>pivots!$T$36:$T$39</c:f>
              <c:numCache>
                <c:formatCode>0.00%;\-0.00%;0.00%</c:formatCode>
                <c:ptCount val="4"/>
                <c:pt idx="0">
                  <c:v>0.83723797780517883</c:v>
                </c:pt>
                <c:pt idx="1">
                  <c:v>0.84351145038167941</c:v>
                </c:pt>
                <c:pt idx="2">
                  <c:v>0.73856209150326801</c:v>
                </c:pt>
                <c:pt idx="3">
                  <c:v>0.63636363636363635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9E-44AF-A5B5-F0211A5BF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axId val="1377525135"/>
        <c:axId val="1377488111"/>
      </c:barChart>
      <c:catAx>
        <c:axId val="1377525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88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7488111"/>
        <c:crosses val="autoZero"/>
        <c:auto val="1"/>
        <c:lblAlgn val="ctr"/>
        <c:lblOffset val="100"/>
        <c:noMultiLvlLbl val="0"/>
      </c:catAx>
      <c:valAx>
        <c:axId val="1377488111"/>
        <c:scaling>
          <c:orientation val="minMax"/>
        </c:scaling>
        <c:delete val="1"/>
        <c:axPos val="b"/>
        <c:numFmt formatCode="0.00%;\-0.00%;0.00%" sourceLinked="1"/>
        <c:majorTickMark val="none"/>
        <c:minorTickMark val="none"/>
        <c:tickLblPos val="nextTo"/>
        <c:crossAx val="1377525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86991604276725E-2"/>
          <c:y val="0.25315205481566072"/>
          <c:w val="0.8962601679144655"/>
          <c:h val="0.641730394062841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Лист2!$W$28</c:f>
              <c:strCache>
                <c:ptCount val="1"/>
                <c:pt idx="0">
                  <c:v>Расход на длинную заявку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78B4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07-4039-A98A-388A236596C4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Лист2!$X$24:$Z$24</c:f>
              <c:strCache>
                <c:ptCount val="3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</c:strCache>
            </c:strRef>
          </c:cat>
          <c:val>
            <c:numRef>
              <c:f>Лист2!$X$28:$Z$28</c:f>
              <c:numCache>
                <c:formatCode>0.0</c:formatCode>
                <c:ptCount val="3"/>
                <c:pt idx="0">
                  <c:v>1330.2281690140844</c:v>
                </c:pt>
                <c:pt idx="1">
                  <c:v>1251.0611592602413</c:v>
                </c:pt>
                <c:pt idx="2">
                  <c:v>2308.0327433628318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7-4039-A98A-388A23659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2880932287558736E-2"/>
          <c:y val="0.19836267004839461"/>
          <c:w val="0.91382388646734647"/>
          <c:h val="0.69679475411706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pivots!$W$25</c:f>
              <c:strCache>
                <c:ptCount val="1"/>
                <c:pt idx="0">
                  <c:v>Расход на смс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pivots!$X$24:$AA$24</c:f>
              <c:strCache>
                <c:ptCount val="4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  <c:pt idx="3">
                  <c:v>Сегмент-2-2</c:v>
                </c:pt>
              </c:strCache>
            </c:strRef>
          </c:cat>
          <c:val>
            <c:numRef>
              <c:f>pivots!$X$25:$AA$25</c:f>
              <c:numCache>
                <c:formatCode>0.0</c:formatCode>
                <c:ptCount val="4"/>
                <c:pt idx="0">
                  <c:v>3.6999999999999997</c:v>
                </c:pt>
                <c:pt idx="1">
                  <c:v>5.4000540005400053</c:v>
                </c:pt>
                <c:pt idx="2">
                  <c:v>4.7</c:v>
                </c:pt>
                <c:pt idx="3">
                  <c:v>5.4000540005400044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9-432F-8693-ED69B2230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86991604276725E-2"/>
          <c:y val="0.16710733460550986"/>
          <c:w val="0.95558015882892089"/>
          <c:h val="0.70215453025276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pivots!$W$26</c:f>
              <c:strCache>
                <c:ptCount val="1"/>
                <c:pt idx="0">
                  <c:v>Расход на заход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3D0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E7-4919-B69F-E988AA228BE1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pivots!$X$24:$AA$24</c:f>
              <c:strCache>
                <c:ptCount val="4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  <c:pt idx="3">
                  <c:v>Сегмент-2-2</c:v>
                </c:pt>
              </c:strCache>
            </c:strRef>
          </c:cat>
          <c:val>
            <c:numRef>
              <c:f>pivots!$X$26:$AA$26</c:f>
              <c:numCache>
                <c:formatCode>0.0</c:formatCode>
                <c:ptCount val="4"/>
                <c:pt idx="0">
                  <c:v>221.1854800936768</c:v>
                </c:pt>
                <c:pt idx="1">
                  <c:v>278.85098128089714</c:v>
                </c:pt>
                <c:pt idx="2">
                  <c:v>192.05279823269515</c:v>
                </c:pt>
                <c:pt idx="3">
                  <c:v>51855.368553685526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7-4919-B69F-E988AA22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6991604276725E-2"/>
          <c:y val="0.16710733460550986"/>
          <c:w val="0.8962601679144655"/>
          <c:h val="0.72849817786395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pivots!$W$26</c:f>
              <c:strCache>
                <c:ptCount val="1"/>
                <c:pt idx="0">
                  <c:v>Расход на заход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pivots!$X$24:$Z$24</c:f>
              <c:strCache>
                <c:ptCount val="3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</c:strCache>
            </c:strRef>
          </c:cat>
          <c:val>
            <c:numRef>
              <c:f>pivots!$X$26:$Z$26</c:f>
              <c:numCache>
                <c:formatCode>0.0</c:formatCode>
                <c:ptCount val="3"/>
                <c:pt idx="0">
                  <c:v>221.1854800936768</c:v>
                </c:pt>
                <c:pt idx="1">
                  <c:v>278.85098128089714</c:v>
                </c:pt>
                <c:pt idx="2">
                  <c:v>192.05279823269515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8-42E2-A974-0C34F14C0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86991604276725E-2"/>
          <c:y val="0.28112575993583844"/>
          <c:w val="0.8962601679144655"/>
          <c:h val="0.614405226293667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pivots!$W$27</c:f>
              <c:strCache>
                <c:ptCount val="1"/>
                <c:pt idx="0">
                  <c:v>Расход на короткую заявку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BE00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D1-4B43-BFA8-3B9708C1E885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pivots!$X$24:$Z$24</c:f>
              <c:strCache>
                <c:ptCount val="3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</c:strCache>
            </c:strRef>
          </c:cat>
          <c:val>
            <c:numRef>
              <c:f>pivots!$X$27:$Z$27</c:f>
              <c:numCache>
                <c:formatCode>0.0</c:formatCode>
                <c:ptCount val="3"/>
                <c:pt idx="0">
                  <c:v>272.57200577200575</c:v>
                </c:pt>
                <c:pt idx="1">
                  <c:v>422.73299445323221</c:v>
                </c:pt>
                <c:pt idx="2">
                  <c:v>236.02506787330319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1-4B43-BFA8-3B9708C1E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pivots!$W$29</c:f>
          <c:strCache>
            <c:ptCount val="1"/>
            <c:pt idx="0">
              <c:v>Расход на кредит</c:v>
            </c:pt>
          </c:strCache>
        </c:strRef>
      </c:tx>
      <c:layout>
        <c:manualLayout>
          <c:xMode val="edge"/>
          <c:yMode val="edge"/>
          <c:x val="0.20471083563889242"/>
          <c:y val="2.3736924599191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002882"/>
              </a:solidFill>
              <a:latin typeface="Bahnschrift SemiBold Condensed" panose="020B0502040204020203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186991604276725E-2"/>
          <c:y val="0.20508628091734429"/>
          <c:w val="0.8962601679144655"/>
          <c:h val="0.690519098505246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pivots!$W$29</c:f>
              <c:strCache>
                <c:ptCount val="1"/>
                <c:pt idx="0">
                  <c:v>Расход на кредит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8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06-4CC5-8927-5356F764577A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pivots!$X$24:$Z$24</c:f>
              <c:strCache>
                <c:ptCount val="3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</c:strCache>
            </c:strRef>
          </c:cat>
          <c:val>
            <c:numRef>
              <c:f>pivots!$X$29:$Z$29</c:f>
              <c:numCache>
                <c:formatCode>0.0</c:formatCode>
                <c:ptCount val="3"/>
                <c:pt idx="0">
                  <c:v>37778.479999999996</c:v>
                </c:pt>
                <c:pt idx="1">
                  <c:v>4208.1148084208116</c:v>
                </c:pt>
                <c:pt idx="2">
                  <c:v>12419.414285714287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6-4CC5-8927-5356F764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1377516815"/>
        <c:axId val="1377510159"/>
      </c:barChart>
      <c:lineChart>
        <c:grouping val="standard"/>
        <c:varyColors val="0"/>
        <c:ser>
          <c:idx val="1"/>
          <c:order val="1"/>
          <c:tx>
            <c:strRef>
              <c:f>pivots!$W$30</c:f>
              <c:strCache>
                <c:ptCount val="1"/>
                <c:pt idx="0">
                  <c:v>Приемлемый уровень</c:v>
                </c:pt>
              </c:strCache>
            </c:strRef>
          </c:tx>
          <c:spPr>
            <a:ln w="28575" cap="rnd">
              <a:solidFill>
                <a:srgbClr val="BE006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342216660637996E-2"/>
                  <c:y val="-9.0620662637744334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2882"/>
                      </a:solidFill>
                      <a:latin typeface="Bahnschrift SemiBold Condensed" panose="020B0502040204020203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49481860219573953"/>
                      <c:h val="9.24667225138561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706-4CC5-8927-5356F76457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06-4CC5-8927-5356F76457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6-4CC5-8927-5356F764577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882"/>
                    </a:solidFill>
                    <a:latin typeface="Bahnschrift SemiBold Condensed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pivots!$X$24:$Z$24</c:f>
              <c:strCache>
                <c:ptCount val="3"/>
                <c:pt idx="0">
                  <c:v>Сегмент-1-1</c:v>
                </c:pt>
                <c:pt idx="1">
                  <c:v>Сегмент-2-1</c:v>
                </c:pt>
                <c:pt idx="2">
                  <c:v>Сегмент-3-1</c:v>
                </c:pt>
              </c:strCache>
            </c:strRef>
          </c:cat>
          <c:val>
            <c:numRef>
              <c:f>pivots!$X$30:$Z$30</c:f>
              <c:numCache>
                <c:formatCode>_-* #,##0_-;\-* #,##0_-;_-* "-"??_-;_-@_-</c:formatCode>
                <c:ptCount val="3"/>
                <c:pt idx="0">
                  <c:v>12000</c:v>
                </c:pt>
                <c:pt idx="1">
                  <c:v>12000</c:v>
                </c:pt>
                <c:pt idx="2">
                  <c:v>12000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06-4CC5-8927-5356F764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516815"/>
        <c:axId val="1377510159"/>
      </c:lineChart>
      <c:catAx>
        <c:axId val="137751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2882"/>
                </a:solidFill>
                <a:latin typeface="Bahnschrift SemiBold Condensed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377510159"/>
        <c:crosses val="autoZero"/>
        <c:auto val="1"/>
        <c:lblAlgn val="ctr"/>
        <c:lblOffset val="100"/>
        <c:noMultiLvlLbl val="0"/>
      </c:catAx>
      <c:valAx>
        <c:axId val="1377510159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37751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F1C5-5911-C186-283C-166D3EFD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CAB22C-FB56-2C29-6D87-97C85284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CE611-1AFC-B8C0-4086-6BA026C6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374BB-CB05-1C18-DB09-FC90D247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DFDD1-86B6-1CAD-BC96-DEA108E6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065B0-AF46-465E-EB36-B6244F18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0AD5BD-0CBE-F162-E398-D162222B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40F8A-9684-C832-F54E-8D1EB181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53EEF-28C7-5D50-8875-4C56C830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4F129-93B8-8177-1478-6CFF3D2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5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BAF91-805E-16B9-2F7A-7A8BFCF97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7F27EB-082E-7CE6-DC44-D465F3E0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2E4C5-12AF-F7B4-7D49-F5B5EBAC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57F7C-1441-B425-9CBC-E42D8E4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EDF27-5E04-A74C-E6F8-337E6C3B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0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E31D0-201F-9DD1-88BA-A02591F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68DC0-F6B5-D08F-6FDA-A990269D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25BD0-116F-5BBF-74FE-807A8A35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BAF82-A72F-87CF-79E4-347017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A84A6-8CD1-340B-83B6-46DF16D2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1CC6B-D5C8-188C-58EB-C6F5AC82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EE8205-3363-7E16-245E-9C46710B0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8B261-2BE4-36CD-BFA4-B596AE6D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76C7C-EBDA-21C1-D7AB-A2ABFC38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095F0-0C75-CDDE-9E24-3ADC31C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31208-E4C1-7DBA-3977-0D79773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B9D08-B5D0-2D3A-7CAD-68511706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9214B-0B46-41AD-1B2F-C832D0A41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3A3385-CCFB-DCFB-DD6B-6C8B37A1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48BBC-B52C-B700-66AF-BF7DF04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013429-80C6-D0A8-2B86-0DEBF2B5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2CB95-BD99-5EAE-830A-C4A68C4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0AC87-1C88-3491-7DDC-B8535560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B09005-3EA3-2380-C310-C119AA1D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C0FEF-82AC-B503-ED13-BC3E93B36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7C469A-AC4A-9590-B593-57055FF7C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F0EE7D-2758-633E-C474-E56F882B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EFB35C-01BF-8E4E-25C7-5EC020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C20126-2A9D-6C3A-782A-707D6C7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AC072-8F47-9AB1-8A5C-CBC10896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B3D1CA-23AF-B07D-BFF9-867B8ED4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A16415-C4F1-CFE7-250E-D1A659F0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E8997A-5B19-9407-3E61-B8A3D0B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4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73567B-1DFE-EA8C-95BD-41AC1E29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94416F-D18E-4CD5-02EA-4CD06C81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D496E-0315-2CA3-B576-08627646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A1A58-4A68-F059-2307-4B50EF2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11DE3-421C-8BE1-1AB5-2372365F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7D2253-DBF1-BF00-57D1-C3C1C9AB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F5C455-725C-7E69-35E6-16A5915A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3E9C9D-CE5E-63A0-8487-0F82CB2B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8CC20-F907-C2C0-B588-1E4618F5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9F0CE-02CC-70A7-3BFE-7D53029A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0B1CC5-50E8-D833-26B4-323CE4594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AEEAE-BFA8-8883-3B19-31B859102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519649-0842-AFD5-D004-B11DF70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CC334-1316-1777-353B-677BAF75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939C1-E409-4027-4C00-FB78B998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12E46-C813-FEBF-82CA-C3983610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70B10D-288F-A4F2-844D-FB0440CA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3FCED-4BAC-0BF0-6BD1-AC4808CC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3949-183B-4FA2-92D6-F9DBAC72CFE6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5FB66-2A3B-FB52-19E0-42D4C2263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F0B36-6878-BB69-0966-3F1CEE0F1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1F11-C16C-4041-B458-E246A748A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1508-B828-E23F-941A-583DE7D6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Анализ эффективности рассылок</a:t>
            </a:r>
          </a:p>
        </p:txBody>
      </p:sp>
    </p:spTree>
    <p:extLst>
      <p:ext uri="{BB962C8B-B14F-4D97-AF65-F5344CB8AC3E}">
        <p14:creationId xmlns:p14="http://schemas.microsoft.com/office/powerpoint/2010/main" val="9259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EF62-C73B-FA02-76BA-33D8E724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8380"/>
            <a:ext cx="12192000" cy="6909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Общая эффективность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FFF4318-AFEA-FE2B-462B-6C9AD00E6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973377"/>
              </p:ext>
            </p:extLst>
          </p:nvPr>
        </p:nvGraphicFramePr>
        <p:xfrm>
          <a:off x="571062" y="789328"/>
          <a:ext cx="3340537" cy="263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F21FCAA-45FD-E125-D963-749FBD760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315037"/>
              </p:ext>
            </p:extLst>
          </p:nvPr>
        </p:nvGraphicFramePr>
        <p:xfrm>
          <a:off x="5227729" y="803807"/>
          <a:ext cx="6659697" cy="3561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Рисунок 8" descr="Предупреждение">
            <a:extLst>
              <a:ext uri="{FF2B5EF4-FFF2-40B4-BE49-F238E27FC236}">
                <a16:creationId xmlns:a16="http://schemas.microsoft.com/office/drawing/2014/main" id="{50DA1888-9EDE-2A26-2DBA-D625D44A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3369" y="1959338"/>
            <a:ext cx="495300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FACBBD-AFC0-3AE2-2066-FA85A6D19ABA}"/>
              </a:ext>
            </a:extLst>
          </p:cNvPr>
          <p:cNvSpPr txBox="1"/>
          <p:nvPr/>
        </p:nvSpPr>
        <p:spPr>
          <a:xfrm>
            <a:off x="4552335" y="4365523"/>
            <a:ext cx="7521677" cy="923330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Партнёра 1 больше всех заходов, но к концу воронки меньше всех кредитов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партнёра 2 во втором сегменте слишком мало событий и кредитов для затрат в 200 тыс.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партнёра 3 рассылка добавляет 80% заходов и 60% кредитов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FDE1149-FB71-2FBA-1FA8-6394054B0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253173"/>
              </p:ext>
            </p:extLst>
          </p:nvPr>
        </p:nvGraphicFramePr>
        <p:xfrm>
          <a:off x="401763" y="3387940"/>
          <a:ext cx="4728777" cy="337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65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70D8530-0A13-06EC-9646-38C043C78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70067"/>
              </p:ext>
            </p:extLst>
          </p:nvPr>
        </p:nvGraphicFramePr>
        <p:xfrm>
          <a:off x="7359431" y="3718574"/>
          <a:ext cx="2230489" cy="268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2313C5-62E3-E3DD-C252-D8C7450A1C76}"/>
              </a:ext>
            </a:extLst>
          </p:cNvPr>
          <p:cNvSpPr/>
          <p:nvPr/>
        </p:nvSpPr>
        <p:spPr>
          <a:xfrm>
            <a:off x="2536405" y="846517"/>
            <a:ext cx="2454935" cy="572256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222D4F-45CE-E7D6-A202-D80F967B54CE}"/>
              </a:ext>
            </a:extLst>
          </p:cNvPr>
          <p:cNvSpPr txBox="1">
            <a:spLocks/>
          </p:cNvSpPr>
          <p:nvPr/>
        </p:nvSpPr>
        <p:spPr>
          <a:xfrm>
            <a:off x="1" y="98380"/>
            <a:ext cx="12192000" cy="69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UA" sz="4100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Расходы</a:t>
            </a:r>
            <a:r>
              <a:rPr lang="ru-UA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 на целевое событие</a:t>
            </a:r>
            <a:endParaRPr lang="ru-RU" b="1" dirty="0">
              <a:solidFill>
                <a:srgbClr val="002882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49ED3-2FAB-53CB-FACD-FE1306D743E1}"/>
              </a:ext>
            </a:extLst>
          </p:cNvPr>
          <p:cNvSpPr txBox="1"/>
          <p:nvPr/>
        </p:nvSpPr>
        <p:spPr>
          <a:xfrm>
            <a:off x="5141753" y="1483174"/>
            <a:ext cx="6899835" cy="1754326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1го партнера получаются самые высокие затраты на кредит – почти в 3 раза выше приемлемого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2го партнера по 1му сегменту затраты на короткую заявку в 2 раза выше остальных, но далее выравниваются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3го партнера в 2 раза выше затраты на длинную заявку, но расходы на кредит почти совпадают с приемлемым уровнем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FD53A79D-77AE-DA0E-939F-43872956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4448"/>
              </p:ext>
            </p:extLst>
          </p:nvPr>
        </p:nvGraphicFramePr>
        <p:xfrm>
          <a:off x="0" y="789328"/>
          <a:ext cx="2572511" cy="266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A5DA52E-A713-4125-81DA-45E5C068D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49605"/>
              </p:ext>
            </p:extLst>
          </p:nvPr>
        </p:nvGraphicFramePr>
        <p:xfrm>
          <a:off x="2572511" y="784565"/>
          <a:ext cx="2418829" cy="2763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29156E0-666B-48C0-B0F4-E343A1256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305379"/>
              </p:ext>
            </p:extLst>
          </p:nvPr>
        </p:nvGraphicFramePr>
        <p:xfrm>
          <a:off x="2572511" y="3727701"/>
          <a:ext cx="2418829" cy="267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6964AA0C-C96E-4EDC-9CCC-87CBE4101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36148"/>
              </p:ext>
            </p:extLst>
          </p:nvPr>
        </p:nvGraphicFramePr>
        <p:xfrm>
          <a:off x="4947918" y="3721912"/>
          <a:ext cx="2454936" cy="2673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CB05CDE3-7115-4253-BD69-2850CBC2E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011490"/>
              </p:ext>
            </p:extLst>
          </p:nvPr>
        </p:nvGraphicFramePr>
        <p:xfrm>
          <a:off x="9589920" y="3727701"/>
          <a:ext cx="2454936" cy="267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Рисунок 15" descr="Предупреждение">
            <a:extLst>
              <a:ext uri="{FF2B5EF4-FFF2-40B4-BE49-F238E27FC236}">
                <a16:creationId xmlns:a16="http://schemas.microsoft.com/office/drawing/2014/main" id="{DE03AD4F-EF0E-4955-B5DF-87902DEE6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7341" y="1483174"/>
            <a:ext cx="495300" cy="495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66384-5CF3-FAA2-8703-6F9D066C837E}"/>
              </a:ext>
            </a:extLst>
          </p:cNvPr>
          <p:cNvSpPr txBox="1"/>
          <p:nvPr/>
        </p:nvSpPr>
        <p:spPr>
          <a:xfrm>
            <a:off x="81470" y="3569624"/>
            <a:ext cx="2337266" cy="1754326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Рассылки Партнёра 2 самые дорогие  - выше 5 рублей за смс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2го сегмента завышенная стоимость захода</a:t>
            </a:r>
          </a:p>
        </p:txBody>
      </p:sp>
    </p:spTree>
    <p:extLst>
      <p:ext uri="{BB962C8B-B14F-4D97-AF65-F5344CB8AC3E}">
        <p14:creationId xmlns:p14="http://schemas.microsoft.com/office/powerpoint/2010/main" val="24962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914AE5B-F8E5-A30F-AF55-026673D70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356890"/>
              </p:ext>
            </p:extLst>
          </p:nvPr>
        </p:nvGraphicFramePr>
        <p:xfrm>
          <a:off x="8053667" y="668184"/>
          <a:ext cx="4031799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1CC24CF-1178-D275-BAAD-D6140C5A22CB}"/>
              </a:ext>
            </a:extLst>
          </p:cNvPr>
          <p:cNvSpPr txBox="1">
            <a:spLocks/>
          </p:cNvSpPr>
          <p:nvPr/>
        </p:nvSpPr>
        <p:spPr>
          <a:xfrm>
            <a:off x="1" y="98380"/>
            <a:ext cx="12192000" cy="69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UA" sz="4000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Конверсия и скоринг</a:t>
            </a:r>
            <a:endParaRPr lang="ru-RU" sz="4000" b="1" dirty="0">
              <a:solidFill>
                <a:srgbClr val="002882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C4456F91-C82C-5243-9135-9B7CC7058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9304"/>
              </p:ext>
            </p:extLst>
          </p:nvPr>
        </p:nvGraphicFramePr>
        <p:xfrm>
          <a:off x="568871" y="789328"/>
          <a:ext cx="7378262" cy="391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DFED7F-D54A-9218-F141-F84001B98A41}"/>
              </a:ext>
            </a:extLst>
          </p:cNvPr>
          <p:cNvSpPr txBox="1"/>
          <p:nvPr/>
        </p:nvSpPr>
        <p:spPr>
          <a:xfrm>
            <a:off x="1245419" y="4708491"/>
            <a:ext cx="6323781" cy="2031325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1го партнера конверсия в короткую заявку новых клиентов выше, чем у текущих – на 2,46 </a:t>
            </a:r>
            <a:r>
              <a:rPr lang="ru-RU" dirty="0" err="1">
                <a:solidFill>
                  <a:srgbClr val="002882"/>
                </a:solidFill>
                <a:latin typeface="Bahnschrift SemiBold Condensed" panose="020B0502040204020203" pitchFamily="34" charset="0"/>
              </a:rPr>
              <a:t>п.п</a:t>
            </a: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2го партнера выше доля одобренных заявок по </a:t>
            </a:r>
            <a:r>
              <a:rPr lang="ru-RU" dirty="0" err="1">
                <a:solidFill>
                  <a:srgbClr val="002882"/>
                </a:solidFill>
                <a:latin typeface="Bahnschrift SemiBold Condensed" panose="020B0502040204020203" pitchFamily="34" charset="0"/>
              </a:rPr>
              <a:t>прескорингу</a:t>
            </a: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 и скорингу, и выше конверсия в кредит после одобрения: 58%, 50% и 60% соответственно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3го партнера конверсия в кредит выше, чем конверсия в длинную заявку: 60% против 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124F5-8E2A-D85A-0CE0-907A617F5A87}"/>
              </a:ext>
            </a:extLst>
          </p:cNvPr>
          <p:cNvSpPr txBox="1"/>
          <p:nvPr/>
        </p:nvSpPr>
        <p:spPr>
          <a:xfrm>
            <a:off x="8371329" y="3456142"/>
            <a:ext cx="3632200" cy="1477328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Новые клиенты чуть-чуть слабее по одобряемому скорингу и конверсии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Клиенты партнера 2 лучше по скорингу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Клиенты партнера 3 лучше партнера 1 по конверсии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81B59EC-BA87-EFCF-4216-910A71E5DC41}"/>
              </a:ext>
            </a:extLst>
          </p:cNvPr>
          <p:cNvCxnSpPr>
            <a:cxnSpLocks/>
          </p:cNvCxnSpPr>
          <p:nvPr/>
        </p:nvCxnSpPr>
        <p:spPr>
          <a:xfrm flipH="1" flipV="1">
            <a:off x="1245420" y="1111785"/>
            <a:ext cx="1248398" cy="70470"/>
          </a:xfrm>
          <a:prstGeom prst="straightConnector1">
            <a:avLst/>
          </a:prstGeom>
          <a:ln>
            <a:solidFill>
              <a:srgbClr val="78B497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912F7B4-56CF-0CB8-3BD7-9E59C00010A6}"/>
              </a:ext>
            </a:extLst>
          </p:cNvPr>
          <p:cNvCxnSpPr>
            <a:cxnSpLocks/>
          </p:cNvCxnSpPr>
          <p:nvPr/>
        </p:nvCxnSpPr>
        <p:spPr>
          <a:xfrm flipH="1">
            <a:off x="4258002" y="1387391"/>
            <a:ext cx="1154507" cy="467489"/>
          </a:xfrm>
          <a:prstGeom prst="straightConnector1">
            <a:avLst/>
          </a:prstGeom>
          <a:ln>
            <a:solidFill>
              <a:srgbClr val="E62632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C9DFD14-A874-852E-735C-87BFE971C283}"/>
              </a:ext>
            </a:extLst>
          </p:cNvPr>
          <p:cNvCxnSpPr>
            <a:cxnSpLocks/>
          </p:cNvCxnSpPr>
          <p:nvPr/>
        </p:nvCxnSpPr>
        <p:spPr>
          <a:xfrm flipH="1">
            <a:off x="3912618" y="1111785"/>
            <a:ext cx="1189703" cy="787185"/>
          </a:xfrm>
          <a:prstGeom prst="straightConnector1">
            <a:avLst/>
          </a:prstGeom>
          <a:ln>
            <a:solidFill>
              <a:srgbClr val="E62632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06C5A7B-DFB3-5B0A-5D11-E6811C7751FD}"/>
              </a:ext>
            </a:extLst>
          </p:cNvPr>
          <p:cNvCxnSpPr>
            <a:cxnSpLocks/>
          </p:cNvCxnSpPr>
          <p:nvPr/>
        </p:nvCxnSpPr>
        <p:spPr>
          <a:xfrm flipH="1" flipV="1">
            <a:off x="6258971" y="2365764"/>
            <a:ext cx="1189703" cy="157517"/>
          </a:xfrm>
          <a:prstGeom prst="straightConnector1">
            <a:avLst/>
          </a:prstGeom>
          <a:ln>
            <a:solidFill>
              <a:srgbClr val="78B497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Предупреждение">
            <a:extLst>
              <a:ext uri="{FF2B5EF4-FFF2-40B4-BE49-F238E27FC236}">
                <a16:creationId xmlns:a16="http://schemas.microsoft.com/office/drawing/2014/main" id="{C0D3F4C2-6A72-4F2E-652C-04F7F2F3A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129" y="1505377"/>
            <a:ext cx="495300" cy="4953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52FF397-7E8C-10CA-9E1A-FD460C3C0B6A}"/>
              </a:ext>
            </a:extLst>
          </p:cNvPr>
          <p:cNvCxnSpPr>
            <a:cxnSpLocks/>
          </p:cNvCxnSpPr>
          <p:nvPr/>
        </p:nvCxnSpPr>
        <p:spPr>
          <a:xfrm flipH="1">
            <a:off x="6096000" y="2919805"/>
            <a:ext cx="1189703" cy="235974"/>
          </a:xfrm>
          <a:prstGeom prst="straightConnector1">
            <a:avLst/>
          </a:prstGeom>
          <a:ln>
            <a:solidFill>
              <a:srgbClr val="E62632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1CC24CF-1178-D275-BAAD-D6140C5A22CB}"/>
              </a:ext>
            </a:extLst>
          </p:cNvPr>
          <p:cNvSpPr txBox="1">
            <a:spLocks/>
          </p:cNvSpPr>
          <p:nvPr/>
        </p:nvSpPr>
        <p:spPr>
          <a:xfrm>
            <a:off x="1" y="98380"/>
            <a:ext cx="12192000" cy="69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Отказы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2E8944F-D027-D2A0-B68B-F83DDE140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391690"/>
              </p:ext>
            </p:extLst>
          </p:nvPr>
        </p:nvGraphicFramePr>
        <p:xfrm>
          <a:off x="4114351" y="2670695"/>
          <a:ext cx="8077649" cy="394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1D23DAD-1FFD-ACBC-F52E-AF67E0089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323176"/>
              </p:ext>
            </p:extLst>
          </p:nvPr>
        </p:nvGraphicFramePr>
        <p:xfrm>
          <a:off x="321788" y="592683"/>
          <a:ext cx="3632584" cy="162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B84B5D-D2AB-6A5E-F10D-A5FF27A105CC}"/>
              </a:ext>
            </a:extLst>
          </p:cNvPr>
          <p:cNvSpPr txBox="1"/>
          <p:nvPr/>
        </p:nvSpPr>
        <p:spPr>
          <a:xfrm>
            <a:off x="593159" y="2457934"/>
            <a:ext cx="3361213" cy="923330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Во 2м сегменте партнера 2 почти нулевая эффективность рассылки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Для партнера 3 самый низкий отток</a:t>
            </a:r>
          </a:p>
        </p:txBody>
      </p:sp>
      <p:pic>
        <p:nvPicPr>
          <p:cNvPr id="7" name="Рисунок 6" descr="Предупреждение">
            <a:extLst>
              <a:ext uri="{FF2B5EF4-FFF2-40B4-BE49-F238E27FC236}">
                <a16:creationId xmlns:a16="http://schemas.microsoft.com/office/drawing/2014/main" id="{E8BAAC32-E17B-F0C4-0169-DEF2B7FCF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1065" y="1166788"/>
            <a:ext cx="4953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5F0C2-0A08-BE99-E6EE-25C3AB401E77}"/>
              </a:ext>
            </a:extLst>
          </p:cNvPr>
          <p:cNvSpPr txBox="1"/>
          <p:nvPr/>
        </p:nvSpPr>
        <p:spPr>
          <a:xfrm>
            <a:off x="5139649" y="2088602"/>
            <a:ext cx="6449961" cy="369332"/>
          </a:xfrm>
          <a:prstGeom prst="rect">
            <a:avLst/>
          </a:prstGeom>
          <a:noFill/>
          <a:ln w="9525" cap="rnd">
            <a:solidFill>
              <a:srgbClr val="00288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партнера 1 отток нарастает при продвижении по воронке</a:t>
            </a:r>
          </a:p>
        </p:txBody>
      </p:sp>
      <p:pic>
        <p:nvPicPr>
          <p:cNvPr id="10" name="Рисунок 9" descr="Предупреждение">
            <a:extLst>
              <a:ext uri="{FF2B5EF4-FFF2-40B4-BE49-F238E27FC236}">
                <a16:creationId xmlns:a16="http://schemas.microsoft.com/office/drawing/2014/main" id="{08A89D63-90DC-CE47-BF9B-EB73FE713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8631" y="3484051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6FFBE2-63FF-9117-C7C7-2E18EBEC7AF7}"/>
              </a:ext>
            </a:extLst>
          </p:cNvPr>
          <p:cNvSpPr txBox="1"/>
          <p:nvPr/>
        </p:nvSpPr>
        <p:spPr>
          <a:xfrm>
            <a:off x="1480263" y="1617406"/>
            <a:ext cx="105418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Рассылка привлекла больше всех клиентов по низкой цене – 3,7 рублей за смс,</a:t>
            </a:r>
            <a:b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</a:br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но с очень низкой конвертируемостью и одобрением на скоринге – отчего затраты на кредит в 3 раза выше приемлемых.</a:t>
            </a:r>
          </a:p>
          <a:p>
            <a:r>
              <a:rPr lang="ru-RU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Рекомендуется лучше таргетировать рассылку под предложение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3F598-CA1D-60DD-D62A-54E6163AF3B3}"/>
              </a:ext>
            </a:extLst>
          </p:cNvPr>
          <p:cNvSpPr txBox="1"/>
          <p:nvPr/>
        </p:nvSpPr>
        <p:spPr>
          <a:xfrm>
            <a:off x="1480263" y="2973240"/>
            <a:ext cx="105418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У партнера 2 сегмента – первый с очень неэффективной конверсией в заход несмотря на высокие затраты. Второй – с хорошими конверсией и одобрением на скоринге. </a:t>
            </a:r>
          </a:p>
          <a:p>
            <a:r>
              <a:rPr lang="ru-RU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Рекомендуется поменять пропорцию затрат в сторону 2го сегмента, а 1й оставить экспериментальным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36BB-AF1E-B510-FCE4-35E784DF0429}"/>
              </a:ext>
            </a:extLst>
          </p:cNvPr>
          <p:cNvSpPr txBox="1"/>
          <p:nvPr/>
        </p:nvSpPr>
        <p:spPr>
          <a:xfrm>
            <a:off x="1480263" y="4329074"/>
            <a:ext cx="105418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Сегмент партнера хорошо привлекает новых клиентов и почти достигает затрат на этапе воронки к длинной заявке.</a:t>
            </a:r>
          </a:p>
          <a:p>
            <a:r>
              <a:rPr lang="ru-RU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Рекомендуется улучшить коммуникацию и работу с клиентом в процессе</a:t>
            </a:r>
            <a:r>
              <a:rPr lang="ru-UA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UA" dirty="0" err="1">
                <a:solidFill>
                  <a:srgbClr val="BE006E"/>
                </a:solidFill>
                <a:latin typeface="Bahnschrift SemiBold Condensed" panose="020B0502040204020203" pitchFamily="34" charset="0"/>
              </a:rPr>
              <a:t>прескоринга</a:t>
            </a:r>
            <a:r>
              <a:rPr lang="ru-UA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 и</a:t>
            </a:r>
            <a:r>
              <a:rPr lang="ru-RU" dirty="0">
                <a:solidFill>
                  <a:srgbClr val="BE006E"/>
                </a:solidFill>
                <a:latin typeface="Bahnschrift SemiBold Condensed" panose="020B0502040204020203" pitchFamily="34" charset="0"/>
              </a:rPr>
              <a:t> скоринга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17EF9FB-D0B1-0A6E-4137-7271F1B7F34A}"/>
              </a:ext>
            </a:extLst>
          </p:cNvPr>
          <p:cNvGrpSpPr/>
          <p:nvPr/>
        </p:nvGrpSpPr>
        <p:grpSpPr>
          <a:xfrm>
            <a:off x="426598" y="1508968"/>
            <a:ext cx="1053663" cy="1169983"/>
            <a:chOff x="249618" y="1263161"/>
            <a:chExt cx="1053663" cy="11699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9A2C8C-F81F-8168-51EF-02337AEF1878}"/>
                </a:ext>
              </a:extLst>
            </p:cNvPr>
            <p:cNvSpPr txBox="1"/>
            <p:nvPr/>
          </p:nvSpPr>
          <p:spPr>
            <a:xfrm>
              <a:off x="249618" y="2063812"/>
              <a:ext cx="10536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2882"/>
                  </a:solidFill>
                  <a:latin typeface="Bahnschrift SemiBold Condensed" panose="020B0502040204020203" pitchFamily="34" charset="0"/>
                </a:rPr>
                <a:t>Партнер 1</a:t>
              </a:r>
            </a:p>
          </p:txBody>
        </p:sp>
        <p:pic>
          <p:nvPicPr>
            <p:cNvPr id="13" name="Рисунок 12" descr="Портфель">
              <a:extLst>
                <a:ext uri="{FF2B5EF4-FFF2-40B4-BE49-F238E27FC236}">
                  <a16:creationId xmlns:a16="http://schemas.microsoft.com/office/drawing/2014/main" id="{D3C7C119-93B7-F59C-21A7-1062B7C40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19" y="1263161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2F811F7-A400-E7AA-2E39-61FAD8D554B9}"/>
              </a:ext>
            </a:extLst>
          </p:cNvPr>
          <p:cNvGrpSpPr/>
          <p:nvPr/>
        </p:nvGrpSpPr>
        <p:grpSpPr>
          <a:xfrm>
            <a:off x="426598" y="2862147"/>
            <a:ext cx="1053664" cy="1158030"/>
            <a:chOff x="249619" y="1275114"/>
            <a:chExt cx="1053664" cy="11580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A47A1C-0DC1-7105-8FD9-E14B5072EB3D}"/>
                </a:ext>
              </a:extLst>
            </p:cNvPr>
            <p:cNvSpPr txBox="1"/>
            <p:nvPr/>
          </p:nvSpPr>
          <p:spPr>
            <a:xfrm>
              <a:off x="249619" y="2063812"/>
              <a:ext cx="1053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2882"/>
                  </a:solidFill>
                  <a:latin typeface="Bahnschrift SemiBold Condensed" panose="020B0502040204020203" pitchFamily="34" charset="0"/>
                </a:rPr>
                <a:t>Партнер 2</a:t>
              </a:r>
            </a:p>
          </p:txBody>
        </p:sp>
        <p:pic>
          <p:nvPicPr>
            <p:cNvPr id="19" name="Рисунок 18" descr="Портфель">
              <a:extLst>
                <a:ext uri="{FF2B5EF4-FFF2-40B4-BE49-F238E27FC236}">
                  <a16:creationId xmlns:a16="http://schemas.microsoft.com/office/drawing/2014/main" id="{F0C356D6-E2B8-00A4-3D7C-A645E8CF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825" y="1275114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D72B818-CDCF-8783-D5DA-DB7B58849C56}"/>
              </a:ext>
            </a:extLst>
          </p:cNvPr>
          <p:cNvGrpSpPr/>
          <p:nvPr/>
        </p:nvGrpSpPr>
        <p:grpSpPr>
          <a:xfrm>
            <a:off x="426596" y="4203373"/>
            <a:ext cx="1053664" cy="1158030"/>
            <a:chOff x="249618" y="1275114"/>
            <a:chExt cx="1053664" cy="11580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1FD8A7-23A2-DEC2-3868-1A724CFEFA93}"/>
                </a:ext>
              </a:extLst>
            </p:cNvPr>
            <p:cNvSpPr txBox="1"/>
            <p:nvPr/>
          </p:nvSpPr>
          <p:spPr>
            <a:xfrm>
              <a:off x="249618" y="2063812"/>
              <a:ext cx="10536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2882"/>
                  </a:solidFill>
                  <a:latin typeface="Bahnschrift SemiBold Condensed" panose="020B0502040204020203" pitchFamily="34" charset="0"/>
                </a:rPr>
                <a:t>Партнер 3</a:t>
              </a:r>
            </a:p>
          </p:txBody>
        </p:sp>
        <p:pic>
          <p:nvPicPr>
            <p:cNvPr id="22" name="Рисунок 21" descr="Портфель">
              <a:extLst>
                <a:ext uri="{FF2B5EF4-FFF2-40B4-BE49-F238E27FC236}">
                  <a16:creationId xmlns:a16="http://schemas.microsoft.com/office/drawing/2014/main" id="{6B1E43A8-86D5-6C22-D4C4-6A2DD045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21" y="1275114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C868449-EBD9-6F1B-BB89-250FF3A6C643}"/>
              </a:ext>
            </a:extLst>
          </p:cNvPr>
          <p:cNvSpPr txBox="1">
            <a:spLocks/>
          </p:cNvSpPr>
          <p:nvPr/>
        </p:nvSpPr>
        <p:spPr>
          <a:xfrm>
            <a:off x="1" y="98380"/>
            <a:ext cx="12192000" cy="69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UA" sz="4000" b="1" dirty="0">
                <a:solidFill>
                  <a:srgbClr val="002882"/>
                </a:solidFill>
                <a:latin typeface="Bahnschrift SemiBold Condensed" panose="020B0502040204020203" pitchFamily="34" charset="0"/>
              </a:rPr>
              <a:t>Рекомендации</a:t>
            </a:r>
            <a:endParaRPr lang="ru-RU" sz="4000" b="1" dirty="0">
              <a:solidFill>
                <a:srgbClr val="00288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80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405</Words>
  <Application>Microsoft Office PowerPoint</Application>
  <PresentationFormat>Широкоэкранный</PresentationFormat>
  <Paragraphs>54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SemiBold Condensed</vt:lpstr>
      <vt:lpstr>Calibri</vt:lpstr>
      <vt:lpstr>Calibri Light</vt:lpstr>
      <vt:lpstr>Тема Office</vt:lpstr>
      <vt:lpstr>Анализ эффективности рассылок</vt:lpstr>
      <vt:lpstr>Общая эффективность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эффективности рассылок</dc:title>
  <dc:creator>Алексей Каширин</dc:creator>
  <cp:lastModifiedBy>Алексей Каширин</cp:lastModifiedBy>
  <cp:revision>9</cp:revision>
  <dcterms:created xsi:type="dcterms:W3CDTF">2023-01-01T13:22:47Z</dcterms:created>
  <dcterms:modified xsi:type="dcterms:W3CDTF">2023-01-02T05:47:38Z</dcterms:modified>
</cp:coreProperties>
</file>