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58" r:id="rId7"/>
    <p:sldId id="257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3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%20&#1042;&#1055;&#1056;&#1054;&#1050;\&#1089;&#1077;&#1079;&#1086;&#1085;&#1085;&#1086;&#1089;&#1090;&#1100;_&#1090;&#1086;&#1074;&#1072;&#1088;&#1086;&#1074;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%20&#1042;&#1055;&#1056;&#1054;&#1050;\&#1089;&#1077;&#1079;&#1086;&#1085;&#1085;&#1086;&#1089;&#1090;&#1100;_&#1090;&#1086;&#1074;&#1072;&#1088;&#1086;&#1074;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%20&#1042;&#1055;&#1056;&#1054;&#1050;\&#1089;&#1077;&#1079;&#1086;&#1085;&#1085;&#1086;&#1089;&#1090;&#1100;_&#1090;&#1086;&#1074;&#1072;&#1088;&#1086;&#1074;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%20&#1042;&#1055;&#1056;&#1054;&#1050;\&#1056;&#1086;&#1079;&#1099;&#1075;&#1088;&#1099;&#1096;_&#1044;&#1072;&#1085;&#1085;&#1099;&#1077;_&#1054;&#1073;&#1088;&#1072;&#1073;&#1086;&#1090;&#1072;&#1085;&#1085;&#1099;&#1077;_&#1042;&#1099;&#1074;&#1086;&#107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%20&#1042;&#1055;&#1056;&#1054;&#1050;\&#1056;&#1086;&#1079;&#1099;&#1075;&#1088;&#1099;&#1096;_&#1044;&#1072;&#1085;&#1085;&#1099;&#1077;_&#1054;&#1073;&#1088;&#1072;&#1073;&#1086;&#1090;&#1072;&#1085;&#1085;&#1099;&#1077;_&#1042;&#1099;&#1074;&#1086;&#107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%20&#1042;&#1055;&#1056;&#1054;&#1050;\&#1056;&#1086;&#1079;&#1099;&#1075;&#1088;&#1099;&#1096;_&#1044;&#1072;&#1085;&#1085;&#1099;&#1077;_&#1054;&#1073;&#1088;&#1072;&#1073;&#1086;&#1090;&#1072;&#1085;&#1085;&#1099;&#1077;_&#1042;&#1099;&#1074;&#1086;&#1076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ped_coef!$D$1</c:f>
              <c:strCache>
                <c:ptCount val="1"/>
                <c:pt idx="0">
                  <c:v>PED_coef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6.621881268056927E-3"/>
                  <c:y val="-1.21138703815869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0B-488E-AC0E-64EC889684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ped_coef!$A$2:$A$9</c:f>
              <c:strCache>
                <c:ptCount val="8"/>
                <c:pt idx="0">
                  <c:v>Ср. д/туалета, ванны</c:v>
                </c:pt>
                <c:pt idx="1">
                  <c:v>Средства д/посуды</c:v>
                </c:pt>
                <c:pt idx="2">
                  <c:v>Ср-ва д/меб,ковров..</c:v>
                </c:pt>
                <c:pt idx="3">
                  <c:v>Средства для ПММ</c:v>
                </c:pt>
                <c:pt idx="4">
                  <c:v>Ср. д/плит и духовок</c:v>
                </c:pt>
                <c:pt idx="5">
                  <c:v>Ср. д/зеркал и стекл</c:v>
                </c:pt>
                <c:pt idx="6">
                  <c:v>Унив. чист. средства</c:v>
                </c:pt>
                <c:pt idx="7">
                  <c:v>Другие чистящие ср.</c:v>
                </c:pt>
              </c:strCache>
            </c:strRef>
          </c:cat>
          <c:val>
            <c:numRef>
              <c:f>ped_coef!$D$2:$D$9</c:f>
              <c:numCache>
                <c:formatCode>0%</c:formatCode>
                <c:ptCount val="8"/>
                <c:pt idx="0">
                  <c:v>0.85358496141717599</c:v>
                </c:pt>
                <c:pt idx="1">
                  <c:v>0.50631783117087903</c:v>
                </c:pt>
                <c:pt idx="2">
                  <c:v>0.44643191843895802</c:v>
                </c:pt>
                <c:pt idx="3">
                  <c:v>0.42814097471946899</c:v>
                </c:pt>
                <c:pt idx="4">
                  <c:v>0.27473149752550702</c:v>
                </c:pt>
                <c:pt idx="5">
                  <c:v>0.218937656282332</c:v>
                </c:pt>
                <c:pt idx="6">
                  <c:v>6.2668497343454796E-2</c:v>
                </c:pt>
                <c:pt idx="7">
                  <c:v>2.82918863357942E-2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B-488E-AC0E-64EC88968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1117306767"/>
        <c:axId val="1117291791"/>
      </c:barChart>
      <c:catAx>
        <c:axId val="1117306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17291791"/>
        <c:crosses val="autoZero"/>
        <c:auto val="1"/>
        <c:lblAlgn val="ctr"/>
        <c:lblOffset val="100"/>
        <c:noMultiLvlLbl val="0"/>
      </c:catAx>
      <c:valAx>
        <c:axId val="111729179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117306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tx1"/>
                </a:solidFill>
              </a:rPr>
              <a:t>Продажи</a:t>
            </a:r>
          </a:p>
        </c:rich>
      </c:tx>
      <c:layout>
        <c:manualLayout>
          <c:xMode val="edge"/>
          <c:yMode val="edge"/>
          <c:x val="0.41405479452054794"/>
          <c:y val="8.81057268722467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4765200030234551E-2"/>
          <c:y val="0.13435626102292772"/>
          <c:w val="0.92702890788105308"/>
          <c:h val="0.70665472371509119"/>
        </c:manualLayout>
      </c:layout>
      <c:lineChart>
        <c:grouping val="standard"/>
        <c:varyColors val="0"/>
        <c:ser>
          <c:idx val="0"/>
          <c:order val="0"/>
          <c:tx>
            <c:strRef>
              <c:f>Категории_по_месяцам!$C$3</c:f>
              <c:strCache>
                <c:ptCount val="1"/>
                <c:pt idx="0">
                  <c:v>Ср. д/туалета, ванны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Категории_по_месяцам!$D$3:$O$3</c:f>
              <c:numCache>
                <c:formatCode>General</c:formatCode>
                <c:ptCount val="12"/>
                <c:pt idx="0">
                  <c:v>13014</c:v>
                </c:pt>
                <c:pt idx="1">
                  <c:v>13134</c:v>
                </c:pt>
                <c:pt idx="2">
                  <c:v>14830</c:v>
                </c:pt>
                <c:pt idx="3">
                  <c:v>11909</c:v>
                </c:pt>
                <c:pt idx="4">
                  <c:v>11397</c:v>
                </c:pt>
                <c:pt idx="5">
                  <c:v>11502</c:v>
                </c:pt>
                <c:pt idx="6">
                  <c:v>12121</c:v>
                </c:pt>
                <c:pt idx="7">
                  <c:v>15420</c:v>
                </c:pt>
                <c:pt idx="8">
                  <c:v>18326</c:v>
                </c:pt>
                <c:pt idx="9">
                  <c:v>19681</c:v>
                </c:pt>
                <c:pt idx="10">
                  <c:v>24028</c:v>
                </c:pt>
                <c:pt idx="11">
                  <c:v>26769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E9-44E9-BA61-1DCC52304A8B}"/>
            </c:ext>
          </c:extLst>
        </c:ser>
        <c:ser>
          <c:idx val="1"/>
          <c:order val="1"/>
          <c:tx>
            <c:strRef>
              <c:f>Категории_по_месяцам!$C$4</c:f>
              <c:strCache>
                <c:ptCount val="1"/>
                <c:pt idx="0">
                  <c:v>Средства д/посуды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Категории_по_месяцам!$D$4:$O$4</c:f>
              <c:numCache>
                <c:formatCode>General</c:formatCode>
                <c:ptCount val="12"/>
                <c:pt idx="0">
                  <c:v>7792</c:v>
                </c:pt>
                <c:pt idx="1">
                  <c:v>7784</c:v>
                </c:pt>
                <c:pt idx="2">
                  <c:v>9447</c:v>
                </c:pt>
                <c:pt idx="3">
                  <c:v>8344</c:v>
                </c:pt>
                <c:pt idx="4">
                  <c:v>8314</c:v>
                </c:pt>
                <c:pt idx="5">
                  <c:v>7602</c:v>
                </c:pt>
                <c:pt idx="6">
                  <c:v>7760</c:v>
                </c:pt>
                <c:pt idx="7">
                  <c:v>9780</c:v>
                </c:pt>
                <c:pt idx="8">
                  <c:v>10819</c:v>
                </c:pt>
                <c:pt idx="9">
                  <c:v>11935</c:v>
                </c:pt>
                <c:pt idx="10">
                  <c:v>14703</c:v>
                </c:pt>
                <c:pt idx="11">
                  <c:v>15782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E9-44E9-BA61-1DCC52304A8B}"/>
            </c:ext>
          </c:extLst>
        </c:ser>
        <c:ser>
          <c:idx val="2"/>
          <c:order val="2"/>
          <c:tx>
            <c:strRef>
              <c:f>Категории_по_месяцам!$C$5</c:f>
              <c:strCache>
                <c:ptCount val="1"/>
                <c:pt idx="0">
                  <c:v>Ср-ва д/меб,ковров..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Категории_по_месяцам!$D$5:$O$5</c:f>
              <c:numCache>
                <c:formatCode>General</c:formatCode>
                <c:ptCount val="12"/>
                <c:pt idx="0">
                  <c:v>2049</c:v>
                </c:pt>
                <c:pt idx="1">
                  <c:v>1991</c:v>
                </c:pt>
                <c:pt idx="2">
                  <c:v>2665</c:v>
                </c:pt>
                <c:pt idx="3">
                  <c:v>2416</c:v>
                </c:pt>
                <c:pt idx="4">
                  <c:v>2563</c:v>
                </c:pt>
                <c:pt idx="5">
                  <c:v>2133</c:v>
                </c:pt>
                <c:pt idx="6">
                  <c:v>2062</c:v>
                </c:pt>
                <c:pt idx="7">
                  <c:v>3267</c:v>
                </c:pt>
                <c:pt idx="8">
                  <c:v>3194</c:v>
                </c:pt>
                <c:pt idx="9">
                  <c:v>3090</c:v>
                </c:pt>
                <c:pt idx="10">
                  <c:v>5317</c:v>
                </c:pt>
                <c:pt idx="11">
                  <c:v>4970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E9-44E9-BA61-1DCC52304A8B}"/>
            </c:ext>
          </c:extLst>
        </c:ser>
        <c:ser>
          <c:idx val="3"/>
          <c:order val="3"/>
          <c:tx>
            <c:strRef>
              <c:f>Категории_по_месяцам!$C$6</c:f>
              <c:strCache>
                <c:ptCount val="1"/>
                <c:pt idx="0">
                  <c:v>Средства для ПММ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Категории_по_месяцам!$D$6:$O$6</c:f>
              <c:numCache>
                <c:formatCode>General</c:formatCode>
                <c:ptCount val="12"/>
                <c:pt idx="0">
                  <c:v>4227</c:v>
                </c:pt>
                <c:pt idx="1">
                  <c:v>4614</c:v>
                </c:pt>
                <c:pt idx="2">
                  <c:v>5212</c:v>
                </c:pt>
                <c:pt idx="3">
                  <c:v>5568</c:v>
                </c:pt>
                <c:pt idx="4">
                  <c:v>4194</c:v>
                </c:pt>
                <c:pt idx="5">
                  <c:v>4293</c:v>
                </c:pt>
                <c:pt idx="6">
                  <c:v>3851</c:v>
                </c:pt>
                <c:pt idx="7">
                  <c:v>5055</c:v>
                </c:pt>
                <c:pt idx="8">
                  <c:v>5649</c:v>
                </c:pt>
                <c:pt idx="9">
                  <c:v>9498</c:v>
                </c:pt>
                <c:pt idx="10">
                  <c:v>10124</c:v>
                </c:pt>
                <c:pt idx="11">
                  <c:v>13193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E9-44E9-BA61-1DCC52304A8B}"/>
            </c:ext>
          </c:extLst>
        </c:ser>
        <c:ser>
          <c:idx val="4"/>
          <c:order val="4"/>
          <c:tx>
            <c:strRef>
              <c:f>Категории_по_месяцам!$C$7</c:f>
              <c:strCache>
                <c:ptCount val="1"/>
                <c:pt idx="0">
                  <c:v>Ср. д/плит и духовок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Категории_по_месяцам!$D$7:$O$7</c:f>
            </c:numRef>
          </c:val>
          <c:smooth val="0"/>
          <c:extLst>
            <c:ext xmlns:c16="http://schemas.microsoft.com/office/drawing/2014/chart" uri="{C3380CC4-5D6E-409C-BE32-E72D297353CC}">
              <c16:uniqueId val="{00000004-FDE9-44E9-BA61-1DCC52304A8B}"/>
            </c:ext>
          </c:extLst>
        </c:ser>
        <c:ser>
          <c:idx val="5"/>
          <c:order val="5"/>
          <c:tx>
            <c:strRef>
              <c:f>Категории_по_месяцам!$C$8</c:f>
              <c:strCache>
                <c:ptCount val="1"/>
                <c:pt idx="0">
                  <c:v>Ср. д/зеркал и стекл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Категории_по_месяцам!$D$8:$O$8</c:f>
            </c:numRef>
          </c:val>
          <c:smooth val="0"/>
          <c:extLst>
            <c:ext xmlns:c16="http://schemas.microsoft.com/office/drawing/2014/chart" uri="{C3380CC4-5D6E-409C-BE32-E72D297353CC}">
              <c16:uniqueId val="{00000005-FDE9-44E9-BA61-1DCC52304A8B}"/>
            </c:ext>
          </c:extLst>
        </c:ser>
        <c:ser>
          <c:idx val="6"/>
          <c:order val="6"/>
          <c:tx>
            <c:strRef>
              <c:f>Категории_по_месяцам!$C$9</c:f>
              <c:strCache>
                <c:ptCount val="1"/>
                <c:pt idx="0">
                  <c:v>Унив. чист. средства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Категории_по_месяцам!$D$9:$O$9</c:f>
            </c:numRef>
          </c:val>
          <c:smooth val="0"/>
          <c:extLst>
            <c:ext xmlns:c16="http://schemas.microsoft.com/office/drawing/2014/chart" uri="{C3380CC4-5D6E-409C-BE32-E72D297353CC}">
              <c16:uniqueId val="{00000006-FDE9-44E9-BA61-1DCC52304A8B}"/>
            </c:ext>
          </c:extLst>
        </c:ser>
        <c:ser>
          <c:idx val="7"/>
          <c:order val="7"/>
          <c:tx>
            <c:strRef>
              <c:f>Категории_по_месяцам!$C$10</c:f>
              <c:strCache>
                <c:ptCount val="1"/>
                <c:pt idx="0">
                  <c:v>Другие чистящие ср.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Категории_по_месяцам!$D$2:$O$2</c:f>
              <c:strCache>
                <c:ptCount val="12"/>
                <c:pt idx="0">
                  <c:v>2019-01-01</c:v>
                </c:pt>
                <c:pt idx="1">
                  <c:v>2019-02-01</c:v>
                </c:pt>
                <c:pt idx="2">
                  <c:v>2019-03-01</c:v>
                </c:pt>
                <c:pt idx="3">
                  <c:v>2019-04-01</c:v>
                </c:pt>
                <c:pt idx="4">
                  <c:v>2019-05-01</c:v>
                </c:pt>
                <c:pt idx="5">
                  <c:v>2019-06-01</c:v>
                </c:pt>
                <c:pt idx="6">
                  <c:v>2019-07-01</c:v>
                </c:pt>
                <c:pt idx="7">
                  <c:v>2019-08-01</c:v>
                </c:pt>
                <c:pt idx="8">
                  <c:v>2019-09-01</c:v>
                </c:pt>
                <c:pt idx="9">
                  <c:v>2019-10-01</c:v>
                </c:pt>
                <c:pt idx="10">
                  <c:v>2019-11-01</c:v>
                </c:pt>
                <c:pt idx="11">
                  <c:v>2019-12-01</c:v>
                </c:pt>
              </c:strCache>
            </c:strRef>
          </c:cat>
          <c:val>
            <c:numRef>
              <c:f>Категории_по_месяцам!$D$10:$O$10</c:f>
            </c:numRef>
          </c:val>
          <c:smooth val="0"/>
          <c:extLst>
            <c:ext xmlns:c16="http://schemas.microsoft.com/office/drawing/2014/chart" uri="{C3380CC4-5D6E-409C-BE32-E72D297353CC}">
              <c16:uniqueId val="{00000007-FDE9-44E9-BA61-1DCC52304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1752559"/>
        <c:axId val="871752975"/>
      </c:lineChart>
      <c:catAx>
        <c:axId val="87175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1752975"/>
        <c:crosses val="autoZero"/>
        <c:auto val="1"/>
        <c:lblAlgn val="ctr"/>
        <c:lblOffset val="100"/>
        <c:noMultiLvlLbl val="0"/>
      </c:catAx>
      <c:valAx>
        <c:axId val="871752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175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335267302113552E-2"/>
          <c:y val="9.7442264161424236E-2"/>
          <c:w val="0.52578448926760868"/>
          <c:h val="0.321327135870130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tx1"/>
                </a:solidFill>
              </a:rPr>
              <a:t>Сезонность</a:t>
            </a:r>
            <a:r>
              <a:rPr lang="ru-RU" baseline="0">
                <a:solidFill>
                  <a:schemeClr val="tx1"/>
                </a:solidFill>
              </a:rPr>
              <a:t> по регионам</a:t>
            </a:r>
            <a:endParaRPr lang="ru-RU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4067726106466706E-2"/>
          <c:y val="0.11848603444142436"/>
          <c:w val="0.89255686482387453"/>
          <c:h val="0.65031761431808743"/>
        </c:manualLayout>
      </c:layout>
      <c:lineChart>
        <c:grouping val="standard"/>
        <c:varyColors val="0"/>
        <c:ser>
          <c:idx val="0"/>
          <c:order val="0"/>
          <c:tx>
            <c:strRef>
              <c:f>Лист2!$C$2</c:f>
              <c:strCache>
                <c:ptCount val="1"/>
                <c:pt idx="0">
                  <c:v>Филиал Северо-Западн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Лист2!$B$3:$B$14</c:f>
              <c:numCache>
                <c:formatCode>m/d/yyyy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Лист2!$C$3:$C$14</c:f>
              <c:numCache>
                <c:formatCode>0%</c:formatCode>
                <c:ptCount val="12"/>
                <c:pt idx="0">
                  <c:v>0.52729150810046754</c:v>
                </c:pt>
                <c:pt idx="1">
                  <c:v>0.61911492878112429</c:v>
                </c:pt>
                <c:pt idx="2">
                  <c:v>0.83407632923779496</c:v>
                </c:pt>
                <c:pt idx="3">
                  <c:v>0.77470914428618032</c:v>
                </c:pt>
                <c:pt idx="4">
                  <c:v>0.79493313036859847</c:v>
                </c:pt>
                <c:pt idx="5">
                  <c:v>0.7460041317821029</c:v>
                </c:pt>
                <c:pt idx="6">
                  <c:v>0.7853104273132544</c:v>
                </c:pt>
                <c:pt idx="7">
                  <c:v>0.88789822768294013</c:v>
                </c:pt>
                <c:pt idx="8">
                  <c:v>1.087202348591932</c:v>
                </c:pt>
                <c:pt idx="9">
                  <c:v>1.3473415244101341</c:v>
                </c:pt>
                <c:pt idx="10">
                  <c:v>1.676796781559204</c:v>
                </c:pt>
                <c:pt idx="11">
                  <c:v>1.919321517886267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B5-4391-A030-3DF90C58B4DD}"/>
            </c:ext>
          </c:extLst>
        </c:ser>
        <c:ser>
          <c:idx val="1"/>
          <c:order val="1"/>
          <c:tx>
            <c:strRef>
              <c:f>Лист2!$D$2</c:f>
              <c:strCache>
                <c:ptCount val="1"/>
                <c:pt idx="0">
                  <c:v>Филиал Центральный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Лист2!$B$3:$B$14</c:f>
              <c:numCache>
                <c:formatCode>m/d/yyyy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Лист2!$D$3:$D$14</c:f>
              <c:numCache>
                <c:formatCode>0%</c:formatCode>
                <c:ptCount val="12"/>
                <c:pt idx="0">
                  <c:v>0.79124205703480821</c:v>
                </c:pt>
                <c:pt idx="1">
                  <c:v>0.78715125951110432</c:v>
                </c:pt>
                <c:pt idx="2">
                  <c:v>0.93482905011681505</c:v>
                </c:pt>
                <c:pt idx="3">
                  <c:v>0.82159577466069111</c:v>
                </c:pt>
                <c:pt idx="4">
                  <c:v>0.74853413088733944</c:v>
                </c:pt>
                <c:pt idx="5">
                  <c:v>0.74597056443915166</c:v>
                </c:pt>
                <c:pt idx="6">
                  <c:v>0.7242893375635211</c:v>
                </c:pt>
                <c:pt idx="7">
                  <c:v>0.93512904193522006</c:v>
                </c:pt>
                <c:pt idx="8">
                  <c:v>1.086324918411316</c:v>
                </c:pt>
                <c:pt idx="9">
                  <c:v>1.241966128196504</c:v>
                </c:pt>
                <c:pt idx="10">
                  <c:v>1.5138678036053561</c:v>
                </c:pt>
                <c:pt idx="11">
                  <c:v>1.669099933638174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B5-4391-A030-3DF90C58B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342672"/>
        <c:axId val="831343920"/>
      </c:lineChart>
      <c:dateAx>
        <c:axId val="8313426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1343920"/>
        <c:crosses val="autoZero"/>
        <c:auto val="1"/>
        <c:lblOffset val="100"/>
        <c:baseTimeUnit val="months"/>
      </c:dateAx>
      <c:valAx>
        <c:axId val="8313439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134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93944672845098E-2"/>
          <c:y val="0.16367760368989684"/>
          <c:w val="0.31786838356285413"/>
          <c:h val="0.185350407711491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[Розыгрыш_Данные_Обработанные_Вывод.xlsx]Результат!Сводная таблица9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</a:rPr>
              <a:t>Конверсия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rgbClr val="1F497D">
              <a:lumMod val="40000"/>
              <a:lumOff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F497D">
              <a:lumMod val="75000"/>
            </a:srgbClr>
          </a:solidFill>
          <a:ln>
            <a:noFill/>
          </a:ln>
          <a:effectLst/>
        </c:spPr>
      </c:pivotFmt>
      <c:pivotFmt>
        <c:idx val="2"/>
        <c:spPr>
          <a:solidFill>
            <a:srgbClr val="1F497D">
              <a:lumMod val="60000"/>
              <a:lumOff val="40000"/>
            </a:srgbClr>
          </a:solidFill>
          <a:ln>
            <a:noFill/>
          </a:ln>
          <a:effectLst/>
        </c:spPr>
      </c:pivotFmt>
      <c:pivotFmt>
        <c:idx val="3"/>
        <c:spPr>
          <a:solidFill>
            <a:srgbClr val="1F497D">
              <a:lumMod val="40000"/>
              <a:lumOff val="60000"/>
            </a:srgbClr>
          </a:solidFill>
          <a:ln>
            <a:noFill/>
          </a:ln>
          <a:effectLst/>
        </c:spPr>
      </c:pivotFmt>
      <c:pivotFmt>
        <c:idx val="4"/>
        <c:spPr>
          <a:solidFill>
            <a:srgbClr val="1F497D">
              <a:lumMod val="40000"/>
              <a:lumOff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1F497D">
              <a:lumMod val="75000"/>
            </a:srgbClr>
          </a:solidFill>
          <a:ln>
            <a:noFill/>
          </a:ln>
          <a:effectLst/>
        </c:spPr>
      </c:pivotFmt>
      <c:pivotFmt>
        <c:idx val="6"/>
        <c:spPr>
          <a:solidFill>
            <a:srgbClr val="1F497D">
              <a:lumMod val="60000"/>
              <a:lumOff val="40000"/>
            </a:srgbClr>
          </a:solidFill>
          <a:ln>
            <a:noFill/>
          </a:ln>
          <a:effectLst/>
        </c:spPr>
      </c:pivotFmt>
      <c:pivotFmt>
        <c:idx val="7"/>
        <c:spPr>
          <a:solidFill>
            <a:srgbClr val="1F497D">
              <a:lumMod val="40000"/>
              <a:lumOff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1F497D">
              <a:lumMod val="75000"/>
            </a:srgbClr>
          </a:solidFill>
          <a:ln>
            <a:noFill/>
          </a:ln>
          <a:effectLst/>
        </c:spPr>
      </c:pivotFmt>
      <c:pivotFmt>
        <c:idx val="9"/>
        <c:spPr>
          <a:solidFill>
            <a:srgbClr val="1F497D">
              <a:lumMod val="60000"/>
              <a:lumOff val="40000"/>
            </a:srgb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Результат!$C$43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1F497D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F497D">
                  <a:lumMod val="7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0D-4108-82AA-6E25713DED90}"/>
              </c:ext>
            </c:extLst>
          </c:dPt>
          <c:dPt>
            <c:idx val="1"/>
            <c:invertIfNegative val="0"/>
            <c:bubble3D val="0"/>
            <c:spPr>
              <a:solidFill>
                <a:srgbClr val="1F497D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0D-4108-82AA-6E25713DED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Результат!$B$44:$B$47</c:f>
              <c:strCache>
                <c:ptCount val="3"/>
                <c:pt idx="0">
                  <c:v>0_new</c:v>
                </c:pt>
                <c:pt idx="1">
                  <c:v>1_core</c:v>
                </c:pt>
                <c:pt idx="2">
                  <c:v>3_ottok</c:v>
                </c:pt>
              </c:strCache>
            </c:strRef>
          </c:cat>
          <c:val>
            <c:numRef>
              <c:f>Результат!$C$44:$C$47</c:f>
              <c:numCache>
                <c:formatCode>0.00%;\-0.00%;0.00%</c:formatCode>
                <c:ptCount val="3"/>
                <c:pt idx="0">
                  <c:v>9.154929577464789E-2</c:v>
                </c:pt>
                <c:pt idx="1">
                  <c:v>8.5503096490643943E-2</c:v>
                </c:pt>
                <c:pt idx="2">
                  <c:v>7.2979164394022036E-2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0D-4108-82AA-6E25713DE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098880"/>
        <c:axId val="338111360"/>
      </c:barChart>
      <c:catAx>
        <c:axId val="33809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8111360"/>
        <c:crosses val="autoZero"/>
        <c:auto val="1"/>
        <c:lblAlgn val="ctr"/>
        <c:lblOffset val="100"/>
        <c:noMultiLvlLbl val="0"/>
      </c:catAx>
      <c:valAx>
        <c:axId val="338111360"/>
        <c:scaling>
          <c:orientation val="minMax"/>
        </c:scaling>
        <c:delete val="1"/>
        <c:axPos val="l"/>
        <c:numFmt formatCode="0.00%;\-0.00%;0.00%" sourceLinked="1"/>
        <c:majorTickMark val="none"/>
        <c:minorTickMark val="none"/>
        <c:tickLblPos val="nextTo"/>
        <c:crossAx val="33809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tx1"/>
                </a:solidFill>
              </a:rPr>
              <a:t>Инкрементальный РТО к РТО участвовавших до розыгрыша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Результат!$AA$29</c:f>
              <c:strCache>
                <c:ptCount val="1"/>
                <c:pt idx="0">
                  <c:v>Рост к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62329586044941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F89-4F0B-8924-45FFD1A293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Результат!$Z$30:$Z$32</c:f>
              <c:strCache>
                <c:ptCount val="3"/>
                <c:pt idx="0">
                  <c:v>0_new</c:v>
                </c:pt>
                <c:pt idx="1">
                  <c:v>1_core</c:v>
                </c:pt>
                <c:pt idx="2">
                  <c:v>3_ottok</c:v>
                </c:pt>
              </c:strCache>
            </c:strRef>
          </c:cat>
          <c:val>
            <c:numRef>
              <c:f>Результат!$AA$30:$AA$32</c:f>
              <c:numCache>
                <c:formatCode>0%</c:formatCode>
                <c:ptCount val="3"/>
                <c:pt idx="0" formatCode="0.0%">
                  <c:v>-6.5448810851200044E-4</c:v>
                </c:pt>
                <c:pt idx="1">
                  <c:v>0.19908863050996825</c:v>
                </c:pt>
                <c:pt idx="2" formatCode="0.0%">
                  <c:v>2.5446089463598779E-2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89-4F0B-8924-45FFD1A29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5950015"/>
        <c:axId val="2135950847"/>
      </c:barChart>
      <c:lineChart>
        <c:grouping val="standard"/>
        <c:varyColors val="0"/>
        <c:ser>
          <c:idx val="1"/>
          <c:order val="1"/>
          <c:tx>
            <c:strRef>
              <c:f>Результат!$AB$29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1.0342034017401176E-2"/>
                  <c:y val="-0.12861788663380094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6F89-4F0B-8924-45FFD1A293C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Результат!$Z$30:$Z$32</c:f>
              <c:strCache>
                <c:ptCount val="3"/>
                <c:pt idx="0">
                  <c:v>0_new</c:v>
                </c:pt>
                <c:pt idx="1">
                  <c:v>1_core</c:v>
                </c:pt>
                <c:pt idx="2">
                  <c:v>3_ottok</c:v>
                </c:pt>
              </c:strCache>
            </c:strRef>
          </c:cat>
          <c:val>
            <c:numRef>
              <c:f>Результат!$AB$30:$AB$32</c:f>
              <c:numCache>
                <c:formatCode>0%</c:formatCode>
                <c:ptCount val="3"/>
                <c:pt idx="0">
                  <c:v>0.22388023186505504</c:v>
                </c:pt>
                <c:pt idx="1">
                  <c:v>0.22388023186505504</c:v>
                </c:pt>
                <c:pt idx="2">
                  <c:v>0.22388023186505504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89-4F0B-8924-45FFD1A29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950015"/>
        <c:axId val="2135950847"/>
      </c:lineChart>
      <c:catAx>
        <c:axId val="213595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5950847"/>
        <c:crosses val="autoZero"/>
        <c:auto val="1"/>
        <c:lblAlgn val="ctr"/>
        <c:lblOffset val="100"/>
        <c:noMultiLvlLbl val="0"/>
      </c:catAx>
      <c:valAx>
        <c:axId val="213595084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13595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[Розыгрыш_Данные_Обработанные_Вывод.xlsx]Результат!Сводная таблица6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782294676894553E-3"/>
          <c:y val="2.2127442403032958E-2"/>
          <c:w val="0.5132016581147002"/>
          <c:h val="0.83908646835812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Результат!$I$27</c:f>
              <c:strCache>
                <c:ptCount val="1"/>
                <c:pt idx="0">
                  <c:v>Инкрементальный рост Заказов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Результат!$H$28:$H$31</c:f>
              <c:strCache>
                <c:ptCount val="3"/>
                <c:pt idx="0">
                  <c:v>0_new</c:v>
                </c:pt>
                <c:pt idx="1">
                  <c:v>1_core</c:v>
                </c:pt>
                <c:pt idx="2">
                  <c:v>3_ottok</c:v>
                </c:pt>
              </c:strCache>
            </c:strRef>
          </c:cat>
          <c:val>
            <c:numRef>
              <c:f>Результат!$I$28:$I$31</c:f>
              <c:numCache>
                <c:formatCode>0%</c:formatCode>
                <c:ptCount val="3"/>
                <c:pt idx="0">
                  <c:v>0.19455252918287938</c:v>
                </c:pt>
                <c:pt idx="1">
                  <c:v>0.21791713325867862</c:v>
                </c:pt>
                <c:pt idx="2">
                  <c:v>0.2441430332922318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2-46CB-AB8B-6598C08E14F7}"/>
            </c:ext>
          </c:extLst>
        </c:ser>
        <c:ser>
          <c:idx val="1"/>
          <c:order val="1"/>
          <c:tx>
            <c:strRef>
              <c:f>Результат!$J$27</c:f>
              <c:strCache>
                <c:ptCount val="1"/>
                <c:pt idx="0">
                  <c:v>Инкрементальный рост AOV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Результат!$H$28:$H$31</c:f>
              <c:strCache>
                <c:ptCount val="3"/>
                <c:pt idx="0">
                  <c:v>0_new</c:v>
                </c:pt>
                <c:pt idx="1">
                  <c:v>1_core</c:v>
                </c:pt>
                <c:pt idx="2">
                  <c:v>3_ottok</c:v>
                </c:pt>
              </c:strCache>
            </c:strRef>
          </c:cat>
          <c:val>
            <c:numRef>
              <c:f>Результат!$J$28:$J$31</c:f>
              <c:numCache>
                <c:formatCode>0%</c:formatCode>
                <c:ptCount val="3"/>
                <c:pt idx="0">
                  <c:v>-0.17027978851229761</c:v>
                </c:pt>
                <c:pt idx="1">
                  <c:v>-3.3616918378755141E-2</c:v>
                </c:pt>
                <c:pt idx="2">
                  <c:v>-0.10454524440108234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2-46CB-AB8B-6598C08E14F7}"/>
            </c:ext>
          </c:extLst>
        </c:ser>
        <c:ser>
          <c:idx val="2"/>
          <c:order val="2"/>
          <c:tx>
            <c:strRef>
              <c:f>Результат!$K$27</c:f>
              <c:strCache>
                <c:ptCount val="1"/>
                <c:pt idx="0">
                  <c:v>Инкрементальный рост РТО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Результат!$H$28:$H$31</c:f>
              <c:strCache>
                <c:ptCount val="3"/>
                <c:pt idx="0">
                  <c:v>0_new</c:v>
                </c:pt>
                <c:pt idx="1">
                  <c:v>1_core</c:v>
                </c:pt>
                <c:pt idx="2">
                  <c:v>3_ottok</c:v>
                </c:pt>
              </c:strCache>
            </c:strRef>
          </c:cat>
          <c:val>
            <c:numRef>
              <c:f>Результат!$K$28:$K$31</c:f>
              <c:numCache>
                <c:formatCode>0%</c:formatCode>
                <c:ptCount val="3"/>
                <c:pt idx="0">
                  <c:v>-8.934745590450037E-3</c:v>
                </c:pt>
                <c:pt idx="1">
                  <c:v>0.15036392932357256</c:v>
                </c:pt>
                <c:pt idx="2">
                  <c:v>0.10239339282204489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2-46CB-AB8B-6598C08E1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5291312"/>
        <c:axId val="2005304624"/>
      </c:barChart>
      <c:catAx>
        <c:axId val="200529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5304624"/>
        <c:crosses val="autoZero"/>
        <c:auto val="1"/>
        <c:lblAlgn val="ctr"/>
        <c:lblOffset val="100"/>
        <c:noMultiLvlLbl val="0"/>
      </c:catAx>
      <c:valAx>
        <c:axId val="20053046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00529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[Розыгрыш_Данные_Обработанные_Вывод.xlsx]Результат!Сводная таблица8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0.18182717569741072"/>
          <c:w val="0.93548011467510661"/>
          <c:h val="0.781136197434173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Результат!$H$34</c:f>
              <c:strCache>
                <c:ptCount val="1"/>
                <c:pt idx="0">
                  <c:v>Инкрементальный рост Заказов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Результат!$H$35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Результат!$H$35</c:f>
              <c:numCache>
                <c:formatCode>0%;\-0%;0%</c:formatCode>
                <c:ptCount val="1"/>
                <c:pt idx="0">
                  <c:v>0.22067594433399601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2D-4044-90B7-9D14AA166A40}"/>
            </c:ext>
          </c:extLst>
        </c:ser>
        <c:ser>
          <c:idx val="1"/>
          <c:order val="1"/>
          <c:tx>
            <c:strRef>
              <c:f>Результат!$I$34</c:f>
              <c:strCache>
                <c:ptCount val="1"/>
                <c:pt idx="0">
                  <c:v>Инкрементальный рост AOV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Результат!$H$35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Результат!$I$35</c:f>
              <c:numCache>
                <c:formatCode>0%;\-0%;0%</c:formatCode>
                <c:ptCount val="1"/>
                <c:pt idx="0">
                  <c:v>-5.1797365248996051E-2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2D-4044-90B7-9D14AA166A40}"/>
            </c:ext>
          </c:extLst>
        </c:ser>
        <c:ser>
          <c:idx val="2"/>
          <c:order val="2"/>
          <c:tx>
            <c:strRef>
              <c:f>Результат!$J$34</c:f>
              <c:strCache>
                <c:ptCount val="1"/>
                <c:pt idx="0">
                  <c:v>Инкрементальный рост РТО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Результат!$H$35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Результат!$J$35</c:f>
              <c:numCache>
                <c:formatCode>0%;\-0%;0%</c:formatCode>
                <c:ptCount val="1"/>
                <c:pt idx="0">
                  <c:v>0.1360304105699196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2D-4044-90B7-9D14AA166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1717216"/>
        <c:axId val="151706816"/>
      </c:barChart>
      <c:catAx>
        <c:axId val="15171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1706816"/>
        <c:crosses val="autoZero"/>
        <c:auto val="1"/>
        <c:lblAlgn val="ctr"/>
        <c:lblOffset val="100"/>
        <c:noMultiLvlLbl val="0"/>
      </c:catAx>
      <c:valAx>
        <c:axId val="151706816"/>
        <c:scaling>
          <c:orientation val="minMax"/>
        </c:scaling>
        <c:delete val="1"/>
        <c:axPos val="b"/>
        <c:numFmt formatCode="0%;\-0%;0%" sourceLinked="1"/>
        <c:majorTickMark val="none"/>
        <c:minorTickMark val="none"/>
        <c:tickLblPos val="nextTo"/>
        <c:crossAx val="15171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4836872099062149"/>
          <c:y val="0"/>
          <c:w val="0.62796964044090764"/>
          <c:h val="0.27650717972180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8E93-3770-499F-8840-FB86830863A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11CE6-077C-47C1-97DC-3956A4315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4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11CE6-077C-47C1-97DC-3956A43150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70688-3493-A188-9BBD-2037BD906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360493-A2B4-DA17-205F-9DE9BA253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88F60-408F-492F-4296-8EB37A79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77856-273E-E87B-FC72-6D129344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761BA-1A88-226A-D5D2-5AF181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26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80FE9-44E5-E131-0378-BD45666A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5868D6-DAF2-C41A-3984-606D0A160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35449-A427-DFB2-BCA2-310443BA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DB83F0-D8A6-8C48-4818-0C7B9A04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63612-5BC5-7B04-F132-6D59727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91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A8C115-929E-E1E5-8816-6C1FA5000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30BEF9-2A98-5FAA-4115-75C05D166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5AFC59-BD3E-A15E-AC8B-5C851B23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A759F2-13B6-CCEE-D9E1-00FD0F05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73A9-B0CD-CFBA-24E6-B0B207AF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3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55684-5B78-313B-23B4-CD1762B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84BCF-18BF-7A44-BB76-D391B54C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B4E80-D6AF-282A-5D41-ED55D74D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8A7C8-DE2A-F584-B0B8-0740C2A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29E52-EABE-B7BE-35FE-37EDC1A9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9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090E5-B343-23C6-5F8D-2175DB9C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BF93A-2355-1FC2-BC2A-433E5346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A1CCD4-437B-8165-2A2F-5156EDB7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2C2C9-0F51-2D6A-33BD-9CEF761E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3E24C-B625-EE6D-6C55-09DE2ED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7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47AB9-5E4E-523E-8F49-1DDE9D2D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2C4E1-3635-720F-828F-C1BABC020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DF2CA0-1717-3762-35D5-2AC51272E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569FF4-D60D-9694-6ACE-65F7A527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F5BA79-AC00-78F9-1FBE-22B36519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19AD99-17BE-6136-54BC-C3F2645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F7CEA-0FB7-761C-F723-C700C21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276A6-6601-C110-C088-DE62469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5C0E43-8643-B302-4C9F-EC12907D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0F9C0E-CA3C-E69B-23E8-070643503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7B7EFF-5499-F12B-2F1A-E7AFEBF5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8EAD41-706E-D23B-8C2D-C1CACB06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B40EFA-1562-C87F-2A7B-51D1D5C8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1E9EB1-18F9-0030-BB55-8A38091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C13E7-8B10-096D-60A7-B88009CC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392FC0-2516-6AC9-3C88-85970D9F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87C601-8921-1D25-8989-8E1B0531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5FB2C9-416B-5A3D-9349-94A138D5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E2D5AD-7611-715F-9CAD-33F2C2AA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550674-4930-C6E3-18C7-46C78C39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1E1DBC-14AA-1489-5727-28E2B55C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47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027F3-9A9A-2EDB-5942-5E57A0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0EA3D-B9CC-77BD-9E78-12781B3B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6936F-4A02-A48C-7C7A-F8EF52295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22C553-E85D-087C-E821-7DABB6A9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F3D78-C138-3A1B-00CA-4043A4EC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80F6B6-04E0-22B3-CF69-136F3CF9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8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92259-DDD0-3026-595E-EBBDCD4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29EE7D-FE87-A82B-6646-B02FA1447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D8CAE4-14C9-53C3-7A73-E52E8917D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1EADCB-BE51-73F8-5FBE-C67E35C8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6E4043-AC59-D7E9-EF89-B1A4314C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43C044-7669-B7F7-4670-D643E27C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18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4BBF5-C5FD-ADD1-BF2A-EEC8DAB4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5F4E3-8526-C3E3-E4C7-BA9A5759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B3F92-6502-A0F6-F1DD-56D6DBB4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BD34-F712-4815-9BE3-3BB4A7C24B11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6A0DDD-5B29-4CC9-934B-70493DB1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4678D1-BED7-A577-F17C-15BCB9CEF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D91D-9928-4CB8-A11C-52861B0C24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18" Type="http://schemas.openxmlformats.org/officeDocument/2006/relationships/image" Target="../media/image8.png"/><Relationship Id="rId3" Type="http://schemas.openxmlformats.org/officeDocument/2006/relationships/image" Target="../media/image13.svg"/><Relationship Id="rId21" Type="http://schemas.openxmlformats.org/officeDocument/2006/relationships/image" Target="../media/image7.svg"/><Relationship Id="rId7" Type="http://schemas.openxmlformats.org/officeDocument/2006/relationships/image" Target="../media/image3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" Type="http://schemas.openxmlformats.org/officeDocument/2006/relationships/image" Target="../media/image12.png"/><Relationship Id="rId16" Type="http://schemas.openxmlformats.org/officeDocument/2006/relationships/image" Target="../media/image2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image" Target="../media/image21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232D-06EC-9FB3-0917-19E087DA6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Выявить</a:t>
            </a:r>
            <a:r>
              <a:rPr lang="ru-RU" sz="60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1F4E79"/>
                </a:solidFill>
                <a:latin typeface="Calibri" panose="020F0502020204030204" pitchFamily="34" charset="0"/>
              </a:rPr>
              <a:t>категории, которые лучше всего реагируют на промо по статистике продаж</a:t>
            </a:r>
          </a:p>
        </p:txBody>
      </p:sp>
    </p:spTree>
    <p:extLst>
      <p:ext uri="{BB962C8B-B14F-4D97-AF65-F5344CB8AC3E}">
        <p14:creationId xmlns:p14="http://schemas.microsoft.com/office/powerpoint/2010/main" val="284573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F129150-B8DF-4CDF-21FF-2B768C7C54F2}"/>
              </a:ext>
            </a:extLst>
          </p:cNvPr>
          <p:cNvSpPr txBox="1"/>
          <p:nvPr/>
        </p:nvSpPr>
        <p:spPr>
          <a:xfrm>
            <a:off x="736600" y="1761444"/>
            <a:ext cx="2654300" cy="2620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0C954-C169-684E-A984-7A23413E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83"/>
            <a:ext cx="12192000" cy="830473"/>
          </a:xfrm>
        </p:spPr>
        <p:txBody>
          <a:bodyPr/>
          <a:lstStyle/>
          <a:p>
            <a:pPr algn="ctr"/>
            <a:r>
              <a:rPr lang="ru-RU" dirty="0"/>
              <a:t>Методика расчёта</a:t>
            </a:r>
          </a:p>
        </p:txBody>
      </p:sp>
      <p:pic>
        <p:nvPicPr>
          <p:cNvPr id="5" name="Рисунок 4" descr="Пользователь">
            <a:extLst>
              <a:ext uri="{FF2B5EF4-FFF2-40B4-BE49-F238E27FC236}">
                <a16:creationId xmlns:a16="http://schemas.microsoft.com/office/drawing/2014/main" id="{DBEC31F5-1A3F-AA60-B9A3-A523C786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00" y="3416300"/>
            <a:ext cx="914400" cy="914400"/>
          </a:xfrm>
          <a:prstGeom prst="rect">
            <a:avLst/>
          </a:prstGeom>
        </p:spPr>
      </p:pic>
      <p:pic>
        <p:nvPicPr>
          <p:cNvPr id="7" name="Рисунок 6" descr="Группа людей">
            <a:extLst>
              <a:ext uri="{FF2B5EF4-FFF2-40B4-BE49-F238E27FC236}">
                <a16:creationId xmlns:a16="http://schemas.microsoft.com/office/drawing/2014/main" id="{1C96FD54-CE49-65F5-472E-E4A533427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6702" y="1793072"/>
            <a:ext cx="914400" cy="914400"/>
          </a:xfrm>
          <a:prstGeom prst="rect">
            <a:avLst/>
          </a:prstGeom>
        </p:spPr>
      </p:pic>
      <p:pic>
        <p:nvPicPr>
          <p:cNvPr id="11" name="Рисунок 10" descr="Корзина для покупок">
            <a:extLst>
              <a:ext uri="{FF2B5EF4-FFF2-40B4-BE49-F238E27FC236}">
                <a16:creationId xmlns:a16="http://schemas.microsoft.com/office/drawing/2014/main" id="{FD5D7114-E940-DA58-260C-FF7EFC8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00" y="3813175"/>
            <a:ext cx="914400" cy="914400"/>
          </a:xfrm>
          <a:prstGeom prst="rect">
            <a:avLst/>
          </a:prstGeom>
        </p:spPr>
      </p:pic>
      <p:pic>
        <p:nvPicPr>
          <p:cNvPr id="15" name="Рисунок 14" descr="Таблица">
            <a:extLst>
              <a:ext uri="{FF2B5EF4-FFF2-40B4-BE49-F238E27FC236}">
                <a16:creationId xmlns:a16="http://schemas.microsoft.com/office/drawing/2014/main" id="{FBDA9018-B328-9531-1441-FD49B6255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5600" y="2514600"/>
            <a:ext cx="1651000" cy="1651000"/>
          </a:xfrm>
          <a:prstGeom prst="rect">
            <a:avLst/>
          </a:prstGeom>
        </p:spPr>
      </p:pic>
      <p:pic>
        <p:nvPicPr>
          <p:cNvPr id="16" name="Рисунок 15" descr="Пользователь">
            <a:extLst>
              <a:ext uri="{FF2B5EF4-FFF2-40B4-BE49-F238E27FC236}">
                <a16:creationId xmlns:a16="http://schemas.microsoft.com/office/drawing/2014/main" id="{0A7AB454-4F0A-6AEA-C0A2-CC387F2A5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2614272"/>
            <a:ext cx="914400" cy="914400"/>
          </a:xfrm>
          <a:prstGeom prst="rect">
            <a:avLst/>
          </a:prstGeom>
        </p:spPr>
      </p:pic>
      <p:pic>
        <p:nvPicPr>
          <p:cNvPr id="21" name="Рисунок 20" descr="Рубль">
            <a:extLst>
              <a:ext uri="{FF2B5EF4-FFF2-40B4-BE49-F238E27FC236}">
                <a16:creationId xmlns:a16="http://schemas.microsoft.com/office/drawing/2014/main" id="{304421D6-E3C4-BD93-67CC-FD83174EEB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2900" y="2997200"/>
            <a:ext cx="914400" cy="914400"/>
          </a:xfrm>
          <a:prstGeom prst="rect">
            <a:avLst/>
          </a:prstGeom>
        </p:spPr>
      </p:pic>
      <p:pic>
        <p:nvPicPr>
          <p:cNvPr id="22" name="Рисунок 21" descr="Деньги">
            <a:extLst>
              <a:ext uri="{FF2B5EF4-FFF2-40B4-BE49-F238E27FC236}">
                <a16:creationId xmlns:a16="http://schemas.microsoft.com/office/drawing/2014/main" id="{DF2F54EC-B56A-3DCD-3915-160C967B1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2100" y="1709056"/>
            <a:ext cx="914400" cy="914400"/>
          </a:xfrm>
          <a:prstGeom prst="rect">
            <a:avLst/>
          </a:prstGeom>
        </p:spPr>
      </p:pic>
      <p:pic>
        <p:nvPicPr>
          <p:cNvPr id="23" name="Рисунок 22" descr="Деньги">
            <a:extLst>
              <a:ext uri="{FF2B5EF4-FFF2-40B4-BE49-F238E27FC236}">
                <a16:creationId xmlns:a16="http://schemas.microsoft.com/office/drawing/2014/main" id="{16EBD5FB-2C88-3D6F-480E-3ECB576DAB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76500" y="170905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E7CC47-5F8B-7D48-D789-E812A49156A3}"/>
              </a:ext>
            </a:extLst>
          </p:cNvPr>
          <p:cNvSpPr txBox="1"/>
          <p:nvPr/>
        </p:nvSpPr>
        <p:spPr>
          <a:xfrm>
            <a:off x="190500" y="4500600"/>
            <a:ext cx="184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Участники и не участники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86907-9E2C-E84A-F523-6BC2A9E2CBD2}"/>
              </a:ext>
            </a:extLst>
          </p:cNvPr>
          <p:cNvSpPr txBox="1"/>
          <p:nvPr/>
        </p:nvSpPr>
        <p:spPr>
          <a:xfrm>
            <a:off x="1371600" y="12270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Заказы до и после</a:t>
            </a:r>
          </a:p>
        </p:txBody>
      </p:sp>
      <p:pic>
        <p:nvPicPr>
          <p:cNvPr id="28" name="Рисунок 27" descr="Деньги">
            <a:extLst>
              <a:ext uri="{FF2B5EF4-FFF2-40B4-BE49-F238E27FC236}">
                <a16:creationId xmlns:a16="http://schemas.microsoft.com/office/drawing/2014/main" id="{3DF7B1E5-E2F1-9999-B65A-984985EEDC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78300" y="3251200"/>
            <a:ext cx="914400" cy="914400"/>
          </a:xfrm>
          <a:prstGeom prst="rect">
            <a:avLst/>
          </a:prstGeom>
        </p:spPr>
      </p:pic>
      <p:pic>
        <p:nvPicPr>
          <p:cNvPr id="27" name="Рисунок 26" descr="Пользователь">
            <a:extLst>
              <a:ext uri="{FF2B5EF4-FFF2-40B4-BE49-F238E27FC236}">
                <a16:creationId xmlns:a16="http://schemas.microsoft.com/office/drawing/2014/main" id="{F82DA565-AC29-D1D8-CC78-167E3FFD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8100" y="3441700"/>
            <a:ext cx="914400" cy="914400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560A9AB-E7B4-2D34-1C45-062EE78BAB09}"/>
              </a:ext>
            </a:extLst>
          </p:cNvPr>
          <p:cNvCxnSpPr>
            <a:stCxn id="28" idx="3"/>
          </p:cNvCxnSpPr>
          <p:nvPr/>
        </p:nvCxnSpPr>
        <p:spPr>
          <a:xfrm flipV="1">
            <a:off x="5092700" y="3441700"/>
            <a:ext cx="480200" cy="2667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607497D-C8BD-6043-1E2C-5851C39D54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92700" y="3708400"/>
            <a:ext cx="480200" cy="2095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060CE0EE-5EBC-B45A-B835-A079B4EA46A2}"/>
              </a:ext>
            </a:extLst>
          </p:cNvPr>
          <p:cNvGrpSpPr/>
          <p:nvPr/>
        </p:nvGrpSpPr>
        <p:grpSpPr>
          <a:xfrm>
            <a:off x="9556931" y="1722794"/>
            <a:ext cx="710699" cy="488828"/>
            <a:chOff x="9379030" y="1761445"/>
            <a:chExt cx="710699" cy="488828"/>
          </a:xfrm>
        </p:grpSpPr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73D9DDEA-8CFC-5B36-96F3-271CE1376C04}"/>
                </a:ext>
              </a:extLst>
            </p:cNvPr>
            <p:cNvSpPr/>
            <p:nvPr/>
          </p:nvSpPr>
          <p:spPr>
            <a:xfrm>
              <a:off x="9379030" y="1761445"/>
              <a:ext cx="710699" cy="488828"/>
            </a:xfrm>
            <a:prstGeom prst="rect">
              <a:avLst/>
            </a:prstGeom>
            <a:noFill/>
            <a:ln w="412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3BCCAC4F-B656-D9B3-87A7-786B72912EC2}"/>
                </a:ext>
              </a:extLst>
            </p:cNvPr>
            <p:cNvGrpSpPr/>
            <p:nvPr/>
          </p:nvGrpSpPr>
          <p:grpSpPr>
            <a:xfrm>
              <a:off x="9567663" y="1872509"/>
              <a:ext cx="333431" cy="266699"/>
              <a:chOff x="10079104" y="5426075"/>
              <a:chExt cx="333431" cy="266699"/>
            </a:xfrm>
            <a:solidFill>
              <a:schemeClr val="bg1">
                <a:lumMod val="50000"/>
              </a:schemeClr>
            </a:solidFill>
          </p:grpSpPr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482CB830-5095-72CD-4F30-E29716482BFC}"/>
                  </a:ext>
                </a:extLst>
              </p:cNvPr>
              <p:cNvSpPr/>
              <p:nvPr/>
            </p:nvSpPr>
            <p:spPr>
              <a:xfrm>
                <a:off x="10221912" y="5426075"/>
                <a:ext cx="47625" cy="47625"/>
              </a:xfrm>
              <a:custGeom>
                <a:avLst/>
                <a:gdLst>
                  <a:gd name="connsiteX0" fmla="*/ 23813 w 47625"/>
                  <a:gd name="connsiteY0" fmla="*/ 47625 h 47625"/>
                  <a:gd name="connsiteX1" fmla="*/ 47625 w 47625"/>
                  <a:gd name="connsiteY1" fmla="*/ 23813 h 47625"/>
                  <a:gd name="connsiteX2" fmla="*/ 23813 w 47625"/>
                  <a:gd name="connsiteY2" fmla="*/ 0 h 47625"/>
                  <a:gd name="connsiteX3" fmla="*/ 0 w 47625"/>
                  <a:gd name="connsiteY3" fmla="*/ 23813 h 47625"/>
                  <a:gd name="connsiteX4" fmla="*/ 23813 w 47625"/>
                  <a:gd name="connsiteY4" fmla="*/ 476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3813" y="47625"/>
                    </a:moveTo>
                    <a:cubicBezTo>
                      <a:pt x="36964" y="47625"/>
                      <a:pt x="47625" y="36964"/>
                      <a:pt x="47625" y="23813"/>
                    </a:cubicBezTo>
                    <a:cubicBezTo>
                      <a:pt x="47625" y="10661"/>
                      <a:pt x="36964" y="0"/>
                      <a:pt x="23813" y="0"/>
                    </a:cubicBezTo>
                    <a:cubicBezTo>
                      <a:pt x="10661" y="0"/>
                      <a:pt x="0" y="10661"/>
                      <a:pt x="0" y="23813"/>
                    </a:cubicBezTo>
                    <a:cubicBezTo>
                      <a:pt x="0" y="36964"/>
                      <a:pt x="10661" y="47625"/>
                      <a:pt x="23813" y="476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EAF5922A-88E0-3CDD-4558-7860D960DD4C}"/>
                  </a:ext>
                </a:extLst>
              </p:cNvPr>
              <p:cNvSpPr/>
              <p:nvPr/>
            </p:nvSpPr>
            <p:spPr>
              <a:xfrm>
                <a:off x="10326687" y="5426075"/>
                <a:ext cx="47625" cy="47625"/>
              </a:xfrm>
              <a:custGeom>
                <a:avLst/>
                <a:gdLst>
                  <a:gd name="connsiteX0" fmla="*/ 23813 w 47625"/>
                  <a:gd name="connsiteY0" fmla="*/ 47625 h 47625"/>
                  <a:gd name="connsiteX1" fmla="*/ 47625 w 47625"/>
                  <a:gd name="connsiteY1" fmla="*/ 23813 h 47625"/>
                  <a:gd name="connsiteX2" fmla="*/ 23813 w 47625"/>
                  <a:gd name="connsiteY2" fmla="*/ 0 h 47625"/>
                  <a:gd name="connsiteX3" fmla="*/ 0 w 47625"/>
                  <a:gd name="connsiteY3" fmla="*/ 23813 h 47625"/>
                  <a:gd name="connsiteX4" fmla="*/ 23813 w 47625"/>
                  <a:gd name="connsiteY4" fmla="*/ 476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3813" y="47625"/>
                    </a:moveTo>
                    <a:cubicBezTo>
                      <a:pt x="36964" y="47625"/>
                      <a:pt x="47625" y="36964"/>
                      <a:pt x="47625" y="23813"/>
                    </a:cubicBezTo>
                    <a:cubicBezTo>
                      <a:pt x="47625" y="10661"/>
                      <a:pt x="36964" y="0"/>
                      <a:pt x="23813" y="0"/>
                    </a:cubicBezTo>
                    <a:cubicBezTo>
                      <a:pt x="10661" y="0"/>
                      <a:pt x="0" y="10661"/>
                      <a:pt x="0" y="23813"/>
                    </a:cubicBezTo>
                    <a:cubicBezTo>
                      <a:pt x="0" y="36964"/>
                      <a:pt x="10661" y="47625"/>
                      <a:pt x="23813" y="476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1D8A6482-2DC6-E8AF-FDA9-AA80B15EDB92}"/>
                  </a:ext>
                </a:extLst>
              </p:cNvPr>
              <p:cNvSpPr/>
              <p:nvPr/>
            </p:nvSpPr>
            <p:spPr>
              <a:xfrm>
                <a:off x="10117137" y="5426075"/>
                <a:ext cx="47625" cy="47625"/>
              </a:xfrm>
              <a:custGeom>
                <a:avLst/>
                <a:gdLst>
                  <a:gd name="connsiteX0" fmla="*/ 23813 w 47625"/>
                  <a:gd name="connsiteY0" fmla="*/ 47625 h 47625"/>
                  <a:gd name="connsiteX1" fmla="*/ 47625 w 47625"/>
                  <a:gd name="connsiteY1" fmla="*/ 23813 h 47625"/>
                  <a:gd name="connsiteX2" fmla="*/ 23813 w 47625"/>
                  <a:gd name="connsiteY2" fmla="*/ 0 h 47625"/>
                  <a:gd name="connsiteX3" fmla="*/ 0 w 47625"/>
                  <a:gd name="connsiteY3" fmla="*/ 23813 h 47625"/>
                  <a:gd name="connsiteX4" fmla="*/ 23813 w 47625"/>
                  <a:gd name="connsiteY4" fmla="*/ 476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3813" y="47625"/>
                    </a:moveTo>
                    <a:cubicBezTo>
                      <a:pt x="36964" y="47625"/>
                      <a:pt x="47625" y="36964"/>
                      <a:pt x="47625" y="23813"/>
                    </a:cubicBezTo>
                    <a:cubicBezTo>
                      <a:pt x="47625" y="10661"/>
                      <a:pt x="36964" y="0"/>
                      <a:pt x="23813" y="0"/>
                    </a:cubicBezTo>
                    <a:cubicBezTo>
                      <a:pt x="10661" y="0"/>
                      <a:pt x="0" y="10661"/>
                      <a:pt x="0" y="23813"/>
                    </a:cubicBezTo>
                    <a:cubicBezTo>
                      <a:pt x="0" y="36964"/>
                      <a:pt x="10661" y="47625"/>
                      <a:pt x="23813" y="476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511934DC-AE2F-5BAD-515D-65DB1992BB27}"/>
                  </a:ext>
                </a:extLst>
              </p:cNvPr>
              <p:cNvSpPr/>
              <p:nvPr/>
            </p:nvSpPr>
            <p:spPr>
              <a:xfrm>
                <a:off x="10079104" y="5483202"/>
                <a:ext cx="333431" cy="209572"/>
              </a:xfrm>
              <a:custGeom>
                <a:avLst/>
                <a:gdLst>
                  <a:gd name="connsiteX0" fmla="*/ 333022 w 333431"/>
                  <a:gd name="connsiteY0" fmla="*/ 92034 h 209572"/>
                  <a:gd name="connsiteX1" fmla="*/ 314639 w 333431"/>
                  <a:gd name="connsiteY1" fmla="*/ 22692 h 209572"/>
                  <a:gd name="connsiteX2" fmla="*/ 311781 w 333431"/>
                  <a:gd name="connsiteY2" fmla="*/ 17358 h 209572"/>
                  <a:gd name="connsiteX3" fmla="*/ 289207 w 333431"/>
                  <a:gd name="connsiteY3" fmla="*/ 2975 h 209572"/>
                  <a:gd name="connsiteX4" fmla="*/ 271395 w 333431"/>
                  <a:gd name="connsiteY4" fmla="*/ 23 h 209572"/>
                  <a:gd name="connsiteX5" fmla="*/ 253679 w 333431"/>
                  <a:gd name="connsiteY5" fmla="*/ 2975 h 209572"/>
                  <a:gd name="connsiteX6" fmla="*/ 231009 w 333431"/>
                  <a:gd name="connsiteY6" fmla="*/ 17453 h 209572"/>
                  <a:gd name="connsiteX7" fmla="*/ 228342 w 333431"/>
                  <a:gd name="connsiteY7" fmla="*/ 22787 h 209572"/>
                  <a:gd name="connsiteX8" fmla="*/ 218817 w 333431"/>
                  <a:gd name="connsiteY8" fmla="*/ 58220 h 209572"/>
                  <a:gd name="connsiteX9" fmla="*/ 209292 w 333431"/>
                  <a:gd name="connsiteY9" fmla="*/ 23073 h 209572"/>
                  <a:gd name="connsiteX10" fmla="*/ 206530 w 333431"/>
                  <a:gd name="connsiteY10" fmla="*/ 17739 h 209572"/>
                  <a:gd name="connsiteX11" fmla="*/ 183861 w 333431"/>
                  <a:gd name="connsiteY11" fmla="*/ 3356 h 209572"/>
                  <a:gd name="connsiteX12" fmla="*/ 166620 w 333431"/>
                  <a:gd name="connsiteY12" fmla="*/ 23 h 209572"/>
                  <a:gd name="connsiteX13" fmla="*/ 148904 w 333431"/>
                  <a:gd name="connsiteY13" fmla="*/ 2975 h 209572"/>
                  <a:gd name="connsiteX14" fmla="*/ 126330 w 333431"/>
                  <a:gd name="connsiteY14" fmla="*/ 17453 h 209572"/>
                  <a:gd name="connsiteX15" fmla="*/ 123567 w 333431"/>
                  <a:gd name="connsiteY15" fmla="*/ 22787 h 209572"/>
                  <a:gd name="connsiteX16" fmla="*/ 114233 w 333431"/>
                  <a:gd name="connsiteY16" fmla="*/ 57173 h 209572"/>
                  <a:gd name="connsiteX17" fmla="*/ 104708 w 333431"/>
                  <a:gd name="connsiteY17" fmla="*/ 22692 h 209572"/>
                  <a:gd name="connsiteX18" fmla="*/ 101850 w 333431"/>
                  <a:gd name="connsiteY18" fmla="*/ 17358 h 209572"/>
                  <a:gd name="connsiteX19" fmla="*/ 79276 w 333431"/>
                  <a:gd name="connsiteY19" fmla="*/ 2975 h 209572"/>
                  <a:gd name="connsiteX20" fmla="*/ 61845 w 333431"/>
                  <a:gd name="connsiteY20" fmla="*/ 23 h 209572"/>
                  <a:gd name="connsiteX21" fmla="*/ 44129 w 333431"/>
                  <a:gd name="connsiteY21" fmla="*/ 2975 h 209572"/>
                  <a:gd name="connsiteX22" fmla="*/ 21459 w 333431"/>
                  <a:gd name="connsiteY22" fmla="*/ 17453 h 209572"/>
                  <a:gd name="connsiteX23" fmla="*/ 18792 w 333431"/>
                  <a:gd name="connsiteY23" fmla="*/ 22787 h 209572"/>
                  <a:gd name="connsiteX24" fmla="*/ 314 w 333431"/>
                  <a:gd name="connsiteY24" fmla="*/ 92415 h 209572"/>
                  <a:gd name="connsiteX25" fmla="*/ 7077 w 333431"/>
                  <a:gd name="connsiteY25" fmla="*/ 104036 h 209572"/>
                  <a:gd name="connsiteX26" fmla="*/ 9553 w 333431"/>
                  <a:gd name="connsiteY26" fmla="*/ 104036 h 209572"/>
                  <a:gd name="connsiteX27" fmla="*/ 19078 w 333431"/>
                  <a:gd name="connsiteY27" fmla="*/ 96987 h 209572"/>
                  <a:gd name="connsiteX28" fmla="*/ 33270 w 333431"/>
                  <a:gd name="connsiteY28" fmla="*/ 42218 h 209572"/>
                  <a:gd name="connsiteX29" fmla="*/ 33270 w 333431"/>
                  <a:gd name="connsiteY29" fmla="*/ 72222 h 209572"/>
                  <a:gd name="connsiteX30" fmla="*/ 16887 w 333431"/>
                  <a:gd name="connsiteY30" fmla="*/ 133373 h 209572"/>
                  <a:gd name="connsiteX31" fmla="*/ 33270 w 333431"/>
                  <a:gd name="connsiteY31" fmla="*/ 133373 h 209572"/>
                  <a:gd name="connsiteX32" fmla="*/ 33270 w 333431"/>
                  <a:gd name="connsiteY32" fmla="*/ 209573 h 209572"/>
                  <a:gd name="connsiteX33" fmla="*/ 52320 w 333431"/>
                  <a:gd name="connsiteY33" fmla="*/ 209573 h 209572"/>
                  <a:gd name="connsiteX34" fmla="*/ 52320 w 333431"/>
                  <a:gd name="connsiteY34" fmla="*/ 133373 h 209572"/>
                  <a:gd name="connsiteX35" fmla="*/ 71370 w 333431"/>
                  <a:gd name="connsiteY35" fmla="*/ 133373 h 209572"/>
                  <a:gd name="connsiteX36" fmla="*/ 71370 w 333431"/>
                  <a:gd name="connsiteY36" fmla="*/ 209573 h 209572"/>
                  <a:gd name="connsiteX37" fmla="*/ 90420 w 333431"/>
                  <a:gd name="connsiteY37" fmla="*/ 209573 h 209572"/>
                  <a:gd name="connsiteX38" fmla="*/ 90420 w 333431"/>
                  <a:gd name="connsiteY38" fmla="*/ 133373 h 209572"/>
                  <a:gd name="connsiteX39" fmla="*/ 106803 w 333431"/>
                  <a:gd name="connsiteY39" fmla="*/ 133373 h 209572"/>
                  <a:gd name="connsiteX40" fmla="*/ 90420 w 333431"/>
                  <a:gd name="connsiteY40" fmla="*/ 72222 h 209572"/>
                  <a:gd name="connsiteX41" fmla="*/ 90420 w 333431"/>
                  <a:gd name="connsiteY41" fmla="*/ 41647 h 209572"/>
                  <a:gd name="connsiteX42" fmla="*/ 104994 w 333431"/>
                  <a:gd name="connsiteY42" fmla="*/ 96892 h 209572"/>
                  <a:gd name="connsiteX43" fmla="*/ 116548 w 333431"/>
                  <a:gd name="connsiteY43" fmla="*/ 103816 h 209572"/>
                  <a:gd name="connsiteX44" fmla="*/ 123472 w 333431"/>
                  <a:gd name="connsiteY44" fmla="*/ 96892 h 209572"/>
                  <a:gd name="connsiteX45" fmla="*/ 138045 w 333431"/>
                  <a:gd name="connsiteY45" fmla="*/ 41647 h 209572"/>
                  <a:gd name="connsiteX46" fmla="*/ 138045 w 333431"/>
                  <a:gd name="connsiteY46" fmla="*/ 209573 h 209572"/>
                  <a:gd name="connsiteX47" fmla="*/ 157095 w 333431"/>
                  <a:gd name="connsiteY47" fmla="*/ 209573 h 209572"/>
                  <a:gd name="connsiteX48" fmla="*/ 157095 w 333431"/>
                  <a:gd name="connsiteY48" fmla="*/ 104798 h 209572"/>
                  <a:gd name="connsiteX49" fmla="*/ 176145 w 333431"/>
                  <a:gd name="connsiteY49" fmla="*/ 104798 h 209572"/>
                  <a:gd name="connsiteX50" fmla="*/ 176145 w 333431"/>
                  <a:gd name="connsiteY50" fmla="*/ 209573 h 209572"/>
                  <a:gd name="connsiteX51" fmla="*/ 195195 w 333431"/>
                  <a:gd name="connsiteY51" fmla="*/ 209573 h 209572"/>
                  <a:gd name="connsiteX52" fmla="*/ 195195 w 333431"/>
                  <a:gd name="connsiteY52" fmla="*/ 42218 h 209572"/>
                  <a:gd name="connsiteX53" fmla="*/ 209673 w 333431"/>
                  <a:gd name="connsiteY53" fmla="*/ 96892 h 209572"/>
                  <a:gd name="connsiteX54" fmla="*/ 219198 w 333431"/>
                  <a:gd name="connsiteY54" fmla="*/ 106417 h 209572"/>
                  <a:gd name="connsiteX55" fmla="*/ 228723 w 333431"/>
                  <a:gd name="connsiteY55" fmla="*/ 96892 h 209572"/>
                  <a:gd name="connsiteX56" fmla="*/ 242820 w 333431"/>
                  <a:gd name="connsiteY56" fmla="*/ 42218 h 209572"/>
                  <a:gd name="connsiteX57" fmla="*/ 242820 w 333431"/>
                  <a:gd name="connsiteY57" fmla="*/ 72222 h 209572"/>
                  <a:gd name="connsiteX58" fmla="*/ 226437 w 333431"/>
                  <a:gd name="connsiteY58" fmla="*/ 133373 h 209572"/>
                  <a:gd name="connsiteX59" fmla="*/ 242820 w 333431"/>
                  <a:gd name="connsiteY59" fmla="*/ 133373 h 209572"/>
                  <a:gd name="connsiteX60" fmla="*/ 242820 w 333431"/>
                  <a:gd name="connsiteY60" fmla="*/ 209573 h 209572"/>
                  <a:gd name="connsiteX61" fmla="*/ 261870 w 333431"/>
                  <a:gd name="connsiteY61" fmla="*/ 209573 h 209572"/>
                  <a:gd name="connsiteX62" fmla="*/ 261870 w 333431"/>
                  <a:gd name="connsiteY62" fmla="*/ 133373 h 209572"/>
                  <a:gd name="connsiteX63" fmla="*/ 280920 w 333431"/>
                  <a:gd name="connsiteY63" fmla="*/ 133373 h 209572"/>
                  <a:gd name="connsiteX64" fmla="*/ 280920 w 333431"/>
                  <a:gd name="connsiteY64" fmla="*/ 209573 h 209572"/>
                  <a:gd name="connsiteX65" fmla="*/ 299970 w 333431"/>
                  <a:gd name="connsiteY65" fmla="*/ 209573 h 209572"/>
                  <a:gd name="connsiteX66" fmla="*/ 299970 w 333431"/>
                  <a:gd name="connsiteY66" fmla="*/ 133373 h 209572"/>
                  <a:gd name="connsiteX67" fmla="*/ 316353 w 333431"/>
                  <a:gd name="connsiteY67" fmla="*/ 133373 h 209572"/>
                  <a:gd name="connsiteX68" fmla="*/ 299970 w 333431"/>
                  <a:gd name="connsiteY68" fmla="*/ 72222 h 209572"/>
                  <a:gd name="connsiteX69" fmla="*/ 299970 w 333431"/>
                  <a:gd name="connsiteY69" fmla="*/ 41647 h 209572"/>
                  <a:gd name="connsiteX70" fmla="*/ 314544 w 333431"/>
                  <a:gd name="connsiteY70" fmla="*/ 96892 h 209572"/>
                  <a:gd name="connsiteX71" fmla="*/ 324069 w 333431"/>
                  <a:gd name="connsiteY71" fmla="*/ 103940 h 209572"/>
                  <a:gd name="connsiteX72" fmla="*/ 326545 w 333431"/>
                  <a:gd name="connsiteY72" fmla="*/ 103940 h 209572"/>
                  <a:gd name="connsiteX73" fmla="*/ 333055 w 333431"/>
                  <a:gd name="connsiteY73" fmla="*/ 92147 h 209572"/>
                  <a:gd name="connsiteX74" fmla="*/ 333022 w 333431"/>
                  <a:gd name="connsiteY74" fmla="*/ 92034 h 20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33431" h="209572">
                    <a:moveTo>
                      <a:pt x="333022" y="92034"/>
                    </a:moveTo>
                    <a:lnTo>
                      <a:pt x="314639" y="22692"/>
                    </a:lnTo>
                    <a:cubicBezTo>
                      <a:pt x="314075" y="20732"/>
                      <a:pt x="313101" y="18914"/>
                      <a:pt x="311781" y="17358"/>
                    </a:cubicBezTo>
                    <a:cubicBezTo>
                      <a:pt x="305515" y="10828"/>
                      <a:pt x="297774" y="5895"/>
                      <a:pt x="289207" y="2975"/>
                    </a:cubicBezTo>
                    <a:cubicBezTo>
                      <a:pt x="283520" y="836"/>
                      <a:pt x="277468" y="-167"/>
                      <a:pt x="271395" y="23"/>
                    </a:cubicBezTo>
                    <a:cubicBezTo>
                      <a:pt x="265366" y="11"/>
                      <a:pt x="259378" y="1009"/>
                      <a:pt x="253679" y="2975"/>
                    </a:cubicBezTo>
                    <a:cubicBezTo>
                      <a:pt x="245045" y="5860"/>
                      <a:pt x="237258" y="10833"/>
                      <a:pt x="231009" y="17453"/>
                    </a:cubicBezTo>
                    <a:cubicBezTo>
                      <a:pt x="229822" y="19066"/>
                      <a:pt x="228920" y="20870"/>
                      <a:pt x="228342" y="22787"/>
                    </a:cubicBezTo>
                    <a:lnTo>
                      <a:pt x="218817" y="58220"/>
                    </a:lnTo>
                    <a:lnTo>
                      <a:pt x="209292" y="23073"/>
                    </a:lnTo>
                    <a:cubicBezTo>
                      <a:pt x="208783" y="21111"/>
                      <a:pt x="207839" y="19288"/>
                      <a:pt x="206530" y="17739"/>
                    </a:cubicBezTo>
                    <a:cubicBezTo>
                      <a:pt x="200223" y="11213"/>
                      <a:pt x="192452" y="6282"/>
                      <a:pt x="183861" y="3356"/>
                    </a:cubicBezTo>
                    <a:cubicBezTo>
                      <a:pt x="178383" y="1144"/>
                      <a:pt x="172529" y="12"/>
                      <a:pt x="166620" y="23"/>
                    </a:cubicBezTo>
                    <a:cubicBezTo>
                      <a:pt x="160593" y="27"/>
                      <a:pt x="154607" y="1025"/>
                      <a:pt x="148904" y="2975"/>
                    </a:cubicBezTo>
                    <a:cubicBezTo>
                      <a:pt x="140287" y="5838"/>
                      <a:pt x="132526" y="10815"/>
                      <a:pt x="126330" y="17453"/>
                    </a:cubicBezTo>
                    <a:cubicBezTo>
                      <a:pt x="125076" y="19038"/>
                      <a:pt x="124139" y="20849"/>
                      <a:pt x="123567" y="22787"/>
                    </a:cubicBezTo>
                    <a:lnTo>
                      <a:pt x="114233" y="57173"/>
                    </a:lnTo>
                    <a:lnTo>
                      <a:pt x="104708" y="22692"/>
                    </a:lnTo>
                    <a:cubicBezTo>
                      <a:pt x="104144" y="20732"/>
                      <a:pt x="103170" y="18914"/>
                      <a:pt x="101850" y="17358"/>
                    </a:cubicBezTo>
                    <a:cubicBezTo>
                      <a:pt x="95584" y="10828"/>
                      <a:pt x="87843" y="5895"/>
                      <a:pt x="79276" y="2975"/>
                    </a:cubicBezTo>
                    <a:cubicBezTo>
                      <a:pt x="73709" y="885"/>
                      <a:pt x="67791" y="-117"/>
                      <a:pt x="61845" y="23"/>
                    </a:cubicBezTo>
                    <a:cubicBezTo>
                      <a:pt x="55816" y="11"/>
                      <a:pt x="49828" y="1009"/>
                      <a:pt x="44129" y="2975"/>
                    </a:cubicBezTo>
                    <a:cubicBezTo>
                      <a:pt x="35495" y="5860"/>
                      <a:pt x="27708" y="10833"/>
                      <a:pt x="21459" y="17453"/>
                    </a:cubicBezTo>
                    <a:cubicBezTo>
                      <a:pt x="20272" y="19066"/>
                      <a:pt x="19370" y="20870"/>
                      <a:pt x="18792" y="22787"/>
                    </a:cubicBezTo>
                    <a:lnTo>
                      <a:pt x="314" y="92415"/>
                    </a:lnTo>
                    <a:cubicBezTo>
                      <a:pt x="-1017" y="97490"/>
                      <a:pt x="2006" y="102686"/>
                      <a:pt x="7077" y="104036"/>
                    </a:cubicBezTo>
                    <a:cubicBezTo>
                      <a:pt x="7899" y="104129"/>
                      <a:pt x="8730" y="104129"/>
                      <a:pt x="9553" y="104036"/>
                    </a:cubicBezTo>
                    <a:cubicBezTo>
                      <a:pt x="13981" y="104187"/>
                      <a:pt x="17928" y="101266"/>
                      <a:pt x="19078" y="96987"/>
                    </a:cubicBezTo>
                    <a:lnTo>
                      <a:pt x="33270" y="42218"/>
                    </a:lnTo>
                    <a:lnTo>
                      <a:pt x="33270" y="72222"/>
                    </a:lnTo>
                    <a:lnTo>
                      <a:pt x="16887" y="133373"/>
                    </a:lnTo>
                    <a:lnTo>
                      <a:pt x="33270" y="133373"/>
                    </a:lnTo>
                    <a:lnTo>
                      <a:pt x="33270" y="209573"/>
                    </a:lnTo>
                    <a:lnTo>
                      <a:pt x="52320" y="209573"/>
                    </a:lnTo>
                    <a:lnTo>
                      <a:pt x="52320" y="133373"/>
                    </a:lnTo>
                    <a:lnTo>
                      <a:pt x="71370" y="133373"/>
                    </a:lnTo>
                    <a:lnTo>
                      <a:pt x="71370" y="209573"/>
                    </a:lnTo>
                    <a:lnTo>
                      <a:pt x="90420" y="209573"/>
                    </a:lnTo>
                    <a:lnTo>
                      <a:pt x="90420" y="133373"/>
                    </a:lnTo>
                    <a:lnTo>
                      <a:pt x="106803" y="133373"/>
                    </a:lnTo>
                    <a:lnTo>
                      <a:pt x="90420" y="72222"/>
                    </a:lnTo>
                    <a:lnTo>
                      <a:pt x="90420" y="41647"/>
                    </a:lnTo>
                    <a:lnTo>
                      <a:pt x="104994" y="96892"/>
                    </a:lnTo>
                    <a:cubicBezTo>
                      <a:pt x="106273" y="101994"/>
                      <a:pt x="111446" y="105095"/>
                      <a:pt x="116548" y="103816"/>
                    </a:cubicBezTo>
                    <a:cubicBezTo>
                      <a:pt x="119956" y="102961"/>
                      <a:pt x="122618" y="100300"/>
                      <a:pt x="123472" y="96892"/>
                    </a:cubicBezTo>
                    <a:lnTo>
                      <a:pt x="138045" y="41647"/>
                    </a:lnTo>
                    <a:lnTo>
                      <a:pt x="138045" y="209573"/>
                    </a:lnTo>
                    <a:lnTo>
                      <a:pt x="157095" y="209573"/>
                    </a:lnTo>
                    <a:lnTo>
                      <a:pt x="157095" y="104798"/>
                    </a:lnTo>
                    <a:lnTo>
                      <a:pt x="176145" y="104798"/>
                    </a:lnTo>
                    <a:lnTo>
                      <a:pt x="176145" y="209573"/>
                    </a:lnTo>
                    <a:lnTo>
                      <a:pt x="195195" y="209573"/>
                    </a:lnTo>
                    <a:lnTo>
                      <a:pt x="195195" y="42218"/>
                    </a:lnTo>
                    <a:lnTo>
                      <a:pt x="209673" y="96892"/>
                    </a:lnTo>
                    <a:cubicBezTo>
                      <a:pt x="209673" y="102152"/>
                      <a:pt x="213938" y="106417"/>
                      <a:pt x="219198" y="106417"/>
                    </a:cubicBezTo>
                    <a:cubicBezTo>
                      <a:pt x="224459" y="106417"/>
                      <a:pt x="228723" y="102152"/>
                      <a:pt x="228723" y="96892"/>
                    </a:cubicBezTo>
                    <a:lnTo>
                      <a:pt x="242820" y="42218"/>
                    </a:lnTo>
                    <a:lnTo>
                      <a:pt x="242820" y="72222"/>
                    </a:lnTo>
                    <a:lnTo>
                      <a:pt x="226437" y="133373"/>
                    </a:lnTo>
                    <a:lnTo>
                      <a:pt x="242820" y="133373"/>
                    </a:lnTo>
                    <a:lnTo>
                      <a:pt x="242820" y="209573"/>
                    </a:lnTo>
                    <a:lnTo>
                      <a:pt x="261870" y="209573"/>
                    </a:lnTo>
                    <a:lnTo>
                      <a:pt x="261870" y="133373"/>
                    </a:lnTo>
                    <a:lnTo>
                      <a:pt x="280920" y="133373"/>
                    </a:lnTo>
                    <a:lnTo>
                      <a:pt x="280920" y="209573"/>
                    </a:lnTo>
                    <a:lnTo>
                      <a:pt x="299970" y="209573"/>
                    </a:lnTo>
                    <a:lnTo>
                      <a:pt x="299970" y="133373"/>
                    </a:lnTo>
                    <a:lnTo>
                      <a:pt x="316353" y="133373"/>
                    </a:lnTo>
                    <a:lnTo>
                      <a:pt x="299970" y="72222"/>
                    </a:lnTo>
                    <a:lnTo>
                      <a:pt x="299970" y="41647"/>
                    </a:lnTo>
                    <a:lnTo>
                      <a:pt x="314544" y="96892"/>
                    </a:lnTo>
                    <a:cubicBezTo>
                      <a:pt x="315693" y="101170"/>
                      <a:pt x="319640" y="104092"/>
                      <a:pt x="324069" y="103940"/>
                    </a:cubicBezTo>
                    <a:lnTo>
                      <a:pt x="326545" y="103940"/>
                    </a:lnTo>
                    <a:cubicBezTo>
                      <a:pt x="331599" y="102482"/>
                      <a:pt x="334515" y="97202"/>
                      <a:pt x="333055" y="92147"/>
                    </a:cubicBezTo>
                    <a:cubicBezTo>
                      <a:pt x="333045" y="92110"/>
                      <a:pt x="333033" y="92072"/>
                      <a:pt x="333022" y="92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9C0D8C3-2F57-8170-8665-73B281B8A5E6}"/>
              </a:ext>
            </a:extLst>
          </p:cNvPr>
          <p:cNvSpPr txBox="1"/>
          <p:nvPr/>
        </p:nvSpPr>
        <p:spPr>
          <a:xfrm>
            <a:off x="4123933" y="4823765"/>
            <a:ext cx="22098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РТО до  промо разбиваем на 2 фактора</a:t>
            </a:r>
            <a:r>
              <a:rPr lang="en-US" sz="1200" dirty="0"/>
              <a:t>:</a:t>
            </a:r>
            <a:r>
              <a:rPr lang="ru-RU" sz="1200" dirty="0"/>
              <a:t> </a:t>
            </a:r>
            <a:r>
              <a:rPr lang="ru-UA" sz="1200" dirty="0"/>
              <a:t>Заказы</a:t>
            </a:r>
            <a:r>
              <a:rPr lang="ru-RU" sz="1200" dirty="0"/>
              <a:t> и </a:t>
            </a:r>
            <a:r>
              <a:rPr lang="en-US" sz="1200" dirty="0"/>
              <a:t>AOV</a:t>
            </a:r>
            <a:endParaRPr lang="ru-RU" sz="1200" dirty="0"/>
          </a:p>
        </p:txBody>
      </p:sp>
      <p:pic>
        <p:nvPicPr>
          <p:cNvPr id="61" name="Рисунок 60" descr="Рубль">
            <a:extLst>
              <a:ext uri="{FF2B5EF4-FFF2-40B4-BE49-F238E27FC236}">
                <a16:creationId xmlns:a16="http://schemas.microsoft.com/office/drawing/2014/main" id="{520E29D7-DCDB-4B2D-E8D3-9667508FD5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4912" y="1808928"/>
            <a:ext cx="441344" cy="441344"/>
          </a:xfrm>
          <a:prstGeom prst="rect">
            <a:avLst/>
          </a:prstGeom>
        </p:spPr>
      </p:pic>
      <p:pic>
        <p:nvPicPr>
          <p:cNvPr id="62" name="Рисунок 61" descr="Корзина для покупок">
            <a:extLst>
              <a:ext uri="{FF2B5EF4-FFF2-40B4-BE49-F238E27FC236}">
                <a16:creationId xmlns:a16="http://schemas.microsoft.com/office/drawing/2014/main" id="{A91C7AE6-AB89-DA92-1EE7-29DF00DDC8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9409" y="1761444"/>
            <a:ext cx="550994" cy="550994"/>
          </a:xfrm>
          <a:prstGeom prst="rect">
            <a:avLst/>
          </a:prstGeom>
        </p:spPr>
      </p:pic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BCF679BF-27DF-2464-89CE-20960F043B15}"/>
              </a:ext>
            </a:extLst>
          </p:cNvPr>
          <p:cNvGrpSpPr/>
          <p:nvPr/>
        </p:nvGrpSpPr>
        <p:grpSpPr>
          <a:xfrm>
            <a:off x="6159500" y="2313046"/>
            <a:ext cx="1835331" cy="381575"/>
            <a:chOff x="6159500" y="2313046"/>
            <a:chExt cx="1835331" cy="381575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55D3E1C1-2AB9-5FFD-9BAE-EC7181188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5600" y="2514600"/>
              <a:ext cx="1404295" cy="0"/>
            </a:xfrm>
            <a:prstGeom prst="line">
              <a:avLst/>
            </a:prstGeom>
            <a:ln w="635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AE3DB3-FC4E-2A14-5F91-1226AF36F40B}"/>
                </a:ext>
              </a:extLst>
            </p:cNvPr>
            <p:cNvSpPr txBox="1"/>
            <p:nvPr/>
          </p:nvSpPr>
          <p:spPr>
            <a:xfrm>
              <a:off x="6159500" y="2313046"/>
              <a:ext cx="43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3B16323-C5EF-A2F7-BC89-C07CCAEB1D2A}"/>
                </a:ext>
              </a:extLst>
            </p:cNvPr>
            <p:cNvSpPr txBox="1"/>
            <p:nvPr/>
          </p:nvSpPr>
          <p:spPr>
            <a:xfrm>
              <a:off x="7556256" y="2325289"/>
              <a:ext cx="43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E244CBB-7C6F-07D8-BDD9-C8A268D1D417}"/>
              </a:ext>
            </a:extLst>
          </p:cNvPr>
          <p:cNvSpPr txBox="1"/>
          <p:nvPr/>
        </p:nvSpPr>
        <p:spPr>
          <a:xfrm>
            <a:off x="6452708" y="2766367"/>
            <a:ext cx="2209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Для</a:t>
            </a:r>
            <a:r>
              <a:rPr lang="ru-UA" sz="1200" dirty="0"/>
              <a:t> каждого участника </a:t>
            </a:r>
            <a:r>
              <a:rPr lang="ru-UA" sz="1200" dirty="0" err="1"/>
              <a:t>неучаствующих</a:t>
            </a:r>
            <a:r>
              <a:rPr lang="ru-UA" sz="1200" dirty="0"/>
              <a:t> из его сегмента оцениваем по близости Заказов и </a:t>
            </a:r>
            <a:r>
              <a:rPr lang="en-US" sz="1200" dirty="0"/>
              <a:t>AOV</a:t>
            </a:r>
            <a:r>
              <a:rPr lang="ru-RU" sz="1200" dirty="0"/>
              <a:t> </a:t>
            </a:r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7E9843F-F9D5-1B4A-6C22-3C0DE8FDAF08}"/>
              </a:ext>
            </a:extLst>
          </p:cNvPr>
          <p:cNvCxnSpPr>
            <a:cxnSpLocks/>
          </p:cNvCxnSpPr>
          <p:nvPr/>
        </p:nvCxnSpPr>
        <p:spPr>
          <a:xfrm flipV="1">
            <a:off x="8662508" y="1967208"/>
            <a:ext cx="735492" cy="72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Рисунок 78" descr="Деньги">
            <a:extLst>
              <a:ext uri="{FF2B5EF4-FFF2-40B4-BE49-F238E27FC236}">
                <a16:creationId xmlns:a16="http://schemas.microsoft.com/office/drawing/2014/main" id="{2DBF1C1C-FE0E-3064-D206-23C52D69C4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50918" y="5682365"/>
            <a:ext cx="529225" cy="52922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869F445-B4D4-B514-EB4E-4E12551607B6}"/>
              </a:ext>
            </a:extLst>
          </p:cNvPr>
          <p:cNvSpPr txBox="1"/>
          <p:nvPr/>
        </p:nvSpPr>
        <p:spPr>
          <a:xfrm>
            <a:off x="9398000" y="1040651"/>
            <a:ext cx="22098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Из них выбираем 80-100 перцентиль самых похожих</a:t>
            </a:r>
          </a:p>
        </p:txBody>
      </p:sp>
      <p:pic>
        <p:nvPicPr>
          <p:cNvPr id="81" name="Рисунок 80" descr="Рубль">
            <a:extLst>
              <a:ext uri="{FF2B5EF4-FFF2-40B4-BE49-F238E27FC236}">
                <a16:creationId xmlns:a16="http://schemas.microsoft.com/office/drawing/2014/main" id="{E7A8C0A0-4584-06D1-9D30-63EBB41D09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84840" y="1756540"/>
            <a:ext cx="441344" cy="441344"/>
          </a:xfrm>
          <a:prstGeom prst="rect">
            <a:avLst/>
          </a:prstGeom>
        </p:spPr>
      </p:pic>
      <p:pic>
        <p:nvPicPr>
          <p:cNvPr id="82" name="Рисунок 81" descr="Корзина для покупок">
            <a:extLst>
              <a:ext uri="{FF2B5EF4-FFF2-40B4-BE49-F238E27FC236}">
                <a16:creationId xmlns:a16="http://schemas.microsoft.com/office/drawing/2014/main" id="{4666FF9F-998B-867B-47CF-AEA9D1DF66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09337" y="1709056"/>
            <a:ext cx="550994" cy="550994"/>
          </a:xfrm>
          <a:prstGeom prst="rect">
            <a:avLst/>
          </a:prstGeom>
        </p:spPr>
      </p:pic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5FE54A42-3A9D-93DC-1DA3-AB7A2A643C1F}"/>
              </a:ext>
            </a:extLst>
          </p:cNvPr>
          <p:cNvCxnSpPr>
            <a:cxnSpLocks/>
          </p:cNvCxnSpPr>
          <p:nvPr/>
        </p:nvCxnSpPr>
        <p:spPr>
          <a:xfrm>
            <a:off x="10566400" y="2263314"/>
            <a:ext cx="0" cy="20070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FC2ED98-52DD-D57F-BDA6-82E255B29F1D}"/>
              </a:ext>
            </a:extLst>
          </p:cNvPr>
          <p:cNvCxnSpPr>
            <a:cxnSpLocks/>
          </p:cNvCxnSpPr>
          <p:nvPr/>
        </p:nvCxnSpPr>
        <p:spPr>
          <a:xfrm>
            <a:off x="11084834" y="2250272"/>
            <a:ext cx="0" cy="20070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B25A5234-3606-661A-1992-9E145C1CADA1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9340747" y="4406463"/>
            <a:ext cx="1485437" cy="461665"/>
          </a:xfrm>
          <a:prstGeom prst="straightConnector1">
            <a:avLst/>
          </a:prstGeom>
          <a:ln w="4762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7D2F20E-7E5D-A364-D8DD-BB177778B726}"/>
              </a:ext>
            </a:extLst>
          </p:cNvPr>
          <p:cNvSpPr txBox="1"/>
          <p:nvPr/>
        </p:nvSpPr>
        <p:spPr>
          <a:xfrm>
            <a:off x="9765244" y="4879609"/>
            <a:ext cx="22098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Из их Заказов и </a:t>
            </a:r>
            <a:r>
              <a:rPr lang="en-US" sz="1200" dirty="0"/>
              <a:t>AOV </a:t>
            </a:r>
            <a:r>
              <a:rPr lang="ru-RU" sz="1200" dirty="0"/>
              <a:t>вычисляем средневзвешенное</a:t>
            </a:r>
          </a:p>
        </p:txBody>
      </p:sp>
      <p:pic>
        <p:nvPicPr>
          <p:cNvPr id="91" name="Рисунок 90" descr="Пользователь">
            <a:extLst>
              <a:ext uri="{FF2B5EF4-FFF2-40B4-BE49-F238E27FC236}">
                <a16:creationId xmlns:a16="http://schemas.microsoft.com/office/drawing/2014/main" id="{17167BE1-94E1-77B7-91C3-E67FB347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3441" y="4879609"/>
            <a:ext cx="565145" cy="565145"/>
          </a:xfrm>
          <a:prstGeom prst="rect">
            <a:avLst/>
          </a:prstGeom>
        </p:spPr>
      </p:pic>
      <p:pic>
        <p:nvPicPr>
          <p:cNvPr id="92" name="Рисунок 91" descr="Рубль">
            <a:extLst>
              <a:ext uri="{FF2B5EF4-FFF2-40B4-BE49-F238E27FC236}">
                <a16:creationId xmlns:a16="http://schemas.microsoft.com/office/drawing/2014/main" id="{853D3956-0E0A-7EDD-A09F-29CBE193A3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7288" y="4694711"/>
            <a:ext cx="441344" cy="441344"/>
          </a:xfrm>
          <a:prstGeom prst="rect">
            <a:avLst/>
          </a:prstGeom>
        </p:spPr>
      </p:pic>
      <p:pic>
        <p:nvPicPr>
          <p:cNvPr id="93" name="Рисунок 92" descr="Корзина для покупок">
            <a:extLst>
              <a:ext uri="{FF2B5EF4-FFF2-40B4-BE49-F238E27FC236}">
                <a16:creationId xmlns:a16="http://schemas.microsoft.com/office/drawing/2014/main" id="{F32A540F-F610-D465-097F-EEA937C419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22026" y="4592631"/>
            <a:ext cx="550994" cy="550994"/>
          </a:xfrm>
          <a:prstGeom prst="rect">
            <a:avLst/>
          </a:prstGeom>
        </p:spPr>
      </p:pic>
      <p:pic>
        <p:nvPicPr>
          <p:cNvPr id="94" name="Рисунок 93" descr="Рубль">
            <a:extLst>
              <a:ext uri="{FF2B5EF4-FFF2-40B4-BE49-F238E27FC236}">
                <a16:creationId xmlns:a16="http://schemas.microsoft.com/office/drawing/2014/main" id="{F74BBB52-22F1-CB95-4F90-E3AD4CE896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65256" y="4640115"/>
            <a:ext cx="441344" cy="441344"/>
          </a:xfrm>
          <a:prstGeom prst="rect">
            <a:avLst/>
          </a:prstGeom>
        </p:spPr>
      </p:pic>
      <p:pic>
        <p:nvPicPr>
          <p:cNvPr id="95" name="Рисунок 94" descr="Корзина для покупок">
            <a:extLst>
              <a:ext uri="{FF2B5EF4-FFF2-40B4-BE49-F238E27FC236}">
                <a16:creationId xmlns:a16="http://schemas.microsoft.com/office/drawing/2014/main" id="{E367E549-183F-13F8-BD08-036EDF09CF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89753" y="4592631"/>
            <a:ext cx="550994" cy="550994"/>
          </a:xfrm>
          <a:prstGeom prst="rect">
            <a:avLst/>
          </a:prstGeom>
        </p:spPr>
      </p:pic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69322ED-0F04-006C-B4BA-0B03D092F6D5}"/>
              </a:ext>
            </a:extLst>
          </p:cNvPr>
          <p:cNvCxnSpPr>
            <a:cxnSpLocks/>
          </p:cNvCxnSpPr>
          <p:nvPr/>
        </p:nvCxnSpPr>
        <p:spPr>
          <a:xfrm>
            <a:off x="6239349" y="3856115"/>
            <a:ext cx="1048106" cy="723487"/>
          </a:xfrm>
          <a:prstGeom prst="straightConnector1">
            <a:avLst/>
          </a:prstGeom>
          <a:ln w="4762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Рисунок 101" descr="Корзина для покупок">
            <a:extLst>
              <a:ext uri="{FF2B5EF4-FFF2-40B4-BE49-F238E27FC236}">
                <a16:creationId xmlns:a16="http://schemas.microsoft.com/office/drawing/2014/main" id="{6EA5B25E-C6F0-7903-93C8-3C3ABAF740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275" y="5656965"/>
            <a:ext cx="550994" cy="550994"/>
          </a:xfrm>
          <a:prstGeom prst="rect">
            <a:avLst/>
          </a:prstGeom>
        </p:spPr>
      </p:pic>
      <p:pic>
        <p:nvPicPr>
          <p:cNvPr id="103" name="Рисунок 102" descr="Деньги">
            <a:extLst>
              <a:ext uri="{FF2B5EF4-FFF2-40B4-BE49-F238E27FC236}">
                <a16:creationId xmlns:a16="http://schemas.microsoft.com/office/drawing/2014/main" id="{BA58DB2D-1BC3-7540-F326-3DE0A8B5EA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53347" y="5682365"/>
            <a:ext cx="529225" cy="529225"/>
          </a:xfrm>
          <a:prstGeom prst="rect">
            <a:avLst/>
          </a:prstGeom>
        </p:spPr>
      </p:pic>
      <p:pic>
        <p:nvPicPr>
          <p:cNvPr id="104" name="Рисунок 103" descr="Корзина для покупок">
            <a:extLst>
              <a:ext uri="{FF2B5EF4-FFF2-40B4-BE49-F238E27FC236}">
                <a16:creationId xmlns:a16="http://schemas.microsoft.com/office/drawing/2014/main" id="{C5C9A388-E538-19A6-E888-B7EC6F42B8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54721" y="5657565"/>
            <a:ext cx="550994" cy="550994"/>
          </a:xfrm>
          <a:prstGeom prst="rect">
            <a:avLst/>
          </a:prstGeom>
        </p:spPr>
      </p:pic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DA9C405A-050E-4E7D-99D2-618B522990E9}"/>
              </a:ext>
            </a:extLst>
          </p:cNvPr>
          <p:cNvCxnSpPr>
            <a:cxnSpLocks/>
            <a:stCxn id="95" idx="2"/>
            <a:endCxn id="79" idx="0"/>
          </p:cNvCxnSpPr>
          <p:nvPr/>
        </p:nvCxnSpPr>
        <p:spPr>
          <a:xfrm flipH="1">
            <a:off x="8515531" y="5143625"/>
            <a:ext cx="549719" cy="5387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6F7E2A74-31FF-8E9F-9339-9DB6790D0825}"/>
              </a:ext>
            </a:extLst>
          </p:cNvPr>
          <p:cNvCxnSpPr>
            <a:cxnSpLocks/>
            <a:stCxn id="94" idx="2"/>
            <a:endCxn id="79" idx="0"/>
          </p:cNvCxnSpPr>
          <p:nvPr/>
        </p:nvCxnSpPr>
        <p:spPr>
          <a:xfrm flipH="1">
            <a:off x="8515531" y="5081459"/>
            <a:ext cx="70397" cy="60090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7DEB285-0122-AD5C-2CE4-310ED0C371E7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9082772" y="5143625"/>
            <a:ext cx="132753" cy="5133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97B621F-2F28-E7A7-5DAE-229D460B9D83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7730218" y="5143625"/>
            <a:ext cx="117580" cy="5139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E64A7DF3-8C0D-65DF-B875-A9C1D21EE10D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>
            <a:off x="7217960" y="5136055"/>
            <a:ext cx="0" cy="54631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2DE03D16-203D-E066-F308-10D7DDDF2F7B}"/>
              </a:ext>
            </a:extLst>
          </p:cNvPr>
          <p:cNvCxnSpPr>
            <a:cxnSpLocks/>
            <a:stCxn id="93" idx="2"/>
            <a:endCxn id="103" idx="0"/>
          </p:cNvCxnSpPr>
          <p:nvPr/>
        </p:nvCxnSpPr>
        <p:spPr>
          <a:xfrm flipH="1">
            <a:off x="7217960" y="5143625"/>
            <a:ext cx="479563" cy="5387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31C60646-310E-E595-039A-6CADE8AF146A}"/>
              </a:ext>
            </a:extLst>
          </p:cNvPr>
          <p:cNvSpPr/>
          <p:nvPr/>
        </p:nvSpPr>
        <p:spPr>
          <a:xfrm>
            <a:off x="8212905" y="4579602"/>
            <a:ext cx="1160537" cy="1613869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148FD1-85D6-5D9F-291B-70E944AD0550}"/>
              </a:ext>
            </a:extLst>
          </p:cNvPr>
          <p:cNvSpPr txBox="1"/>
          <p:nvPr/>
        </p:nvSpPr>
        <p:spPr>
          <a:xfrm>
            <a:off x="6658929" y="6294474"/>
            <a:ext cx="30817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Получаем для каждого участника наблюдаемые и органические </a:t>
            </a:r>
            <a:r>
              <a:rPr lang="ru-UA" sz="1200" dirty="0"/>
              <a:t>Заказы</a:t>
            </a:r>
            <a:r>
              <a:rPr lang="ru-RU" sz="1200" dirty="0"/>
              <a:t> и РТО</a:t>
            </a:r>
          </a:p>
        </p:txBody>
      </p:sp>
    </p:spTree>
    <p:extLst>
      <p:ext uri="{BB962C8B-B14F-4D97-AF65-F5344CB8AC3E}">
        <p14:creationId xmlns:p14="http://schemas.microsoft.com/office/powerpoint/2010/main" val="165834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52719-60C0-A725-5A00-E081F7B8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/>
          <a:lstStyle/>
          <a:p>
            <a:pPr algn="ctr"/>
            <a:r>
              <a:rPr lang="ru-RU" dirty="0"/>
              <a:t>Наиболее реагирующие на промо категории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6526C-616E-1AF3-CBC2-5FCD74361AD7}"/>
              </a:ext>
            </a:extLst>
          </p:cNvPr>
          <p:cNvSpPr txBox="1"/>
          <p:nvPr/>
        </p:nvSpPr>
        <p:spPr>
          <a:xfrm>
            <a:off x="3898900" y="5105081"/>
            <a:ext cx="4394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Наиболее чувствительными к ценам являются 4 категории: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A3A8DE3-BCFE-60B5-2E98-5ADC927BDD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01850"/>
              </p:ext>
            </p:extLst>
          </p:nvPr>
        </p:nvGraphicFramePr>
        <p:xfrm>
          <a:off x="752474" y="952182"/>
          <a:ext cx="10995025" cy="4013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EED34A3-D9B8-7B62-799B-E5BD8A0B9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58130"/>
              </p:ext>
            </p:extLst>
          </p:nvPr>
        </p:nvGraphicFramePr>
        <p:xfrm>
          <a:off x="4838700" y="5521461"/>
          <a:ext cx="2514600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7740592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Ср. д/туалета, ванны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5938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Средства д/посуды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8728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Ср-ва д/</a:t>
                      </a:r>
                      <a:r>
                        <a:rPr lang="ru-RU" sz="1800" u="none" strike="noStrike" dirty="0" err="1">
                          <a:effectLst/>
                        </a:rPr>
                        <a:t>меб,ковров</a:t>
                      </a:r>
                      <a:r>
                        <a:rPr lang="ru-RU" sz="1800" u="none" strike="noStrike" dirty="0">
                          <a:effectLst/>
                        </a:rPr>
                        <a:t>..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036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Средства для ПММ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3707667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C0479D-729A-EEAD-1E11-669CF8D9C55A}"/>
              </a:ext>
            </a:extLst>
          </p:cNvPr>
          <p:cNvSpPr/>
          <p:nvPr/>
        </p:nvSpPr>
        <p:spPr>
          <a:xfrm>
            <a:off x="752474" y="3124200"/>
            <a:ext cx="10572751" cy="17399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68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52719-60C0-A725-5A00-E081F7B8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/>
          <a:lstStyle/>
          <a:p>
            <a:pPr algn="ctr"/>
            <a:r>
              <a:rPr lang="ru-RU" dirty="0"/>
              <a:t>Предложение в </a:t>
            </a:r>
            <a:r>
              <a:rPr lang="ru-RU" dirty="0" err="1"/>
              <a:t>промоплан</a:t>
            </a:r>
            <a:r>
              <a:rPr lang="ru-RU" dirty="0"/>
              <a:t> по категориям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6526C-616E-1AF3-CBC2-5FCD74361AD7}"/>
              </a:ext>
            </a:extLst>
          </p:cNvPr>
          <p:cNvSpPr txBox="1"/>
          <p:nvPr/>
        </p:nvSpPr>
        <p:spPr>
          <a:xfrm>
            <a:off x="3241675" y="5273082"/>
            <a:ext cx="570865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Сезонность по регионам и категориям показывает,</a:t>
            </a:r>
            <a:br>
              <a:rPr lang="ru-RU" sz="1200" dirty="0"/>
            </a:br>
            <a:r>
              <a:rPr lang="ru-RU" sz="1200" dirty="0"/>
              <a:t>что всплеск продаж наблюдается в марте и с августа по декабрь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Поэтому в марте предлагается промо с малой скидкой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 августе-сентябре – среднюю скидку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 декабре-ноябре – высокую скидку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Максимальная скидка – 25% - т.к. эту долю занимает маржа 30% в цене с НДС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3B58BE33-FB32-07EE-0410-2ED065C82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859561"/>
              </p:ext>
            </p:extLst>
          </p:nvPr>
        </p:nvGraphicFramePr>
        <p:xfrm>
          <a:off x="368300" y="812800"/>
          <a:ext cx="4635500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CFB06EF-BFE0-DC81-0850-5B93A7C4B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275058"/>
              </p:ext>
            </p:extLst>
          </p:nvPr>
        </p:nvGraphicFramePr>
        <p:xfrm>
          <a:off x="6692900" y="812801"/>
          <a:ext cx="5022850" cy="288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37E37AD-1D50-0572-25BA-E7B7A2AE9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34088"/>
              </p:ext>
            </p:extLst>
          </p:nvPr>
        </p:nvGraphicFramePr>
        <p:xfrm>
          <a:off x="368300" y="3857721"/>
          <a:ext cx="11486948" cy="125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4948">
                  <a:extLst>
                    <a:ext uri="{9D8B030D-6E8A-4147-A177-3AD203B41FA5}">
                      <a16:colId xmlns:a16="http://schemas.microsoft.com/office/drawing/2014/main" val="91035031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1075677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13770081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12697137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74184856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5030976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07908104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040391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78202234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713763648"/>
                    </a:ext>
                  </a:extLst>
                </a:gridCol>
                <a:gridCol w="661652">
                  <a:extLst>
                    <a:ext uri="{9D8B030D-6E8A-4147-A177-3AD203B41FA5}">
                      <a16:colId xmlns:a16="http://schemas.microsoft.com/office/drawing/2014/main" val="611010634"/>
                    </a:ext>
                  </a:extLst>
                </a:gridCol>
                <a:gridCol w="850348">
                  <a:extLst>
                    <a:ext uri="{9D8B030D-6E8A-4147-A177-3AD203B41FA5}">
                      <a16:colId xmlns:a16="http://schemas.microsoft.com/office/drawing/2014/main" val="70752237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23218195"/>
                    </a:ext>
                  </a:extLst>
                </a:gridCol>
              </a:tblGrid>
              <a:tr h="16387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Тов.иер.ур.4    /      Месяц</a:t>
                      </a:r>
                      <a:endParaRPr lang="ru-RU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extLst>
                  <a:ext uri="{0D108BD9-81ED-4DB2-BD59-A6C34878D82A}">
                    <a16:rowId xmlns:a16="http://schemas.microsoft.com/office/drawing/2014/main" val="354613995"/>
                  </a:ext>
                </a:extLst>
              </a:tr>
              <a:tr h="16387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Ср. д/туалета, ванны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5-10%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8-13%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8-13%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10-15%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extLst>
                  <a:ext uri="{0D108BD9-81ED-4DB2-BD59-A6C34878D82A}">
                    <a16:rowId xmlns:a16="http://schemas.microsoft.com/office/drawing/2014/main" val="232285198"/>
                  </a:ext>
                </a:extLst>
              </a:tr>
              <a:tr h="16387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Средства д/посуды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5-10%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8-13%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8-13%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8-13%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extLst>
                  <a:ext uri="{0D108BD9-81ED-4DB2-BD59-A6C34878D82A}">
                    <a16:rowId xmlns:a16="http://schemas.microsoft.com/office/drawing/2014/main" val="3348309469"/>
                  </a:ext>
                </a:extLst>
              </a:tr>
              <a:tr h="16387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Ср-ва д/меб,ковров..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5-10%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8-13%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8-13%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8-13%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extLst>
                  <a:ext uri="{0D108BD9-81ED-4DB2-BD59-A6C34878D82A}">
                    <a16:rowId xmlns:a16="http://schemas.microsoft.com/office/drawing/2014/main" val="2429284284"/>
                  </a:ext>
                </a:extLst>
              </a:tr>
              <a:tr h="163879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Средства для ПММ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5-10%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5-10%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8-13%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8-13%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10-15%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28" marR="6828" marT="6828" marB="0" anchor="b"/>
                </a:tc>
                <a:extLst>
                  <a:ext uri="{0D108BD9-81ED-4DB2-BD59-A6C34878D82A}">
                    <a16:rowId xmlns:a16="http://schemas.microsoft.com/office/drawing/2014/main" val="268792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3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52719-60C0-A725-5A00-E081F7B8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/>
          <a:lstStyle/>
          <a:p>
            <a:pPr algn="ctr"/>
            <a:r>
              <a:rPr lang="ru-RU" dirty="0"/>
              <a:t>Предложение в </a:t>
            </a:r>
            <a:r>
              <a:rPr lang="ru-RU" dirty="0" err="1"/>
              <a:t>промоплан</a:t>
            </a:r>
            <a:r>
              <a:rPr lang="ru-RU" dirty="0"/>
              <a:t> по товарам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6526C-616E-1AF3-CBC2-5FCD74361AD7}"/>
              </a:ext>
            </a:extLst>
          </p:cNvPr>
          <p:cNvSpPr txBox="1"/>
          <p:nvPr/>
        </p:nvSpPr>
        <p:spPr>
          <a:xfrm>
            <a:off x="3898900" y="5690969"/>
            <a:ext cx="4394200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Моделирование влияния скидки показывает, что отдельные товары могут участвовать в промо только в 2х категориях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Большинство – в сентябре- декабре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Отдельные товары средств для туалета и ванны могут участвовать в промо – в июне-июле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FC6A42-0969-3D0E-81FC-14A9BD76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6" y="812801"/>
            <a:ext cx="11415982" cy="473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6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0C954-C169-684E-A984-7A23413E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83"/>
            <a:ext cx="12192000" cy="830473"/>
          </a:xfrm>
        </p:spPr>
        <p:txBody>
          <a:bodyPr/>
          <a:lstStyle/>
          <a:p>
            <a:pPr algn="ctr"/>
            <a:r>
              <a:rPr lang="ru-RU" dirty="0"/>
              <a:t>Методика </a:t>
            </a:r>
            <a:r>
              <a:rPr lang="en-US" dirty="0"/>
              <a:t>Ped-</a:t>
            </a:r>
            <a:r>
              <a:rPr lang="en-US" dirty="0" err="1"/>
              <a:t>coef</a:t>
            </a:r>
            <a:endParaRPr lang="ru-RU" dirty="0"/>
          </a:p>
        </p:txBody>
      </p:sp>
      <p:pic>
        <p:nvPicPr>
          <p:cNvPr id="11" name="Рисунок 10" descr="Корзина для покупок">
            <a:extLst>
              <a:ext uri="{FF2B5EF4-FFF2-40B4-BE49-F238E27FC236}">
                <a16:creationId xmlns:a16="http://schemas.microsoft.com/office/drawing/2014/main" id="{FD5D7114-E940-DA58-260C-FF7EFC873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047" y="1052808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9C0D8C3-2F57-8170-8665-73B281B8A5E6}"/>
              </a:ext>
            </a:extLst>
          </p:cNvPr>
          <p:cNvSpPr txBox="1"/>
          <p:nvPr/>
        </p:nvSpPr>
        <p:spPr>
          <a:xfrm>
            <a:off x="968047" y="2668946"/>
            <a:ext cx="362593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UA" sz="1200" dirty="0"/>
              <a:t>Для каждого месяца товара добавляем их цены и продажи в следующем, если они были</a:t>
            </a:r>
            <a:endParaRPr lang="ru-RU" sz="1200" dirty="0"/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FC2ED98-52DD-D57F-BDA6-82E255B29F1D}"/>
              </a:ext>
            </a:extLst>
          </p:cNvPr>
          <p:cNvCxnSpPr>
            <a:cxnSpLocks/>
          </p:cNvCxnSpPr>
          <p:nvPr/>
        </p:nvCxnSpPr>
        <p:spPr>
          <a:xfrm>
            <a:off x="4712366" y="1487487"/>
            <a:ext cx="634334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69322ED-0F04-006C-B4BA-0B03D092F6D5}"/>
              </a:ext>
            </a:extLst>
          </p:cNvPr>
          <p:cNvCxnSpPr>
            <a:cxnSpLocks/>
          </p:cNvCxnSpPr>
          <p:nvPr/>
        </p:nvCxnSpPr>
        <p:spPr>
          <a:xfrm flipV="1">
            <a:off x="2656462" y="1908481"/>
            <a:ext cx="564395" cy="476686"/>
          </a:xfrm>
          <a:prstGeom prst="straightConnector1">
            <a:avLst/>
          </a:prstGeom>
          <a:ln w="4762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E64A7DF3-8C0D-65DF-B875-A9C1D21EE10D}"/>
              </a:ext>
            </a:extLst>
          </p:cNvPr>
          <p:cNvCxnSpPr>
            <a:cxnSpLocks/>
          </p:cNvCxnSpPr>
          <p:nvPr/>
        </p:nvCxnSpPr>
        <p:spPr>
          <a:xfrm flipH="1">
            <a:off x="10306604" y="2041832"/>
            <a:ext cx="22036" cy="9553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Клей">
            <a:extLst>
              <a:ext uri="{FF2B5EF4-FFF2-40B4-BE49-F238E27FC236}">
                <a16:creationId xmlns:a16="http://schemas.microsoft.com/office/drawing/2014/main" id="{9C2305BE-367F-59F2-CA16-9D1A3A5E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48" y="1065121"/>
            <a:ext cx="914400" cy="914400"/>
          </a:xfrm>
          <a:prstGeom prst="rect">
            <a:avLst/>
          </a:prstGeom>
        </p:spPr>
      </p:pic>
      <p:pic>
        <p:nvPicPr>
          <p:cNvPr id="6" name="Рисунок 5" descr="Корзина для покупок">
            <a:extLst>
              <a:ext uri="{FF2B5EF4-FFF2-40B4-BE49-F238E27FC236}">
                <a16:creationId xmlns:a16="http://schemas.microsoft.com/office/drawing/2014/main" id="{9F365933-3055-D25E-3A27-7E3B36DE9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196" y="1857787"/>
            <a:ext cx="914400" cy="914400"/>
          </a:xfrm>
          <a:prstGeom prst="rect">
            <a:avLst/>
          </a:prstGeom>
        </p:spPr>
      </p:pic>
      <p:pic>
        <p:nvPicPr>
          <p:cNvPr id="10" name="Рисунок 9" descr="Корзина для покупок">
            <a:extLst>
              <a:ext uri="{FF2B5EF4-FFF2-40B4-BE49-F238E27FC236}">
                <a16:creationId xmlns:a16="http://schemas.microsoft.com/office/drawing/2014/main" id="{F004BADF-EED1-83B2-C879-6628DA6D2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1358" y="105765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56885F-02F3-C7C8-B17F-36805BE070A7}"/>
              </a:ext>
            </a:extLst>
          </p:cNvPr>
          <p:cNvSpPr txBox="1"/>
          <p:nvPr/>
        </p:nvSpPr>
        <p:spPr>
          <a:xfrm>
            <a:off x="490317" y="695754"/>
            <a:ext cx="46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Продажи с учётом сезонности и </a:t>
            </a:r>
            <a:r>
              <a:rPr lang="ru-UA" dirty="0"/>
              <a:t>цена штуки</a:t>
            </a:r>
            <a:endParaRPr lang="ru-RU" dirty="0"/>
          </a:p>
        </p:txBody>
      </p:sp>
      <p:pic>
        <p:nvPicPr>
          <p:cNvPr id="31" name="Рисунок 30" descr="Рубль">
            <a:extLst>
              <a:ext uri="{FF2B5EF4-FFF2-40B4-BE49-F238E27FC236}">
                <a16:creationId xmlns:a16="http://schemas.microsoft.com/office/drawing/2014/main" id="{10B152B1-AB35-705C-20B3-B90E5D687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6287" y="1151816"/>
            <a:ext cx="760998" cy="760998"/>
          </a:xfrm>
          <a:prstGeom prst="rect">
            <a:avLst/>
          </a:prstGeom>
        </p:spPr>
      </p:pic>
      <p:pic>
        <p:nvPicPr>
          <p:cNvPr id="32" name="Рисунок 31" descr="Рубль">
            <a:extLst>
              <a:ext uri="{FF2B5EF4-FFF2-40B4-BE49-F238E27FC236}">
                <a16:creationId xmlns:a16="http://schemas.microsoft.com/office/drawing/2014/main" id="{4F106833-0641-1787-AFAD-16D423B4F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78030" y="1937321"/>
            <a:ext cx="760998" cy="760998"/>
          </a:xfrm>
          <a:prstGeom prst="rect">
            <a:avLst/>
          </a:prstGeom>
        </p:spPr>
      </p:pic>
      <p:pic>
        <p:nvPicPr>
          <p:cNvPr id="33" name="Рисунок 32" descr="Рубль">
            <a:extLst>
              <a:ext uri="{FF2B5EF4-FFF2-40B4-BE49-F238E27FC236}">
                <a16:creationId xmlns:a16="http://schemas.microsoft.com/office/drawing/2014/main" id="{92EBD710-330A-CFA2-F03E-A6E23AE5F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8827" y="1161637"/>
            <a:ext cx="760998" cy="760998"/>
          </a:xfrm>
          <a:prstGeom prst="rect">
            <a:avLst/>
          </a:prstGeom>
        </p:spPr>
      </p:pic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7C07220-8A31-8268-D0A8-0DBBB1746EC1}"/>
              </a:ext>
            </a:extLst>
          </p:cNvPr>
          <p:cNvGrpSpPr/>
          <p:nvPr/>
        </p:nvGrpSpPr>
        <p:grpSpPr>
          <a:xfrm>
            <a:off x="5401744" y="509952"/>
            <a:ext cx="1294899" cy="1368554"/>
            <a:chOff x="5401744" y="509952"/>
            <a:chExt cx="1294899" cy="1368554"/>
          </a:xfrm>
        </p:grpSpPr>
        <p:pic>
          <p:nvPicPr>
            <p:cNvPr id="24" name="Рисунок 23" descr="Корзина для покупок">
              <a:extLst>
                <a:ext uri="{FF2B5EF4-FFF2-40B4-BE49-F238E27FC236}">
                  <a16:creationId xmlns:a16="http://schemas.microsoft.com/office/drawing/2014/main" id="{EC6FD9BE-3BDB-6AE1-F5BE-384A9C5CE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1744" y="964106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86F3F3-9766-CCFC-9625-88FECAB78857}"/>
                </a:ext>
              </a:extLst>
            </p:cNvPr>
            <p:cNvSpPr txBox="1"/>
            <p:nvPr/>
          </p:nvSpPr>
          <p:spPr>
            <a:xfrm>
              <a:off x="5935645" y="509952"/>
              <a:ext cx="7609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00B050"/>
                  </a:solidFill>
                </a:rPr>
                <a:t>%</a:t>
              </a:r>
              <a:endParaRPr lang="ru-RU" sz="5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D451903-B340-43E0-7BB8-6EC639F9193B}"/>
              </a:ext>
            </a:extLst>
          </p:cNvPr>
          <p:cNvGrpSpPr/>
          <p:nvPr/>
        </p:nvGrpSpPr>
        <p:grpSpPr>
          <a:xfrm>
            <a:off x="6507559" y="474143"/>
            <a:ext cx="1235119" cy="1359608"/>
            <a:chOff x="6486683" y="460928"/>
            <a:chExt cx="1235119" cy="1359608"/>
          </a:xfrm>
        </p:grpSpPr>
        <p:pic>
          <p:nvPicPr>
            <p:cNvPr id="35" name="Рисунок 34" descr="Рубль">
              <a:extLst>
                <a:ext uri="{FF2B5EF4-FFF2-40B4-BE49-F238E27FC236}">
                  <a16:creationId xmlns:a16="http://schemas.microsoft.com/office/drawing/2014/main" id="{CF63254A-D537-9202-F764-22AFE960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6683" y="1059538"/>
              <a:ext cx="760998" cy="76099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0D54BD-4CFD-E89E-9207-59C2C5156B5C}"/>
                </a:ext>
              </a:extLst>
            </p:cNvPr>
            <p:cNvSpPr txBox="1"/>
            <p:nvPr/>
          </p:nvSpPr>
          <p:spPr>
            <a:xfrm>
              <a:off x="6960804" y="460928"/>
              <a:ext cx="7609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00B050"/>
                  </a:solidFill>
                </a:rPr>
                <a:t>%</a:t>
              </a:r>
              <a:endParaRPr lang="ru-RU" sz="5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58BA2A1-8D83-8C50-5F99-F4FD0A785973}"/>
              </a:ext>
            </a:extLst>
          </p:cNvPr>
          <p:cNvCxnSpPr>
            <a:cxnSpLocks/>
          </p:cNvCxnSpPr>
          <p:nvPr/>
        </p:nvCxnSpPr>
        <p:spPr>
          <a:xfrm>
            <a:off x="7819448" y="1487487"/>
            <a:ext cx="634334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831AAA7-9C72-C358-E1CA-3513F4CE6223}"/>
              </a:ext>
            </a:extLst>
          </p:cNvPr>
          <p:cNvGrpSpPr/>
          <p:nvPr/>
        </p:nvGrpSpPr>
        <p:grpSpPr>
          <a:xfrm>
            <a:off x="9926245" y="644878"/>
            <a:ext cx="634334" cy="760999"/>
            <a:chOff x="5401744" y="509952"/>
            <a:chExt cx="1294899" cy="1368554"/>
          </a:xfrm>
        </p:grpSpPr>
        <p:pic>
          <p:nvPicPr>
            <p:cNvPr id="44" name="Рисунок 43" descr="Корзина для покупок">
              <a:extLst>
                <a:ext uri="{FF2B5EF4-FFF2-40B4-BE49-F238E27FC236}">
                  <a16:creationId xmlns:a16="http://schemas.microsoft.com/office/drawing/2014/main" id="{DA62992E-1C9A-25A0-6138-473BF9D8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1744" y="964106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76B2E9-E32A-8767-FFF7-3A112D6377AE}"/>
                </a:ext>
              </a:extLst>
            </p:cNvPr>
            <p:cNvSpPr txBox="1"/>
            <p:nvPr/>
          </p:nvSpPr>
          <p:spPr>
            <a:xfrm>
              <a:off x="5935645" y="509952"/>
              <a:ext cx="760998" cy="71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%</a:t>
              </a:r>
              <a:endParaRPr lang="ru-RU" sz="5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3E38BCA-EE5C-A274-7E48-555DBF9ABF7D}"/>
              </a:ext>
            </a:extLst>
          </p:cNvPr>
          <p:cNvSpPr txBox="1"/>
          <p:nvPr/>
        </p:nvSpPr>
        <p:spPr>
          <a:xfrm>
            <a:off x="8424338" y="1087738"/>
            <a:ext cx="133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PED =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5E394A7E-E76F-B968-958E-2674E240530C}"/>
              </a:ext>
            </a:extLst>
          </p:cNvPr>
          <p:cNvGrpSpPr/>
          <p:nvPr/>
        </p:nvGrpSpPr>
        <p:grpSpPr>
          <a:xfrm>
            <a:off x="10063104" y="1372498"/>
            <a:ext cx="634334" cy="606510"/>
            <a:chOff x="6486683" y="460928"/>
            <a:chExt cx="1235119" cy="1359608"/>
          </a:xfrm>
        </p:grpSpPr>
        <p:pic>
          <p:nvPicPr>
            <p:cNvPr id="48" name="Рисунок 47" descr="Рубль">
              <a:extLst>
                <a:ext uri="{FF2B5EF4-FFF2-40B4-BE49-F238E27FC236}">
                  <a16:creationId xmlns:a16="http://schemas.microsoft.com/office/drawing/2014/main" id="{75F06525-A1AF-DEB5-F124-7C00E7F72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6683" y="1059538"/>
              <a:ext cx="760998" cy="76099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92F374-8B8E-152C-8C18-76821FC75B54}"/>
                </a:ext>
              </a:extLst>
            </p:cNvPr>
            <p:cNvSpPr txBox="1"/>
            <p:nvPr/>
          </p:nvSpPr>
          <p:spPr>
            <a:xfrm>
              <a:off x="6960805" y="460928"/>
              <a:ext cx="760997" cy="73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%</a:t>
              </a:r>
              <a:endParaRPr lang="ru-RU" sz="20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A9788F-9BA6-6D6B-365C-94BB5735A485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9759768" y="1405877"/>
            <a:ext cx="937670" cy="5027"/>
          </a:xfrm>
          <a:prstGeom prst="straightConnector1">
            <a:avLst/>
          </a:prstGeom>
          <a:ln w="476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3AD8B3-FD63-8CAF-DAF4-ECB646ACA00C}"/>
              </a:ext>
            </a:extLst>
          </p:cNvPr>
          <p:cNvSpPr txBox="1"/>
          <p:nvPr/>
        </p:nvSpPr>
        <p:spPr>
          <a:xfrm>
            <a:off x="9741112" y="1273021"/>
            <a:ext cx="372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-</a:t>
            </a:r>
            <a:endParaRPr lang="ru-RU" sz="11500" b="1" dirty="0">
              <a:solidFill>
                <a:srgbClr val="00B050"/>
              </a:solidFill>
            </a:endParaRPr>
          </a:p>
        </p:txBody>
      </p:sp>
      <p:pic>
        <p:nvPicPr>
          <p:cNvPr id="66" name="Рисунок 65" descr="Клей">
            <a:extLst>
              <a:ext uri="{FF2B5EF4-FFF2-40B4-BE49-F238E27FC236}">
                <a16:creationId xmlns:a16="http://schemas.microsoft.com/office/drawing/2014/main" id="{2947580A-D117-DE24-1B9E-B3BEB88A1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6510" y="2698319"/>
            <a:ext cx="914400" cy="914400"/>
          </a:xfrm>
          <a:prstGeom prst="rect">
            <a:avLst/>
          </a:prstGeom>
        </p:spPr>
      </p:pic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093EDFA9-6091-FF4A-5336-B9447394653B}"/>
              </a:ext>
            </a:extLst>
          </p:cNvPr>
          <p:cNvGrpSpPr/>
          <p:nvPr/>
        </p:nvGrpSpPr>
        <p:grpSpPr>
          <a:xfrm>
            <a:off x="55104" y="4008005"/>
            <a:ext cx="1027823" cy="1181963"/>
            <a:chOff x="7072691" y="2011247"/>
            <a:chExt cx="1027823" cy="1181963"/>
          </a:xfrm>
        </p:grpSpPr>
        <p:pic>
          <p:nvPicPr>
            <p:cNvPr id="67" name="Рисунок 66" descr="Клей">
              <a:extLst>
                <a:ext uri="{FF2B5EF4-FFF2-40B4-BE49-F238E27FC236}">
                  <a16:creationId xmlns:a16="http://schemas.microsoft.com/office/drawing/2014/main" id="{D47D8DCF-CEB8-2823-CBF2-787C0057F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4348" y="2577044"/>
              <a:ext cx="616166" cy="616166"/>
            </a:xfrm>
            <a:prstGeom prst="rect">
              <a:avLst/>
            </a:prstGeom>
          </p:spPr>
        </p:pic>
        <p:pic>
          <p:nvPicPr>
            <p:cNvPr id="68" name="Рисунок 67" descr="Клей">
              <a:extLst>
                <a:ext uri="{FF2B5EF4-FFF2-40B4-BE49-F238E27FC236}">
                  <a16:creationId xmlns:a16="http://schemas.microsoft.com/office/drawing/2014/main" id="{650B05C5-708F-2411-755C-003E7DD51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8557" y="2011247"/>
              <a:ext cx="634335" cy="634335"/>
            </a:xfrm>
            <a:prstGeom prst="rect">
              <a:avLst/>
            </a:prstGeom>
          </p:spPr>
        </p:pic>
        <p:pic>
          <p:nvPicPr>
            <p:cNvPr id="69" name="Рисунок 68" descr="Клей">
              <a:extLst>
                <a:ext uri="{FF2B5EF4-FFF2-40B4-BE49-F238E27FC236}">
                  <a16:creationId xmlns:a16="http://schemas.microsoft.com/office/drawing/2014/main" id="{E641666B-9657-341F-1E9F-4BBE3665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72691" y="2576821"/>
              <a:ext cx="616165" cy="61616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5B018B9-F907-2726-CE33-3071A177F4E8}"/>
              </a:ext>
            </a:extLst>
          </p:cNvPr>
          <p:cNvSpPr txBox="1"/>
          <p:nvPr/>
        </p:nvSpPr>
        <p:spPr>
          <a:xfrm>
            <a:off x="9953049" y="2997200"/>
            <a:ext cx="193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PEDmed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84" name="Прямоугольный треугольник 83">
            <a:extLst>
              <a:ext uri="{FF2B5EF4-FFF2-40B4-BE49-F238E27FC236}">
                <a16:creationId xmlns:a16="http://schemas.microsoft.com/office/drawing/2014/main" id="{C3291352-FFC3-7F05-DF42-EBA424671E1E}"/>
              </a:ext>
            </a:extLst>
          </p:cNvPr>
          <p:cNvSpPr/>
          <p:nvPr/>
        </p:nvSpPr>
        <p:spPr>
          <a:xfrm>
            <a:off x="8260096" y="3825238"/>
            <a:ext cx="1937514" cy="141819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ый треугольник 84">
            <a:extLst>
              <a:ext uri="{FF2B5EF4-FFF2-40B4-BE49-F238E27FC236}">
                <a16:creationId xmlns:a16="http://schemas.microsoft.com/office/drawing/2014/main" id="{F41F81E5-9584-46E2-12F0-53CA3E06C1B3}"/>
              </a:ext>
            </a:extLst>
          </p:cNvPr>
          <p:cNvSpPr/>
          <p:nvPr/>
        </p:nvSpPr>
        <p:spPr>
          <a:xfrm rot="10800000">
            <a:off x="10211759" y="5247553"/>
            <a:ext cx="884296" cy="64633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F267A-D29A-0684-9DFF-BC32CAC4165D}"/>
              </a:ext>
            </a:extLst>
          </p:cNvPr>
          <p:cNvSpPr txBox="1"/>
          <p:nvPr/>
        </p:nvSpPr>
        <p:spPr>
          <a:xfrm>
            <a:off x="8834598" y="3804634"/>
            <a:ext cx="170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PED &gt; 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A70671-09EB-44CD-FBA1-CEC26947B85E}"/>
              </a:ext>
            </a:extLst>
          </p:cNvPr>
          <p:cNvSpPr txBox="1"/>
          <p:nvPr/>
        </p:nvSpPr>
        <p:spPr>
          <a:xfrm>
            <a:off x="10328640" y="4192630"/>
            <a:ext cx="170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PED &lt; 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D699E787-E3DA-7DCE-9B2A-00424963FF37}"/>
              </a:ext>
            </a:extLst>
          </p:cNvPr>
          <p:cNvCxnSpPr>
            <a:cxnSpLocks/>
          </p:cNvCxnSpPr>
          <p:nvPr/>
        </p:nvCxnSpPr>
        <p:spPr>
          <a:xfrm flipH="1">
            <a:off x="6512995" y="4755872"/>
            <a:ext cx="151112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6B1FD5B-2727-FD80-9CB5-0676AFEBA714}"/>
              </a:ext>
            </a:extLst>
          </p:cNvPr>
          <p:cNvSpPr txBox="1"/>
          <p:nvPr/>
        </p:nvSpPr>
        <p:spPr>
          <a:xfrm>
            <a:off x="854899" y="4265982"/>
            <a:ext cx="24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PED_coef</a:t>
            </a:r>
            <a:r>
              <a:rPr lang="en-US" sz="3600" b="1" dirty="0">
                <a:solidFill>
                  <a:srgbClr val="00B050"/>
                </a:solidFill>
              </a:rPr>
              <a:t> =</a:t>
            </a:r>
            <a:endParaRPr lang="ru-RU" sz="3600" b="1" dirty="0">
              <a:solidFill>
                <a:srgbClr val="00B050"/>
              </a:solidFill>
            </a:endParaRP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A4B2CB80-BF94-957A-DDD4-B23B30179E6C}"/>
              </a:ext>
            </a:extLst>
          </p:cNvPr>
          <p:cNvCxnSpPr>
            <a:cxnSpLocks/>
          </p:cNvCxnSpPr>
          <p:nvPr/>
        </p:nvCxnSpPr>
        <p:spPr>
          <a:xfrm>
            <a:off x="3188214" y="4598987"/>
            <a:ext cx="2908938" cy="0"/>
          </a:xfrm>
          <a:prstGeom prst="straightConnector1">
            <a:avLst/>
          </a:prstGeom>
          <a:ln w="476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ый треугольник 105">
            <a:extLst>
              <a:ext uri="{FF2B5EF4-FFF2-40B4-BE49-F238E27FC236}">
                <a16:creationId xmlns:a16="http://schemas.microsoft.com/office/drawing/2014/main" id="{3B61DB3B-315A-AEE1-448A-47352D51B022}"/>
              </a:ext>
            </a:extLst>
          </p:cNvPr>
          <p:cNvSpPr/>
          <p:nvPr/>
        </p:nvSpPr>
        <p:spPr>
          <a:xfrm>
            <a:off x="3939123" y="3272037"/>
            <a:ext cx="1566030" cy="113482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ый треугольник 106">
            <a:extLst>
              <a:ext uri="{FF2B5EF4-FFF2-40B4-BE49-F238E27FC236}">
                <a16:creationId xmlns:a16="http://schemas.microsoft.com/office/drawing/2014/main" id="{89FA49DD-DC2C-764D-4D68-E6AF81111B4B}"/>
              </a:ext>
            </a:extLst>
          </p:cNvPr>
          <p:cNvSpPr/>
          <p:nvPr/>
        </p:nvSpPr>
        <p:spPr>
          <a:xfrm>
            <a:off x="3513379" y="4611618"/>
            <a:ext cx="1163537" cy="8224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E99809-3B8C-955A-D906-D4C4714067F3}"/>
              </a:ext>
            </a:extLst>
          </p:cNvPr>
          <p:cNvSpPr txBox="1"/>
          <p:nvPr/>
        </p:nvSpPr>
        <p:spPr>
          <a:xfrm>
            <a:off x="4575983" y="4574463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+</a:t>
            </a:r>
            <a:endParaRPr lang="ru-RU" sz="11500" b="1" dirty="0">
              <a:solidFill>
                <a:srgbClr val="00B050"/>
              </a:solidFill>
            </a:endParaRPr>
          </a:p>
        </p:txBody>
      </p:sp>
      <p:sp>
        <p:nvSpPr>
          <p:cNvPr id="110" name="Прямоугольный треугольник 109">
            <a:extLst>
              <a:ext uri="{FF2B5EF4-FFF2-40B4-BE49-F238E27FC236}">
                <a16:creationId xmlns:a16="http://schemas.microsoft.com/office/drawing/2014/main" id="{36F12FB0-F10F-6239-2E26-C21E4BE60F1F}"/>
              </a:ext>
            </a:extLst>
          </p:cNvPr>
          <p:cNvSpPr/>
          <p:nvPr/>
        </p:nvSpPr>
        <p:spPr>
          <a:xfrm>
            <a:off x="5265361" y="4787697"/>
            <a:ext cx="884296" cy="646330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639C02-D7FA-47C2-B633-19E6AB499FC9}"/>
              </a:ext>
            </a:extLst>
          </p:cNvPr>
          <p:cNvSpPr txBox="1"/>
          <p:nvPr/>
        </p:nvSpPr>
        <p:spPr>
          <a:xfrm>
            <a:off x="6999528" y="1777869"/>
            <a:ext cx="264523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Вычисляем </a:t>
            </a:r>
            <a:r>
              <a:rPr lang="en-US" sz="1200" dirty="0"/>
              <a:t>PED</a:t>
            </a:r>
            <a:r>
              <a:rPr lang="ru-RU" sz="1200" dirty="0"/>
              <a:t>, как отношение роста % продаж к цене</a:t>
            </a:r>
          </a:p>
        </p:txBody>
      </p:sp>
      <p:pic>
        <p:nvPicPr>
          <p:cNvPr id="120" name="Рисунок 119" descr="Клей">
            <a:extLst>
              <a:ext uri="{FF2B5EF4-FFF2-40B4-BE49-F238E27FC236}">
                <a16:creationId xmlns:a16="http://schemas.microsoft.com/office/drawing/2014/main" id="{17C878D1-E92F-13A7-1D7E-ADEE880DD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1010" y="5280675"/>
            <a:ext cx="448012" cy="448012"/>
          </a:xfrm>
          <a:prstGeom prst="rect">
            <a:avLst/>
          </a:prstGeom>
        </p:spPr>
      </p:pic>
      <p:pic>
        <p:nvPicPr>
          <p:cNvPr id="122" name="Рисунок 121" descr="Клей">
            <a:extLst>
              <a:ext uri="{FF2B5EF4-FFF2-40B4-BE49-F238E27FC236}">
                <a16:creationId xmlns:a16="http://schemas.microsoft.com/office/drawing/2014/main" id="{998B0FE3-C2F0-5CDD-F61D-1AC9713A8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587" y="5280556"/>
            <a:ext cx="448012" cy="448012"/>
          </a:xfrm>
          <a:prstGeom prst="rect">
            <a:avLst/>
          </a:prstGeom>
        </p:spPr>
      </p:pic>
      <p:pic>
        <p:nvPicPr>
          <p:cNvPr id="123" name="Рисунок 122" descr="Клей">
            <a:extLst>
              <a:ext uri="{FF2B5EF4-FFF2-40B4-BE49-F238E27FC236}">
                <a16:creationId xmlns:a16="http://schemas.microsoft.com/office/drawing/2014/main" id="{09ECBA17-8A5B-304F-A135-1A832757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3541" y="5274164"/>
            <a:ext cx="448012" cy="448012"/>
          </a:xfrm>
          <a:prstGeom prst="rect">
            <a:avLst/>
          </a:prstGeom>
        </p:spPr>
      </p:pic>
      <p:pic>
        <p:nvPicPr>
          <p:cNvPr id="125" name="Рисунок 124" descr="Клей">
            <a:extLst>
              <a:ext uri="{FF2B5EF4-FFF2-40B4-BE49-F238E27FC236}">
                <a16:creationId xmlns:a16="http://schemas.microsoft.com/office/drawing/2014/main" id="{23F8A71A-E709-51AC-1E40-FE124405D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307" y="5280556"/>
            <a:ext cx="448012" cy="448012"/>
          </a:xfrm>
          <a:prstGeom prst="rect">
            <a:avLst/>
          </a:prstGeom>
        </p:spPr>
      </p:pic>
      <p:pic>
        <p:nvPicPr>
          <p:cNvPr id="126" name="Рисунок 125" descr="Клей">
            <a:extLst>
              <a:ext uri="{FF2B5EF4-FFF2-40B4-BE49-F238E27FC236}">
                <a16:creationId xmlns:a16="http://schemas.microsoft.com/office/drawing/2014/main" id="{60BA6489-37D9-C5FA-ED60-16C66125B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1050" y="5274051"/>
            <a:ext cx="448012" cy="448012"/>
          </a:xfrm>
          <a:prstGeom prst="rect">
            <a:avLst/>
          </a:prstGeom>
        </p:spPr>
      </p:pic>
      <p:pic>
        <p:nvPicPr>
          <p:cNvPr id="127" name="Рисунок 126" descr="Клей">
            <a:extLst>
              <a:ext uri="{FF2B5EF4-FFF2-40B4-BE49-F238E27FC236}">
                <a16:creationId xmlns:a16="http://schemas.microsoft.com/office/drawing/2014/main" id="{F5403ED8-35B4-6B83-5517-21052AABF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4204" y="5276912"/>
            <a:ext cx="448012" cy="448012"/>
          </a:xfrm>
          <a:prstGeom prst="rect">
            <a:avLst/>
          </a:prstGeom>
        </p:spPr>
      </p:pic>
      <p:pic>
        <p:nvPicPr>
          <p:cNvPr id="131" name="Рисунок 130" descr="Клей">
            <a:extLst>
              <a:ext uri="{FF2B5EF4-FFF2-40B4-BE49-F238E27FC236}">
                <a16:creationId xmlns:a16="http://schemas.microsoft.com/office/drawing/2014/main" id="{B149CE90-AE66-8E4B-2DCB-49E814A3C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4772" y="4720566"/>
            <a:ext cx="448012" cy="448012"/>
          </a:xfrm>
          <a:prstGeom prst="rect">
            <a:avLst/>
          </a:prstGeom>
        </p:spPr>
      </p:pic>
      <p:pic>
        <p:nvPicPr>
          <p:cNvPr id="132" name="Рисунок 131" descr="Клей">
            <a:extLst>
              <a:ext uri="{FF2B5EF4-FFF2-40B4-BE49-F238E27FC236}">
                <a16:creationId xmlns:a16="http://schemas.microsoft.com/office/drawing/2014/main" id="{FD4D4495-7DA1-4A4C-C7D2-D8FA9ABBE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2349" y="4720447"/>
            <a:ext cx="448012" cy="448012"/>
          </a:xfrm>
          <a:prstGeom prst="rect">
            <a:avLst/>
          </a:prstGeom>
        </p:spPr>
      </p:pic>
      <p:pic>
        <p:nvPicPr>
          <p:cNvPr id="133" name="Рисунок 132" descr="Клей">
            <a:extLst>
              <a:ext uri="{FF2B5EF4-FFF2-40B4-BE49-F238E27FC236}">
                <a16:creationId xmlns:a16="http://schemas.microsoft.com/office/drawing/2014/main" id="{F5019000-DA15-31AB-ED3E-068E71C9E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7303" y="4714055"/>
            <a:ext cx="448012" cy="44801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29DA32E5-C6BB-9101-6790-078AD0B5D176}"/>
              </a:ext>
            </a:extLst>
          </p:cNvPr>
          <p:cNvSpPr txBox="1"/>
          <p:nvPr/>
        </p:nvSpPr>
        <p:spPr>
          <a:xfrm>
            <a:off x="8405016" y="6132307"/>
            <a:ext cx="264523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UA" sz="1200" dirty="0"/>
              <a:t>Для каждого товара вычисляем медиану </a:t>
            </a:r>
            <a:r>
              <a:rPr lang="en-US" sz="1200" dirty="0"/>
              <a:t>PED</a:t>
            </a:r>
            <a:endParaRPr lang="ru-RU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73045F7-8B69-51B1-291A-4D01903935E2}"/>
              </a:ext>
            </a:extLst>
          </p:cNvPr>
          <p:cNvSpPr txBox="1"/>
          <p:nvPr/>
        </p:nvSpPr>
        <p:spPr>
          <a:xfrm>
            <a:off x="5196974" y="3116873"/>
            <a:ext cx="264523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Для категории суммируем коэффициенты </a:t>
            </a:r>
            <a:r>
              <a:rPr lang="en-US" sz="1200" dirty="0"/>
              <a:t>PED</a:t>
            </a:r>
            <a:r>
              <a:rPr lang="ru-RU" sz="1200" dirty="0"/>
              <a:t>, как площадь и вычисляем отношение положительной к отрицательной</a:t>
            </a:r>
          </a:p>
        </p:txBody>
      </p: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EF2467DE-9CB2-634E-9F54-42A520C00A94}"/>
              </a:ext>
            </a:extLst>
          </p:cNvPr>
          <p:cNvGrpSpPr/>
          <p:nvPr/>
        </p:nvGrpSpPr>
        <p:grpSpPr>
          <a:xfrm>
            <a:off x="8129458" y="2441806"/>
            <a:ext cx="1027823" cy="1181963"/>
            <a:chOff x="7072691" y="2011247"/>
            <a:chExt cx="1027823" cy="1181963"/>
          </a:xfrm>
        </p:grpSpPr>
        <p:pic>
          <p:nvPicPr>
            <p:cNvPr id="138" name="Рисунок 137" descr="Клей">
              <a:extLst>
                <a:ext uri="{FF2B5EF4-FFF2-40B4-BE49-F238E27FC236}">
                  <a16:creationId xmlns:a16="http://schemas.microsoft.com/office/drawing/2014/main" id="{62E73679-6041-E48C-4FEA-238FB3ECE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4348" y="2577044"/>
              <a:ext cx="616166" cy="616166"/>
            </a:xfrm>
            <a:prstGeom prst="rect">
              <a:avLst/>
            </a:prstGeom>
          </p:spPr>
        </p:pic>
        <p:pic>
          <p:nvPicPr>
            <p:cNvPr id="139" name="Рисунок 138" descr="Клей">
              <a:extLst>
                <a:ext uri="{FF2B5EF4-FFF2-40B4-BE49-F238E27FC236}">
                  <a16:creationId xmlns:a16="http://schemas.microsoft.com/office/drawing/2014/main" id="{413E2599-63F1-C60A-1D4C-1463F710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8557" y="2011247"/>
              <a:ext cx="634335" cy="634335"/>
            </a:xfrm>
            <a:prstGeom prst="rect">
              <a:avLst/>
            </a:prstGeom>
          </p:spPr>
        </p:pic>
        <p:pic>
          <p:nvPicPr>
            <p:cNvPr id="140" name="Рисунок 139" descr="Клей">
              <a:extLst>
                <a:ext uri="{FF2B5EF4-FFF2-40B4-BE49-F238E27FC236}">
                  <a16:creationId xmlns:a16="http://schemas.microsoft.com/office/drawing/2014/main" id="{26B2835E-5014-7CD8-55B7-F1B529881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72691" y="2576821"/>
              <a:ext cx="616165" cy="616165"/>
            </a:xfrm>
            <a:prstGeom prst="rect">
              <a:avLst/>
            </a:prstGeom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96EE3E17-4DF9-DF30-95E4-527CE2DD140F}"/>
              </a:ext>
            </a:extLst>
          </p:cNvPr>
          <p:cNvSpPr txBox="1"/>
          <p:nvPr/>
        </p:nvSpPr>
        <p:spPr>
          <a:xfrm>
            <a:off x="2056434" y="5886356"/>
            <a:ext cx="29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&lt; </a:t>
            </a:r>
            <a:r>
              <a:rPr lang="en-US" sz="3600" b="1" dirty="0" err="1">
                <a:solidFill>
                  <a:srgbClr val="00B050"/>
                </a:solidFill>
              </a:rPr>
              <a:t>PED_coef</a:t>
            </a:r>
            <a:r>
              <a:rPr lang="en-US" sz="3600" b="1" dirty="0">
                <a:solidFill>
                  <a:srgbClr val="00B050"/>
                </a:solidFill>
              </a:rPr>
              <a:t> &lt;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474A711A-A8E6-B69E-89E5-3CF05ACB2BF0}"/>
              </a:ext>
            </a:extLst>
          </p:cNvPr>
          <p:cNvGrpSpPr/>
          <p:nvPr/>
        </p:nvGrpSpPr>
        <p:grpSpPr>
          <a:xfrm>
            <a:off x="365418" y="6261887"/>
            <a:ext cx="1612384" cy="482827"/>
            <a:chOff x="114843" y="5854024"/>
            <a:chExt cx="2908938" cy="881081"/>
          </a:xfrm>
        </p:grpSpPr>
        <p:cxnSp>
          <p:nvCxnSpPr>
            <p:cNvPr id="142" name="Прямая со стрелкой 141">
              <a:extLst>
                <a:ext uri="{FF2B5EF4-FFF2-40B4-BE49-F238E27FC236}">
                  <a16:creationId xmlns:a16="http://schemas.microsoft.com/office/drawing/2014/main" id="{7579935B-517E-5AAD-5583-B1F5E7BE6110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" y="5854024"/>
              <a:ext cx="2908938" cy="0"/>
            </a:xfrm>
            <a:prstGeom prst="straightConnector1">
              <a:avLst/>
            </a:prstGeom>
            <a:ln w="476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Прямоугольный треугольник 145">
              <a:extLst>
                <a:ext uri="{FF2B5EF4-FFF2-40B4-BE49-F238E27FC236}">
                  <a16:creationId xmlns:a16="http://schemas.microsoft.com/office/drawing/2014/main" id="{D4150E61-00A1-8081-CAE7-FA73A67C0F34}"/>
                </a:ext>
              </a:extLst>
            </p:cNvPr>
            <p:cNvSpPr/>
            <p:nvPr/>
          </p:nvSpPr>
          <p:spPr>
            <a:xfrm>
              <a:off x="1202059" y="6088775"/>
              <a:ext cx="884296" cy="646330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EF01A236-BA5A-C296-F0B8-96E0E2D1F66A}"/>
              </a:ext>
            </a:extLst>
          </p:cNvPr>
          <p:cNvGrpSpPr/>
          <p:nvPr/>
        </p:nvGrpSpPr>
        <p:grpSpPr>
          <a:xfrm>
            <a:off x="4722138" y="5534728"/>
            <a:ext cx="1612384" cy="1223297"/>
            <a:chOff x="114843" y="4527074"/>
            <a:chExt cx="2908938" cy="2232317"/>
          </a:xfrm>
        </p:grpSpPr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2608B87A-CC2D-AFFF-2F82-44B73F963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" y="5854024"/>
              <a:ext cx="2908938" cy="0"/>
            </a:xfrm>
            <a:prstGeom prst="straightConnector1">
              <a:avLst/>
            </a:prstGeom>
            <a:ln w="476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Прямоугольный треугольник 149">
              <a:extLst>
                <a:ext uri="{FF2B5EF4-FFF2-40B4-BE49-F238E27FC236}">
                  <a16:creationId xmlns:a16="http://schemas.microsoft.com/office/drawing/2014/main" id="{B46AD946-5B1E-C679-8A7E-8CFE9DBEF2EC}"/>
                </a:ext>
              </a:extLst>
            </p:cNvPr>
            <p:cNvSpPr/>
            <p:nvPr/>
          </p:nvSpPr>
          <p:spPr>
            <a:xfrm>
              <a:off x="865752" y="4527074"/>
              <a:ext cx="1566030" cy="113482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Прямоугольный треугольник 150">
              <a:extLst>
                <a:ext uri="{FF2B5EF4-FFF2-40B4-BE49-F238E27FC236}">
                  <a16:creationId xmlns:a16="http://schemas.microsoft.com/office/drawing/2014/main" id="{D51490E5-12FE-BB84-A307-A0B7F06EE9D2}"/>
                </a:ext>
              </a:extLst>
            </p:cNvPr>
            <p:cNvSpPr/>
            <p:nvPr/>
          </p:nvSpPr>
          <p:spPr>
            <a:xfrm>
              <a:off x="1053883" y="5936983"/>
              <a:ext cx="1163536" cy="822408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009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232D-06EC-9FB3-0917-19E087DA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2915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Подвести итоги </a:t>
            </a:r>
            <a:r>
              <a:rPr lang="ru-RU" sz="5400" dirty="0">
                <a:solidFill>
                  <a:srgbClr val="1F4E79"/>
                </a:solidFill>
                <a:latin typeface="Calibri" panose="020F0502020204030204" pitchFamily="34" charset="0"/>
              </a:rPr>
              <a:t>розыгрыша</a:t>
            </a:r>
            <a:br>
              <a:rPr lang="ru-RU" sz="5400" dirty="0">
                <a:solidFill>
                  <a:srgbClr val="1F4E79"/>
                </a:solidFill>
                <a:latin typeface="Calibri" panose="020F0502020204030204" pitchFamily="34" charset="0"/>
              </a:rPr>
            </a:br>
            <a:r>
              <a:rPr lang="ru-RU" sz="5400" dirty="0">
                <a:solidFill>
                  <a:srgbClr val="1F4E79"/>
                </a:solidFill>
                <a:latin typeface="Calibri" panose="020F0502020204030204" pitchFamily="34" charset="0"/>
              </a:rPr>
              <a:t>Соверши покупку на сумму от 5000 рублей, зарегистрируйся на лэндинге и участвую в розыгрыше ценных призов.</a:t>
            </a:r>
          </a:p>
        </p:txBody>
      </p:sp>
    </p:spTree>
    <p:extLst>
      <p:ext uri="{BB962C8B-B14F-4D97-AF65-F5344CB8AC3E}">
        <p14:creationId xmlns:p14="http://schemas.microsoft.com/office/powerpoint/2010/main" val="228120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52719-60C0-A725-5A00-E081F7B8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/>
          <a:lstStyle/>
          <a:p>
            <a:pPr algn="ctr"/>
            <a:r>
              <a:rPr lang="ru-RU" dirty="0"/>
              <a:t>Конверсия и инкрементальный РТО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153A46-AB65-9457-CE68-E4658C867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644410"/>
              </p:ext>
            </p:extLst>
          </p:nvPr>
        </p:nvGraphicFramePr>
        <p:xfrm>
          <a:off x="482600" y="1037044"/>
          <a:ext cx="5613400" cy="168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189">
                  <a:extLst>
                    <a:ext uri="{9D8B030D-6E8A-4147-A177-3AD203B41FA5}">
                      <a16:colId xmlns:a16="http://schemas.microsoft.com/office/drawing/2014/main" val="2645540232"/>
                    </a:ext>
                  </a:extLst>
                </a:gridCol>
                <a:gridCol w="1627074">
                  <a:extLst>
                    <a:ext uri="{9D8B030D-6E8A-4147-A177-3AD203B41FA5}">
                      <a16:colId xmlns:a16="http://schemas.microsoft.com/office/drawing/2014/main" val="73518745"/>
                    </a:ext>
                  </a:extLst>
                </a:gridCol>
                <a:gridCol w="2332137">
                  <a:extLst>
                    <a:ext uri="{9D8B030D-6E8A-4147-A177-3AD203B41FA5}">
                      <a16:colId xmlns:a16="http://schemas.microsoft.com/office/drawing/2014/main" val="3230094088"/>
                    </a:ext>
                  </a:extLst>
                </a:gridCol>
              </a:tblGrid>
              <a:tr h="3433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Сегмент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Участников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Доля участников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7898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0_new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182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1102275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1_core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2568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75%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9491752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3_ottok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669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20%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074488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Все клиенты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3419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100%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57704"/>
                  </a:ext>
                </a:extLst>
              </a:tr>
            </a:tbl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7D6B120-9C06-5EC2-6E17-E75859308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878112"/>
              </p:ext>
            </p:extLst>
          </p:nvPr>
        </p:nvGraphicFramePr>
        <p:xfrm>
          <a:off x="482600" y="4390028"/>
          <a:ext cx="5613400" cy="201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F1136E1-EC0B-F82E-B249-06198BFE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78082"/>
              </p:ext>
            </p:extLst>
          </p:nvPr>
        </p:nvGraphicFramePr>
        <p:xfrm>
          <a:off x="6578600" y="1037044"/>
          <a:ext cx="4838700" cy="1716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739">
                  <a:extLst>
                    <a:ext uri="{9D8B030D-6E8A-4147-A177-3AD203B41FA5}">
                      <a16:colId xmlns:a16="http://schemas.microsoft.com/office/drawing/2014/main" val="2922642107"/>
                    </a:ext>
                  </a:extLst>
                </a:gridCol>
                <a:gridCol w="3206961">
                  <a:extLst>
                    <a:ext uri="{9D8B030D-6E8A-4147-A177-3AD203B41FA5}">
                      <a16:colId xmlns:a16="http://schemas.microsoft.com/office/drawing/2014/main" val="1520487716"/>
                    </a:ext>
                  </a:extLst>
                </a:gridCol>
              </a:tblGrid>
              <a:tr h="3897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Сегмент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РТО инкрементальный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03819"/>
                  </a:ext>
                </a:extLst>
              </a:tr>
              <a:tr h="260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0_new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-                                  17 792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613349"/>
                  </a:ext>
                </a:extLst>
              </a:tr>
              <a:tr h="260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1_core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                          5 412 287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601298"/>
                  </a:ext>
                </a:extLst>
              </a:tr>
              <a:tr h="260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3_ottok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                             691 760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546452"/>
                  </a:ext>
                </a:extLst>
              </a:tr>
              <a:tr h="38972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Все клиенты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                            6 086 254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27954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4B90CBF-59EF-B8C5-DCC0-9286D741D6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346736"/>
              </p:ext>
            </p:extLst>
          </p:nvPr>
        </p:nvGraphicFramePr>
        <p:xfrm>
          <a:off x="6578600" y="4258856"/>
          <a:ext cx="4838700" cy="214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545588-1863-ED70-0A14-8C3227C99E32}"/>
              </a:ext>
            </a:extLst>
          </p:cNvPr>
          <p:cNvSpPr txBox="1"/>
          <p:nvPr/>
        </p:nvSpPr>
        <p:spPr>
          <a:xfrm>
            <a:off x="1092200" y="3105834"/>
            <a:ext cx="439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3,4 тыс. клиентов принесли дополнительно 6 млн рублей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75% основные покупатели, 5% новых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Конверсия 8,3% - выше 9% у новых, у оттока заметно ниже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6526C-616E-1AF3-CBC2-5FCD74361AD7}"/>
              </a:ext>
            </a:extLst>
          </p:cNvPr>
          <p:cNvSpPr txBox="1"/>
          <p:nvPr/>
        </p:nvSpPr>
        <p:spPr>
          <a:xfrm>
            <a:off x="6705600" y="3105834"/>
            <a:ext cx="439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РТО участников в период розыгрыша вырос на 22%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Основные продажи принесли основные покупатели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Новые покупатели потеряли РТО, но незначительно</a:t>
            </a:r>
          </a:p>
        </p:txBody>
      </p:sp>
    </p:spTree>
    <p:extLst>
      <p:ext uri="{BB962C8B-B14F-4D97-AF65-F5344CB8AC3E}">
        <p14:creationId xmlns:p14="http://schemas.microsoft.com/office/powerpoint/2010/main" val="63591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87FA1-C69B-343B-9EB5-8D74B3DB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9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Анализ по факторам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E58B7CA-7831-0439-4746-7503161A0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487085"/>
              </p:ext>
            </p:extLst>
          </p:nvPr>
        </p:nvGraphicFramePr>
        <p:xfrm>
          <a:off x="316230" y="685800"/>
          <a:ext cx="11596371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6550">
                  <a:extLst>
                    <a:ext uri="{9D8B030D-6E8A-4147-A177-3AD203B41FA5}">
                      <a16:colId xmlns:a16="http://schemas.microsoft.com/office/drawing/2014/main" val="3444432197"/>
                    </a:ext>
                  </a:extLst>
                </a:gridCol>
                <a:gridCol w="2140869">
                  <a:extLst>
                    <a:ext uri="{9D8B030D-6E8A-4147-A177-3AD203B41FA5}">
                      <a16:colId xmlns:a16="http://schemas.microsoft.com/office/drawing/2014/main" val="3848299089"/>
                    </a:ext>
                  </a:extLst>
                </a:gridCol>
                <a:gridCol w="2195103">
                  <a:extLst>
                    <a:ext uri="{9D8B030D-6E8A-4147-A177-3AD203B41FA5}">
                      <a16:colId xmlns:a16="http://schemas.microsoft.com/office/drawing/2014/main" val="3544385904"/>
                    </a:ext>
                  </a:extLst>
                </a:gridCol>
                <a:gridCol w="2282166">
                  <a:extLst>
                    <a:ext uri="{9D8B030D-6E8A-4147-A177-3AD203B41FA5}">
                      <a16:colId xmlns:a16="http://schemas.microsoft.com/office/drawing/2014/main" val="4108206948"/>
                    </a:ext>
                  </a:extLst>
                </a:gridCol>
                <a:gridCol w="2801683">
                  <a:extLst>
                    <a:ext uri="{9D8B030D-6E8A-4147-A177-3AD203B41FA5}">
                      <a16:colId xmlns:a16="http://schemas.microsoft.com/office/drawing/2014/main" val="23280115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Сегмент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РТО органический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РТО наблюдаемый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err="1">
                          <a:effectLst/>
                        </a:rPr>
                        <a:t>РТО_инкрементальный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Инкрементальный рост РТО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745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0_new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2 009 171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           1 991 379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-       17 792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-0,89%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6567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1_core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30 582 296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         35 994 583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5 412 287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15,04%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5772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3_ottok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6 064 144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           6 755 904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691 760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10,24%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9988493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Все клиенты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38 655 612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           44 741 866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 6 086 254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13,60%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68389"/>
                  </a:ext>
                </a:extLst>
              </a:tr>
            </a:tbl>
          </a:graphicData>
        </a:graphic>
      </p:graphicFrame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4ABF22-2FE8-F70A-6108-263C3A0E9072}"/>
              </a:ext>
            </a:extLst>
          </p:cNvPr>
          <p:cNvGrpSpPr/>
          <p:nvPr/>
        </p:nvGrpSpPr>
        <p:grpSpPr>
          <a:xfrm>
            <a:off x="1906905" y="3810000"/>
            <a:ext cx="8378190" cy="2807972"/>
            <a:chOff x="1729105" y="3949700"/>
            <a:chExt cx="8378190" cy="2807972"/>
          </a:xfrm>
        </p:grpSpPr>
        <p:graphicFrame>
          <p:nvGraphicFramePr>
            <p:cNvPr id="5" name="Диаграмма 4">
              <a:extLst>
                <a:ext uri="{FF2B5EF4-FFF2-40B4-BE49-F238E27FC236}">
                  <a16:creationId xmlns:a16="http://schemas.microsoft.com/office/drawing/2014/main" id="{3984EFA4-5E71-BD65-F729-C6E3DDFB11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8706025"/>
                </p:ext>
              </p:extLst>
            </p:nvPr>
          </p:nvGraphicFramePr>
          <p:xfrm>
            <a:off x="1729105" y="3949700"/>
            <a:ext cx="837819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Диаграмма 5">
              <a:extLst>
                <a:ext uri="{FF2B5EF4-FFF2-40B4-BE49-F238E27FC236}">
                  <a16:creationId xmlns:a16="http://schemas.microsoft.com/office/drawing/2014/main" id="{D2A8FD57-44BC-0B6E-D41B-C29F2BFD077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6605310"/>
                </p:ext>
              </p:extLst>
            </p:nvPr>
          </p:nvGraphicFramePr>
          <p:xfrm>
            <a:off x="5752465" y="4048759"/>
            <a:ext cx="4293870" cy="27089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81A4CF-BD76-F9D5-C401-6C71E2E4EF16}"/>
              </a:ext>
            </a:extLst>
          </p:cNvPr>
          <p:cNvSpPr txBox="1"/>
          <p:nvPr/>
        </p:nvSpPr>
        <p:spPr>
          <a:xfrm>
            <a:off x="3898900" y="2352138"/>
            <a:ext cx="439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3,4 тыс. клиентов принесли дополнительно 6 млн рублей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75% основные клиенты, 5% новых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Конверсия 8,3% - выше 9% у новых, у оттока заметно ниже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83148-D78A-EC3B-EE24-FAE96D0B3694}"/>
              </a:ext>
            </a:extLst>
          </p:cNvPr>
          <p:cNvSpPr txBox="1"/>
          <p:nvPr/>
        </p:nvSpPr>
        <p:spPr>
          <a:xfrm>
            <a:off x="3898900" y="3098896"/>
            <a:ext cx="43942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Во всех сегментах заказы выросли на 20%, но снизился средний заказ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У основных клиентов снижение наименьшее</a:t>
            </a:r>
          </a:p>
        </p:txBody>
      </p:sp>
    </p:spTree>
    <p:extLst>
      <p:ext uri="{BB962C8B-B14F-4D97-AF65-F5344CB8AC3E}">
        <p14:creationId xmlns:p14="http://schemas.microsoft.com/office/powerpoint/2010/main" val="400968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87FA1-C69B-343B-9EB5-8D74B3DB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9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Рост заказов и </a:t>
            </a:r>
            <a:r>
              <a:rPr lang="en-US" dirty="0"/>
              <a:t>AOV</a:t>
            </a:r>
            <a:endParaRPr lang="ru-RU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6A40D41-3860-6999-07B9-4F452080F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4"/>
              </p:ext>
            </p:extLst>
          </p:nvPr>
        </p:nvGraphicFramePr>
        <p:xfrm>
          <a:off x="539115" y="1744980"/>
          <a:ext cx="11303000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20">
                  <a:extLst>
                    <a:ext uri="{9D8B030D-6E8A-4147-A177-3AD203B41FA5}">
                      <a16:colId xmlns:a16="http://schemas.microsoft.com/office/drawing/2014/main" val="1767493105"/>
                    </a:ext>
                  </a:extLst>
                </a:gridCol>
                <a:gridCol w="2954845">
                  <a:extLst>
                    <a:ext uri="{9D8B030D-6E8A-4147-A177-3AD203B41FA5}">
                      <a16:colId xmlns:a16="http://schemas.microsoft.com/office/drawing/2014/main" val="2173082361"/>
                    </a:ext>
                  </a:extLst>
                </a:gridCol>
                <a:gridCol w="3040909">
                  <a:extLst>
                    <a:ext uri="{9D8B030D-6E8A-4147-A177-3AD203B41FA5}">
                      <a16:colId xmlns:a16="http://schemas.microsoft.com/office/drawing/2014/main" val="3015693329"/>
                    </a:ext>
                  </a:extLst>
                </a:gridCol>
                <a:gridCol w="3471226">
                  <a:extLst>
                    <a:ext uri="{9D8B030D-6E8A-4147-A177-3AD203B41FA5}">
                      <a16:colId xmlns:a16="http://schemas.microsoft.com/office/drawing/2014/main" val="35640318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Сегмент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Заказов органических 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Заказов наблюдаемых 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Заказов инкрементальных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878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0_new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   257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    307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1706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1_core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4 465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 5 438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973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43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3_ottok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   811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 1 009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198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5466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Все клиенты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                            5 533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                             6 754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1221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507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BAC8FB76-4B5D-DB8C-19F1-74507840E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85165"/>
              </p:ext>
            </p:extLst>
          </p:nvPr>
        </p:nvGraphicFramePr>
        <p:xfrm>
          <a:off x="539115" y="4046317"/>
          <a:ext cx="11303000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20">
                  <a:extLst>
                    <a:ext uri="{9D8B030D-6E8A-4147-A177-3AD203B41FA5}">
                      <a16:colId xmlns:a16="http://schemas.microsoft.com/office/drawing/2014/main" val="4041187634"/>
                    </a:ext>
                  </a:extLst>
                </a:gridCol>
                <a:gridCol w="2954845">
                  <a:extLst>
                    <a:ext uri="{9D8B030D-6E8A-4147-A177-3AD203B41FA5}">
                      <a16:colId xmlns:a16="http://schemas.microsoft.com/office/drawing/2014/main" val="1312959149"/>
                    </a:ext>
                  </a:extLst>
                </a:gridCol>
                <a:gridCol w="3040909">
                  <a:extLst>
                    <a:ext uri="{9D8B030D-6E8A-4147-A177-3AD203B41FA5}">
                      <a16:colId xmlns:a16="http://schemas.microsoft.com/office/drawing/2014/main" val="471880344"/>
                    </a:ext>
                  </a:extLst>
                </a:gridCol>
                <a:gridCol w="3471226">
                  <a:extLst>
                    <a:ext uri="{9D8B030D-6E8A-4147-A177-3AD203B41FA5}">
                      <a16:colId xmlns:a16="http://schemas.microsoft.com/office/drawing/2014/main" val="21667946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Сегмент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AOV </a:t>
                      </a:r>
                      <a:r>
                        <a:rPr lang="ru-RU" sz="2000" u="none" strike="noStrike" dirty="0">
                          <a:effectLst/>
                        </a:rPr>
                        <a:t>органический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AOV </a:t>
                      </a:r>
                      <a:r>
                        <a:rPr lang="ru-RU" sz="2000" u="none" strike="noStrike" dirty="0">
                          <a:effectLst/>
                        </a:rPr>
                        <a:t>наблюдаемый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AOV</a:t>
                      </a:r>
                      <a:r>
                        <a:rPr lang="ru-RU" sz="2000" u="none" strike="noStrike" dirty="0">
                          <a:effectLst/>
                        </a:rPr>
                        <a:t> инкрементальный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337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0_new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7 818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 6 487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-1 331,21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7778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1_core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6 849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 6 619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-230,25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5872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3_ottok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                              7 477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                               6 696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-781,72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145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Все клиенты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                            6 986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                               6 624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-361,88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646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F52AC7-B09F-3F25-0BBF-7609AFA404AA}"/>
              </a:ext>
            </a:extLst>
          </p:cNvPr>
          <p:cNvSpPr txBox="1"/>
          <p:nvPr/>
        </p:nvSpPr>
        <p:spPr>
          <a:xfrm>
            <a:off x="2577465" y="5885989"/>
            <a:ext cx="72263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Розыгрыш принёс 1,2 тыс. дополнительных заказов, из них почти 1 тыс. – среди основных клиентов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Средний чек отдалился от 7 тыс. – более, чем на 1 тыс. у новых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3951091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818</Words>
  <Application>Microsoft Office PowerPoint</Application>
  <PresentationFormat>Широкоэкранный</PresentationFormat>
  <Paragraphs>226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Выявить категории, которые лучше всего реагируют на промо по статистике продаж</vt:lpstr>
      <vt:lpstr>Наиболее реагирующие на промо категории</vt:lpstr>
      <vt:lpstr>Предложение в промоплан по категориям</vt:lpstr>
      <vt:lpstr>Предложение в промоплан по товарам</vt:lpstr>
      <vt:lpstr>Методика Ped-coef</vt:lpstr>
      <vt:lpstr>Подвести итоги розыгрыша Соверши покупку на сумму от 5000 рублей, зарегистрируйся на лэндинге и участвую в розыгрыше ценных призов.</vt:lpstr>
      <vt:lpstr>Конверсия и инкрементальный РТО</vt:lpstr>
      <vt:lpstr>Анализ по факторам</vt:lpstr>
      <vt:lpstr>Рост заказов и AOV</vt:lpstr>
      <vt:lpstr>Методика расчёта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Выявить категории, которые лучше всего реагируют на промо по статистике продаж</dc:title>
  <dc:creator>Алексей Каширин</dc:creator>
  <cp:lastModifiedBy>Алексей Каширин</cp:lastModifiedBy>
  <cp:revision>4</cp:revision>
  <dcterms:created xsi:type="dcterms:W3CDTF">2023-01-18T17:51:54Z</dcterms:created>
  <dcterms:modified xsi:type="dcterms:W3CDTF">2023-01-19T08:52:40Z</dcterms:modified>
</cp:coreProperties>
</file>