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4" r:id="rId7"/>
    <p:sldId id="261" r:id="rId8"/>
    <p:sldId id="262" r:id="rId9"/>
    <p:sldId id="265"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BEBE538-5DFF-4868-87C5-350CF6035EFD}"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26596554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BE538-5DFF-4868-87C5-350CF6035EFD}"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213851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BE538-5DFF-4868-87C5-350CF6035EFD}"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65180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EBE538-5DFF-4868-87C5-350CF6035EFD}"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96803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BEBE538-5DFF-4868-87C5-350CF6035EFD}"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32031662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BEBE538-5DFF-4868-87C5-350CF6035EFD}" type="datetimeFigureOut">
              <a:rPr lang="en-IN" smtClean="0"/>
              <a:t>06-05-2022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149975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BEBE538-5DFF-4868-87C5-350CF6035EFD}"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C0F737-036C-4DF7-88FE-CACC9418A0C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4470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EBE538-5DFF-4868-87C5-350CF6035EFD}"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126080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BE538-5DFF-4868-87C5-350CF6035EFD}" type="datetimeFigureOut">
              <a:rPr lang="en-IN" smtClean="0"/>
              <a:t>06-05-2022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399344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BEBE538-5DFF-4868-87C5-350CF6035EFD}" type="datetimeFigureOut">
              <a:rPr lang="en-IN" smtClean="0"/>
              <a:t>06-05-2022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297826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BEBE538-5DFF-4868-87C5-350CF6035EFD}" type="datetimeFigureOut">
              <a:rPr lang="en-IN" smtClean="0"/>
              <a:t>06-05-2022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66208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BEBE538-5DFF-4868-87C5-350CF6035EFD}" type="datetimeFigureOut">
              <a:rPr lang="en-IN" smtClean="0"/>
              <a:t>06-05-2022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2C0F737-036C-4DF7-88FE-CACC9418A0C7}" type="slidenum">
              <a:rPr lang="en-IN" smtClean="0"/>
              <a:t>‹#›</a:t>
            </a:fld>
            <a:endParaRPr lang="en-IN"/>
          </a:p>
        </p:txBody>
      </p:sp>
    </p:spTree>
    <p:extLst>
      <p:ext uri="{BB962C8B-B14F-4D97-AF65-F5344CB8AC3E}">
        <p14:creationId xmlns:p14="http://schemas.microsoft.com/office/powerpoint/2010/main" val="21287919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71660C-B68B-5CA9-3A6E-061F6325CB46}"/>
              </a:ext>
            </a:extLst>
          </p:cNvPr>
          <p:cNvSpPr/>
          <p:nvPr/>
        </p:nvSpPr>
        <p:spPr>
          <a:xfrm>
            <a:off x="1219138" y="112221"/>
            <a:ext cx="10873553" cy="677108"/>
          </a:xfrm>
          <a:prstGeom prst="rect">
            <a:avLst/>
          </a:prstGeom>
          <a:noFill/>
        </p:spPr>
        <p:txBody>
          <a:bodyPr wrap="none" lIns="91440" tIns="45720" rIns="91440" bIns="45720">
            <a:spAutoFit/>
          </a:bodyPr>
          <a:lstStyle/>
          <a:p>
            <a:pPr algn="ctr"/>
            <a:r>
              <a:rPr lang="en-US" sz="3800" b="0" u="sng" cap="none" spc="0" dirty="0">
                <a:ln w="0"/>
                <a:solidFill>
                  <a:schemeClr val="tx1"/>
                </a:solidFill>
                <a:effectLst>
                  <a:outerShdw blurRad="38100" dist="19050" dir="2700000" algn="tl" rotWithShape="0">
                    <a:schemeClr val="dk1">
                      <a:alpha val="40000"/>
                    </a:schemeClr>
                  </a:outerShdw>
                </a:effectLst>
              </a:rPr>
              <a:t>Image and Emotion Detection and Caption Generator</a:t>
            </a:r>
          </a:p>
        </p:txBody>
      </p:sp>
      <p:sp>
        <p:nvSpPr>
          <p:cNvPr id="5" name="Rectangle 4">
            <a:extLst>
              <a:ext uri="{FF2B5EF4-FFF2-40B4-BE49-F238E27FC236}">
                <a16:creationId xmlns:a16="http://schemas.microsoft.com/office/drawing/2014/main" id="{A7017845-B950-3F5C-49BB-F188630F1F37}"/>
              </a:ext>
            </a:extLst>
          </p:cNvPr>
          <p:cNvSpPr/>
          <p:nvPr/>
        </p:nvSpPr>
        <p:spPr>
          <a:xfrm>
            <a:off x="9205506" y="3722497"/>
            <a:ext cx="2463174" cy="3046988"/>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Abhishek Kumar</a:t>
            </a:r>
          </a:p>
          <a:p>
            <a:pPr algn="ctr"/>
            <a:r>
              <a:rPr lang="en-US" sz="2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Ananya</a:t>
            </a:r>
          </a:p>
          <a:p>
            <a:pPr algn="ctr"/>
            <a:r>
              <a:rPr lang="en-US" sz="2400" b="0" cap="none" spc="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Kashish</a:t>
            </a:r>
            <a:r>
              <a:rPr lang="en-US" sz="24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Agrawal</a:t>
            </a:r>
          </a:p>
          <a:p>
            <a:pPr algn="ctr"/>
            <a:r>
              <a:rPr lang="en-US" sz="24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Pratyush</a:t>
            </a:r>
            <a:r>
              <a:rPr lang="en-US" sz="2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Ojha</a:t>
            </a:r>
          </a:p>
          <a:p>
            <a:pPr algn="ctr"/>
            <a:r>
              <a:rPr lang="en-US" sz="2400" b="0" cap="none" spc="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Shivshankar</a:t>
            </a:r>
            <a:endParaRPr lang="en-US" sz="24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endParaRPr lang="en-US" sz="2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endParaRPr lang="en-US" sz="24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n-US" sz="24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Dhruv </a:t>
            </a:r>
          </a:p>
        </p:txBody>
      </p:sp>
      <p:sp>
        <p:nvSpPr>
          <p:cNvPr id="6" name="TextBox 5">
            <a:extLst>
              <a:ext uri="{FF2B5EF4-FFF2-40B4-BE49-F238E27FC236}">
                <a16:creationId xmlns:a16="http://schemas.microsoft.com/office/drawing/2014/main" id="{D87ACD96-B874-7145-6FFF-CF30B2D6EE19}"/>
              </a:ext>
            </a:extLst>
          </p:cNvPr>
          <p:cNvSpPr txBox="1"/>
          <p:nvPr/>
        </p:nvSpPr>
        <p:spPr>
          <a:xfrm>
            <a:off x="10203696" y="3353165"/>
            <a:ext cx="466794" cy="369332"/>
          </a:xfrm>
          <a:prstGeom prst="rect">
            <a:avLst/>
          </a:prstGeom>
          <a:noFill/>
        </p:spPr>
        <p:txBody>
          <a:bodyPr wrap="none" rtlCol="0">
            <a:spAutoFit/>
          </a:bodyPr>
          <a:lstStyle/>
          <a:p>
            <a:r>
              <a:rPr lang="en-IN" dirty="0"/>
              <a:t>By:</a:t>
            </a:r>
          </a:p>
        </p:txBody>
      </p:sp>
      <p:sp>
        <p:nvSpPr>
          <p:cNvPr id="7" name="TextBox 6">
            <a:extLst>
              <a:ext uri="{FF2B5EF4-FFF2-40B4-BE49-F238E27FC236}">
                <a16:creationId xmlns:a16="http://schemas.microsoft.com/office/drawing/2014/main" id="{6E08AE32-FCE7-EF33-ED5B-E01CFA3F02A3}"/>
              </a:ext>
            </a:extLst>
          </p:cNvPr>
          <p:cNvSpPr txBox="1"/>
          <p:nvPr/>
        </p:nvSpPr>
        <p:spPr>
          <a:xfrm>
            <a:off x="9964239" y="5917001"/>
            <a:ext cx="945708" cy="369332"/>
          </a:xfrm>
          <a:prstGeom prst="rect">
            <a:avLst/>
          </a:prstGeom>
          <a:noFill/>
        </p:spPr>
        <p:txBody>
          <a:bodyPr wrap="none" rtlCol="0">
            <a:spAutoFit/>
          </a:bodyPr>
          <a:lstStyle/>
          <a:p>
            <a:r>
              <a:rPr lang="en-IN" dirty="0"/>
              <a:t>Mentor:</a:t>
            </a:r>
          </a:p>
        </p:txBody>
      </p:sp>
      <p:pic>
        <p:nvPicPr>
          <p:cNvPr id="10" name="Picture 2">
            <a:extLst>
              <a:ext uri="{FF2B5EF4-FFF2-40B4-BE49-F238E27FC236}">
                <a16:creationId xmlns:a16="http://schemas.microsoft.com/office/drawing/2014/main" id="{E1AE43F7-0A67-6D3E-FEA2-1F76ADE54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6640"/>
            <a:ext cx="5340893" cy="29957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Guide to use Transformers using TensorFlow for Caption Generation">
            <a:extLst>
              <a:ext uri="{FF2B5EF4-FFF2-40B4-BE49-F238E27FC236}">
                <a16:creationId xmlns:a16="http://schemas.microsoft.com/office/drawing/2014/main" id="{A7D94421-171B-A164-C099-0D96D10D1F8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3574415" y="4100765"/>
            <a:ext cx="5340893" cy="264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862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C2E6D1-1B64-15A7-E1C7-025C82FC9B1E}"/>
              </a:ext>
            </a:extLst>
          </p:cNvPr>
          <p:cNvSpPr txBox="1"/>
          <p:nvPr/>
        </p:nvSpPr>
        <p:spPr>
          <a:xfrm>
            <a:off x="370729" y="249852"/>
            <a:ext cx="12192000" cy="523220"/>
          </a:xfrm>
          <a:prstGeom prst="rect">
            <a:avLst/>
          </a:prstGeom>
          <a:noFill/>
        </p:spPr>
        <p:txBody>
          <a:bodyPr wrap="square" rtlCol="0">
            <a:spAutoFit/>
          </a:bodyPr>
          <a:lstStyle/>
          <a:p>
            <a:r>
              <a:rPr lang="en-IN" sz="2800" u="sng" dirty="0">
                <a:latin typeface="Bahnschrift" panose="020B0502040204020203" pitchFamily="34" charset="0"/>
              </a:rPr>
              <a:t>Other alternatives</a:t>
            </a:r>
          </a:p>
        </p:txBody>
      </p:sp>
      <p:sp>
        <p:nvSpPr>
          <p:cNvPr id="2" name="Rectangle 1">
            <a:extLst>
              <a:ext uri="{FF2B5EF4-FFF2-40B4-BE49-F238E27FC236}">
                <a16:creationId xmlns:a16="http://schemas.microsoft.com/office/drawing/2014/main" id="{E44A1279-5B2F-3FEF-791A-D1EBAF7AED35}"/>
              </a:ext>
            </a:extLst>
          </p:cNvPr>
          <p:cNvSpPr/>
          <p:nvPr/>
        </p:nvSpPr>
        <p:spPr>
          <a:xfrm>
            <a:off x="1709293" y="773072"/>
            <a:ext cx="1021433" cy="461665"/>
          </a:xfrm>
          <a:prstGeom prst="rect">
            <a:avLst/>
          </a:prstGeom>
          <a:noFill/>
        </p:spPr>
        <p:txBody>
          <a:bodyPr wrap="none" lIns="91440" tIns="45720" rIns="91440" bIns="45720">
            <a:spAutoFit/>
          </a:bodyPr>
          <a:lstStyle/>
          <a:p>
            <a:pPr algn="ctr"/>
            <a:r>
              <a:rPr lang="en-US" sz="24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LSTM</a:t>
            </a:r>
            <a:endParaRPr lang="en-US" sz="2400" b="1" u="sng"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6146" name="Picture 2" descr="MC-LSTM: Mass-Conserving LSTM - IARAI">
            <a:extLst>
              <a:ext uri="{FF2B5EF4-FFF2-40B4-BE49-F238E27FC236}">
                <a16:creationId xmlns:a16="http://schemas.microsoft.com/office/drawing/2014/main" id="{7ABCEED6-E4D3-2FE3-C5DD-48ECE3CA1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099" y="1128004"/>
            <a:ext cx="5948680" cy="40459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414B42-C7B7-18C0-F4F6-3D4EEBD8F28F}"/>
              </a:ext>
            </a:extLst>
          </p:cNvPr>
          <p:cNvSpPr txBox="1"/>
          <p:nvPr/>
        </p:nvSpPr>
        <p:spPr>
          <a:xfrm>
            <a:off x="370729" y="1413469"/>
            <a:ext cx="4300454" cy="3416320"/>
          </a:xfrm>
          <a:prstGeom prst="rect">
            <a:avLst/>
          </a:prstGeom>
          <a:noFill/>
        </p:spPr>
        <p:txBody>
          <a:bodyPr wrap="square" rtlCol="0">
            <a:spAutoFit/>
          </a:bodyPr>
          <a:lstStyle/>
          <a:p>
            <a:r>
              <a:rPr lang="en-IN" dirty="0">
                <a:latin typeface="Bahnschrift Light" panose="020B0502040204020203" pitchFamily="34" charset="0"/>
              </a:rPr>
              <a:t>Special kind of RNN that uses tanh squashing function.</a:t>
            </a:r>
          </a:p>
          <a:p>
            <a:r>
              <a:rPr lang="en-IN" dirty="0">
                <a:latin typeface="Bahnschrift Light" panose="020B0502040204020203" pitchFamily="34" charset="0"/>
              </a:rPr>
              <a:t>Mainly 4 internal steps:</a:t>
            </a:r>
          </a:p>
          <a:p>
            <a:pPr marL="342900" indent="-342900">
              <a:buAutoNum type="arabicPeriod"/>
            </a:pPr>
            <a:r>
              <a:rPr lang="en-IN" dirty="0">
                <a:latin typeface="Bahnschrift Light" panose="020B0502040204020203" pitchFamily="34" charset="0"/>
              </a:rPr>
              <a:t>Throwing of information from the sigmoid layer.</a:t>
            </a:r>
          </a:p>
          <a:p>
            <a:pPr marL="342900" indent="-342900">
              <a:buAutoNum type="arabicPeriod"/>
            </a:pPr>
            <a:r>
              <a:rPr lang="en-IN" dirty="0">
                <a:latin typeface="Bahnschrift Light" panose="020B0502040204020203" pitchFamily="34" charset="0"/>
              </a:rPr>
              <a:t>Input gate layer/Sigmoid layer to update values.</a:t>
            </a:r>
          </a:p>
          <a:p>
            <a:pPr marL="342900" indent="-342900">
              <a:buAutoNum type="arabicPeriod"/>
            </a:pPr>
            <a:r>
              <a:rPr lang="en-IN" dirty="0">
                <a:latin typeface="Bahnschrift Light" panose="020B0502040204020203" pitchFamily="34" charset="0"/>
              </a:rPr>
              <a:t>Tanh layer for creating a vector of new candidate values and updating it with the old state</a:t>
            </a:r>
          </a:p>
          <a:p>
            <a:pPr marL="342900" indent="-342900">
              <a:buAutoNum type="arabicPeriod"/>
            </a:pPr>
            <a:r>
              <a:rPr lang="en-IN" dirty="0">
                <a:latin typeface="Bahnschrift Light" panose="020B0502040204020203" pitchFamily="34" charset="0"/>
              </a:rPr>
              <a:t>Deciding output based on the cell state</a:t>
            </a:r>
          </a:p>
        </p:txBody>
      </p:sp>
    </p:spTree>
    <p:extLst>
      <p:ext uri="{BB962C8B-B14F-4D97-AF65-F5344CB8AC3E}">
        <p14:creationId xmlns:p14="http://schemas.microsoft.com/office/powerpoint/2010/main" val="301059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0791CE-90AE-C713-DD39-124B8DA03920}"/>
              </a:ext>
            </a:extLst>
          </p:cNvPr>
          <p:cNvSpPr txBox="1"/>
          <p:nvPr/>
        </p:nvSpPr>
        <p:spPr>
          <a:xfrm>
            <a:off x="812800" y="4836160"/>
            <a:ext cx="1671804" cy="646331"/>
          </a:xfrm>
          <a:prstGeom prst="rect">
            <a:avLst/>
          </a:prstGeom>
          <a:noFill/>
        </p:spPr>
        <p:txBody>
          <a:bodyPr wrap="none" rtlCol="0">
            <a:spAutoFit/>
          </a:bodyPr>
          <a:lstStyle/>
          <a:p>
            <a:r>
              <a:rPr lang="en-IN" dirty="0"/>
              <a:t>GitHub repo :   </a:t>
            </a:r>
          </a:p>
          <a:p>
            <a:r>
              <a:rPr lang="en-IN" dirty="0"/>
              <a:t>Collab link   :</a:t>
            </a:r>
          </a:p>
        </p:txBody>
      </p:sp>
      <p:sp>
        <p:nvSpPr>
          <p:cNvPr id="3" name="Rectangle 2">
            <a:extLst>
              <a:ext uri="{FF2B5EF4-FFF2-40B4-BE49-F238E27FC236}">
                <a16:creationId xmlns:a16="http://schemas.microsoft.com/office/drawing/2014/main" id="{9AE4A26B-4206-5EC8-B757-2E84E7DF620F}"/>
              </a:ext>
            </a:extLst>
          </p:cNvPr>
          <p:cNvSpPr/>
          <p:nvPr/>
        </p:nvSpPr>
        <p:spPr>
          <a:xfrm>
            <a:off x="3430102" y="782935"/>
            <a:ext cx="411260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Thanking you!</a:t>
            </a:r>
          </a:p>
        </p:txBody>
      </p:sp>
    </p:spTree>
    <p:extLst>
      <p:ext uri="{BB962C8B-B14F-4D97-AF65-F5344CB8AC3E}">
        <p14:creationId xmlns:p14="http://schemas.microsoft.com/office/powerpoint/2010/main" val="56060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5B3A6E-3946-27FF-B922-BD1540BFF4BB}"/>
              </a:ext>
            </a:extLst>
          </p:cNvPr>
          <p:cNvSpPr txBox="1"/>
          <p:nvPr/>
        </p:nvSpPr>
        <p:spPr>
          <a:xfrm>
            <a:off x="162559" y="108132"/>
            <a:ext cx="10044774" cy="1692771"/>
          </a:xfrm>
          <a:prstGeom prst="rect">
            <a:avLst/>
          </a:prstGeom>
          <a:noFill/>
        </p:spPr>
        <p:txBody>
          <a:bodyPr wrap="square" rtlCol="0">
            <a:spAutoFit/>
          </a:bodyPr>
          <a:lstStyle/>
          <a:p>
            <a:r>
              <a:rPr lang="en-US" sz="2400" u="sng" dirty="0">
                <a:latin typeface="Bahnschrift" panose="020B0502040204020203" pitchFamily="34" charset="0"/>
              </a:rPr>
              <a:t>Overview</a:t>
            </a:r>
            <a:r>
              <a:rPr lang="en-US" sz="2000" u="sng" dirty="0">
                <a:latin typeface="Bahnschrift" panose="020B0502040204020203" pitchFamily="34" charset="0"/>
              </a:rPr>
              <a:t>:</a:t>
            </a:r>
          </a:p>
          <a:p>
            <a:endParaRPr lang="en-US" sz="3200" u="sng" dirty="0">
              <a:latin typeface="Bahnschrift" panose="020B0502040204020203" pitchFamily="34" charset="0"/>
            </a:endParaRPr>
          </a:p>
          <a:p>
            <a:r>
              <a:rPr lang="en-US" sz="1600" dirty="0">
                <a:latin typeface="Bahnschrift Light" panose="020B0502040204020203" pitchFamily="34" charset="0"/>
                <a:cs typeface="Arial" panose="020B0604020202020204" pitchFamily="34" charset="0"/>
              </a:rPr>
              <a:t>The Model consists of two architectures :</a:t>
            </a:r>
          </a:p>
          <a:p>
            <a:pPr marL="342900" indent="-342900">
              <a:buFont typeface="Wingdings" panose="05000000000000000000" pitchFamily="2" charset="2"/>
              <a:buChar char="v"/>
            </a:pPr>
            <a:r>
              <a:rPr lang="en-US" sz="1600" dirty="0">
                <a:latin typeface="Bahnschrift Light" panose="020B0502040204020203" pitchFamily="34" charset="0"/>
                <a:cs typeface="Arial" panose="020B0604020202020204" pitchFamily="34" charset="0"/>
              </a:rPr>
              <a:t>Emotion Detector</a:t>
            </a:r>
          </a:p>
          <a:p>
            <a:pPr marL="342900" indent="-342900">
              <a:buFont typeface="Wingdings" panose="05000000000000000000" pitchFamily="2" charset="2"/>
              <a:buChar char="v"/>
            </a:pPr>
            <a:r>
              <a:rPr lang="en-US" sz="1600" dirty="0">
                <a:latin typeface="Bahnschrift Light" panose="020B0502040204020203" pitchFamily="34" charset="0"/>
                <a:cs typeface="Arial" panose="020B0604020202020204" pitchFamily="34" charset="0"/>
              </a:rPr>
              <a:t>Caption Generator</a:t>
            </a:r>
            <a:endParaRPr lang="en-IN" sz="1600" dirty="0">
              <a:latin typeface="Bahnschrift Light" panose="020B0502040204020203" pitchFamily="34" charset="0"/>
              <a:cs typeface="Arial" panose="020B0604020202020204" pitchFamily="34" charset="0"/>
            </a:endParaRPr>
          </a:p>
        </p:txBody>
      </p:sp>
      <p:sp>
        <p:nvSpPr>
          <p:cNvPr id="4" name="TextBox 3">
            <a:extLst>
              <a:ext uri="{FF2B5EF4-FFF2-40B4-BE49-F238E27FC236}">
                <a16:creationId xmlns:a16="http://schemas.microsoft.com/office/drawing/2014/main" id="{04EB3283-7F37-F94A-C181-654E8054FD2E}"/>
              </a:ext>
            </a:extLst>
          </p:cNvPr>
          <p:cNvSpPr txBox="1"/>
          <p:nvPr/>
        </p:nvSpPr>
        <p:spPr>
          <a:xfrm>
            <a:off x="40640" y="2041938"/>
            <a:ext cx="12110720" cy="3754874"/>
          </a:xfrm>
          <a:prstGeom prst="rect">
            <a:avLst/>
          </a:prstGeom>
          <a:noFill/>
        </p:spPr>
        <p:txBody>
          <a:bodyPr wrap="square" rtlCol="0">
            <a:spAutoFit/>
          </a:bodyPr>
          <a:lstStyle/>
          <a:p>
            <a:r>
              <a:rPr lang="en-US" sz="2400" u="sng" dirty="0">
                <a:latin typeface="Bahnschrift" panose="020B0502040204020203" pitchFamily="34" charset="0"/>
              </a:rPr>
              <a:t>Applications:</a:t>
            </a:r>
          </a:p>
          <a:p>
            <a:endParaRPr lang="en-US" sz="2400" u="sng" dirty="0">
              <a:latin typeface="Bahnschrift" panose="020B0502040204020203" pitchFamily="34" charset="0"/>
            </a:endParaRPr>
          </a:p>
          <a:p>
            <a:r>
              <a:rPr lang="en-US" b="1" dirty="0">
                <a:latin typeface="Arial" panose="020B0604020202020204" pitchFamily="34" charset="0"/>
                <a:cs typeface="Arial" panose="020B0604020202020204" pitchFamily="34" charset="0"/>
              </a:rPr>
              <a:t>Emotion Detection:</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In the long run can be used in video gaming to detect emotions via facial expressions and adapt in the game.</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Medical diagnosis to treat diseases like depression and dementia.</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Fraud detection</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In various Recruitment procedures</a:t>
            </a:r>
          </a:p>
          <a:p>
            <a:pPr marL="342900" indent="-342900">
              <a:buFont typeface="Wingdings" panose="05000000000000000000" pitchFamily="2" charset="2"/>
              <a:buChar char="v"/>
            </a:pPr>
            <a:endParaRPr lang="en-IN" sz="2000" dirty="0">
              <a:latin typeface="Agency FB" panose="020B0503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Caption Generator:</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Assistance for visually impaired.</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Recommendations in Editing applications.</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Social media posts</a:t>
            </a:r>
          </a:p>
          <a:p>
            <a:endParaRPr lang="en-IN" sz="2000" dirty="0">
              <a:latin typeface="Agency FB" panose="020B0503020202020204" pitchFamily="34" charset="0"/>
              <a:cs typeface="Arial" panose="020B0604020202020204" pitchFamily="34" charset="0"/>
            </a:endParaRPr>
          </a:p>
        </p:txBody>
      </p:sp>
      <p:pic>
        <p:nvPicPr>
          <p:cNvPr id="3076" name="Picture 4" descr="Is AR outpacing VR and becoming the dominant immersive technology? –  TechTalks">
            <a:extLst>
              <a:ext uri="{FF2B5EF4-FFF2-40B4-BE49-F238E27FC236}">
                <a16:creationId xmlns:a16="http://schemas.microsoft.com/office/drawing/2014/main" id="{05052E56-A020-4B1D-0D85-E2DC390A6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797" y="393819"/>
            <a:ext cx="3351848" cy="223050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ow New Technology Is Helping The Visually Impaired">
            <a:extLst>
              <a:ext uri="{FF2B5EF4-FFF2-40B4-BE49-F238E27FC236}">
                <a16:creationId xmlns:a16="http://schemas.microsoft.com/office/drawing/2014/main" id="{B5C3FAA3-AF6F-2717-6A7F-98D28FAAD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4797" y="4283194"/>
            <a:ext cx="2634389" cy="151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21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B749A3-A4A3-C184-8B1C-1DB7E8C0E92D}"/>
              </a:ext>
            </a:extLst>
          </p:cNvPr>
          <p:cNvSpPr txBox="1"/>
          <p:nvPr/>
        </p:nvSpPr>
        <p:spPr>
          <a:xfrm>
            <a:off x="0" y="132080"/>
            <a:ext cx="10139680" cy="3447098"/>
          </a:xfrm>
          <a:prstGeom prst="rect">
            <a:avLst/>
          </a:prstGeom>
          <a:noFill/>
        </p:spPr>
        <p:txBody>
          <a:bodyPr wrap="square" rtlCol="0">
            <a:spAutoFit/>
          </a:bodyPr>
          <a:lstStyle/>
          <a:p>
            <a:r>
              <a:rPr lang="en-US" sz="3200" u="sng" dirty="0">
                <a:latin typeface="Bahnschrift" panose="020B0502040204020203" pitchFamily="34" charset="0"/>
              </a:rPr>
              <a:t>Emotion detector</a:t>
            </a:r>
          </a:p>
          <a:p>
            <a:endParaRPr lang="en-US" sz="2000" dirty="0">
              <a:latin typeface="Algerian" panose="04020705040A02060702" pitchFamily="82" charset="0"/>
            </a:endParaRPr>
          </a:p>
          <a:p>
            <a:r>
              <a:rPr lang="en-US" dirty="0">
                <a:latin typeface="Bahnschrift Light" panose="020B0502040204020203" pitchFamily="34" charset="0"/>
              </a:rPr>
              <a:t>We have used fer2013 dataset to train our emotion detection model.</a:t>
            </a:r>
          </a:p>
          <a:p>
            <a:r>
              <a:rPr lang="en-US" dirty="0">
                <a:latin typeface="Bahnschrift Light" panose="020B0502040204020203" pitchFamily="34" charset="0"/>
              </a:rPr>
              <a:t>The model CNN architecture consists of the following types of layers:</a:t>
            </a:r>
          </a:p>
          <a:p>
            <a:pPr marL="342900" indent="-342900">
              <a:buFont typeface="Wingdings" panose="05000000000000000000" pitchFamily="2" charset="2"/>
              <a:buChar char="q"/>
            </a:pPr>
            <a:r>
              <a:rPr lang="en-US" dirty="0">
                <a:latin typeface="Bahnschrift Light" panose="020B0502040204020203" pitchFamily="34" charset="0"/>
              </a:rPr>
              <a:t>CONV2D layer</a:t>
            </a:r>
          </a:p>
          <a:p>
            <a:pPr marL="342900" indent="-342900">
              <a:buFont typeface="Wingdings" panose="05000000000000000000" pitchFamily="2" charset="2"/>
              <a:buChar char="q"/>
            </a:pPr>
            <a:r>
              <a:rPr lang="en-US" dirty="0" err="1">
                <a:latin typeface="Bahnschrift Light" panose="020B0502040204020203" pitchFamily="34" charset="0"/>
              </a:rPr>
              <a:t>Maxpooling</a:t>
            </a:r>
            <a:r>
              <a:rPr lang="en-US" dirty="0">
                <a:latin typeface="Bahnschrift Light" panose="020B0502040204020203" pitchFamily="34" charset="0"/>
              </a:rPr>
              <a:t> layers</a:t>
            </a:r>
          </a:p>
          <a:p>
            <a:pPr marL="342900" indent="-342900">
              <a:buFont typeface="Wingdings" panose="05000000000000000000" pitchFamily="2" charset="2"/>
              <a:buChar char="q"/>
            </a:pPr>
            <a:r>
              <a:rPr lang="en-US" dirty="0">
                <a:latin typeface="Bahnschrift Light" panose="020B0502040204020203" pitchFamily="34" charset="0"/>
              </a:rPr>
              <a:t>Batch normalization layer</a:t>
            </a:r>
          </a:p>
          <a:p>
            <a:pPr marL="342900" indent="-342900">
              <a:buFont typeface="Wingdings" panose="05000000000000000000" pitchFamily="2" charset="2"/>
              <a:buChar char="q"/>
            </a:pPr>
            <a:r>
              <a:rPr lang="en-US" dirty="0">
                <a:latin typeface="Bahnschrift Light" panose="020B0502040204020203" pitchFamily="34" charset="0"/>
              </a:rPr>
              <a:t>Topmost fully connected layers</a:t>
            </a:r>
          </a:p>
          <a:p>
            <a:pPr marL="342900" indent="-342900">
              <a:buFont typeface="Wingdings" panose="05000000000000000000" pitchFamily="2" charset="2"/>
              <a:buChar char="q"/>
            </a:pPr>
            <a:r>
              <a:rPr lang="en-US" dirty="0" err="1">
                <a:latin typeface="Bahnschrift Light" panose="020B0502040204020203" pitchFamily="34" charset="0"/>
              </a:rPr>
              <a:t>Softmax</a:t>
            </a:r>
            <a:r>
              <a:rPr lang="en-US" dirty="0">
                <a:latin typeface="Bahnschrift Light" panose="020B0502040204020203" pitchFamily="34" charset="0"/>
              </a:rPr>
              <a:t> layer for classification</a:t>
            </a:r>
          </a:p>
          <a:p>
            <a:endParaRPr lang="en-US" sz="2000" dirty="0">
              <a:latin typeface="Algerian" panose="04020705040A02060702" pitchFamily="82" charset="0"/>
            </a:endParaRPr>
          </a:p>
          <a:p>
            <a:endParaRPr lang="en-IN" sz="2000" dirty="0">
              <a:latin typeface="Algerian" panose="04020705040A02060702" pitchFamily="82" charset="0"/>
            </a:endParaRPr>
          </a:p>
        </p:txBody>
      </p:sp>
      <p:pic>
        <p:nvPicPr>
          <p:cNvPr id="2050" name="Picture 2" descr="Conv2d: Finally Understand What Happens in the Forward Pass | by ⭐Axel  Thevenot | Towards Data Science">
            <a:extLst>
              <a:ext uri="{FF2B5EF4-FFF2-40B4-BE49-F238E27FC236}">
                <a16:creationId xmlns:a16="http://schemas.microsoft.com/office/drawing/2014/main" id="{AD9B5AE0-8B4E-30D2-06C7-4E7CA04CB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824" y="1741169"/>
            <a:ext cx="2127250" cy="2127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x-pooling / Pooling - Computer Science Wiki">
            <a:extLst>
              <a:ext uri="{FF2B5EF4-FFF2-40B4-BE49-F238E27FC236}">
                <a16:creationId xmlns:a16="http://schemas.microsoft.com/office/drawing/2014/main" id="{5C34598C-4F36-2CC0-0752-8901E42EB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1348" y="1741169"/>
            <a:ext cx="3125307" cy="20534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atch Normalization - Things to Know about Machine Learning">
            <a:extLst>
              <a:ext uri="{FF2B5EF4-FFF2-40B4-BE49-F238E27FC236}">
                <a16:creationId xmlns:a16="http://schemas.microsoft.com/office/drawing/2014/main" id="{3917A677-D041-8B34-B78A-EE7EA74EE8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636" y="4598670"/>
            <a:ext cx="3660729" cy="2127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4. Fully Connected Deep Networks - TensorFlow for Deep Learning [Book]">
            <a:extLst>
              <a:ext uri="{FF2B5EF4-FFF2-40B4-BE49-F238E27FC236}">
                <a16:creationId xmlns:a16="http://schemas.microsoft.com/office/drawing/2014/main" id="{9A6617D6-3619-1E29-21EE-3BF654531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4787" y="4289482"/>
            <a:ext cx="2232025" cy="239383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Multi-Class Neural Networks: Softmax | Machine Learning Crash Course |  Google Developers">
            <a:extLst>
              <a:ext uri="{FF2B5EF4-FFF2-40B4-BE49-F238E27FC236}">
                <a16:creationId xmlns:a16="http://schemas.microsoft.com/office/drawing/2014/main" id="{9203DC01-6142-8928-24DA-42393302A7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12" descr="Multi-Class Neural Networks: Softmax | Machine Learning Crash Course |  Google Developers">
            <a:extLst>
              <a:ext uri="{FF2B5EF4-FFF2-40B4-BE49-F238E27FC236}">
                <a16:creationId xmlns:a16="http://schemas.microsoft.com/office/drawing/2014/main" id="{666E6077-4D49-CC8B-7B11-0B75051EDC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2" name="Picture 14" descr="Softmax Classifier. Use of softmax classifier | by Sai Gowtham Babu |  Fast-Feed.ai | Medium">
            <a:extLst>
              <a:ext uri="{FF2B5EF4-FFF2-40B4-BE49-F238E27FC236}">
                <a16:creationId xmlns:a16="http://schemas.microsoft.com/office/drawing/2014/main" id="{AAD4A27D-3FFF-7425-4FC5-754B375C2B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25" y="3378138"/>
            <a:ext cx="4762500" cy="33051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FB927254-2812-CFBA-CB04-DF2C36ADCCA5}"/>
              </a:ext>
            </a:extLst>
          </p:cNvPr>
          <p:cNvCxnSpPr/>
          <p:nvPr/>
        </p:nvCxnSpPr>
        <p:spPr>
          <a:xfrm>
            <a:off x="7516812" y="2631440"/>
            <a:ext cx="529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0A5ABBD-9DD1-69E3-1065-FEBCD171B4D2}"/>
              </a:ext>
            </a:extLst>
          </p:cNvPr>
          <p:cNvCxnSpPr/>
          <p:nvPr/>
        </p:nvCxnSpPr>
        <p:spPr>
          <a:xfrm>
            <a:off x="9489440" y="3952240"/>
            <a:ext cx="0" cy="426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58FE6CF-5D68-87D7-B34F-EBFEA42F07CE}"/>
              </a:ext>
            </a:extLst>
          </p:cNvPr>
          <p:cNvCxnSpPr/>
          <p:nvPr/>
        </p:nvCxnSpPr>
        <p:spPr>
          <a:xfrm flipH="1">
            <a:off x="7620000" y="5415280"/>
            <a:ext cx="353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1E6F11-DA1C-A127-9E7A-A0B3A3FF20FF}"/>
              </a:ext>
            </a:extLst>
          </p:cNvPr>
          <p:cNvCxnSpPr/>
          <p:nvPr/>
        </p:nvCxnSpPr>
        <p:spPr>
          <a:xfrm flipH="1">
            <a:off x="4968240" y="5415280"/>
            <a:ext cx="225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11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4791B-2CA7-1BB6-1A5C-2811E4E3A575}"/>
              </a:ext>
            </a:extLst>
          </p:cNvPr>
          <p:cNvSpPr txBox="1"/>
          <p:nvPr/>
        </p:nvSpPr>
        <p:spPr>
          <a:xfrm>
            <a:off x="0" y="111760"/>
            <a:ext cx="10007600" cy="4401205"/>
          </a:xfrm>
          <a:prstGeom prst="rect">
            <a:avLst/>
          </a:prstGeom>
          <a:noFill/>
        </p:spPr>
        <p:txBody>
          <a:bodyPr wrap="square" rtlCol="0">
            <a:spAutoFit/>
          </a:bodyPr>
          <a:lstStyle/>
          <a:p>
            <a:r>
              <a:rPr lang="en-US" sz="3200" u="sng" dirty="0">
                <a:latin typeface="Bahnschrift" panose="020B0502040204020203" pitchFamily="34" charset="0"/>
              </a:rPr>
              <a:t>Working of emotion detector model</a:t>
            </a:r>
          </a:p>
          <a:p>
            <a:endParaRPr lang="en-US" sz="3200" dirty="0">
              <a:latin typeface="Algerian" panose="04020705040A02060702" pitchFamily="82" charset="0"/>
            </a:endParaRPr>
          </a:p>
          <a:p>
            <a:pPr marL="342900" indent="-342900">
              <a:buFont typeface="Arial" panose="020B0604020202020204" pitchFamily="34" charset="0"/>
              <a:buChar char="•"/>
            </a:pPr>
            <a:r>
              <a:rPr lang="en-US" sz="1600" dirty="0">
                <a:latin typeface="Bahnschrift Light" panose="020B0502040204020203" pitchFamily="34" charset="0"/>
              </a:rPr>
              <a:t>The model is trained by passing the fer2013 dataset image through the CNN architecture explained before. </a:t>
            </a:r>
          </a:p>
          <a:p>
            <a:pPr marL="342900" indent="-342900">
              <a:buFont typeface="Arial" panose="020B0604020202020204" pitchFamily="34" charset="0"/>
              <a:buChar char="•"/>
            </a:pPr>
            <a:r>
              <a:rPr lang="en-US" sz="1600" dirty="0">
                <a:latin typeface="Bahnschrift Light" panose="020B0502040204020203" pitchFamily="34" charset="0"/>
              </a:rPr>
              <a:t>The conv layers find patterns and maintain locality by finding relations and patterns between the </a:t>
            </a:r>
            <a:r>
              <a:rPr lang="en-US" sz="1600" dirty="0" err="1">
                <a:latin typeface="Bahnschrift Light" panose="020B0502040204020203" pitchFamily="34" charset="0"/>
              </a:rPr>
              <a:t>neighbour</a:t>
            </a:r>
            <a:r>
              <a:rPr lang="en-US" sz="1600" dirty="0">
                <a:latin typeface="Bahnschrift Light" panose="020B0502040204020203" pitchFamily="34" charset="0"/>
              </a:rPr>
              <a:t> pixels. </a:t>
            </a:r>
          </a:p>
          <a:p>
            <a:pPr marL="342900" indent="-342900">
              <a:buFont typeface="Arial" panose="020B0604020202020204" pitchFamily="34" charset="0"/>
              <a:buChar char="•"/>
            </a:pPr>
            <a:r>
              <a:rPr lang="en-US" sz="1600" dirty="0">
                <a:latin typeface="Bahnschrift Light" panose="020B0502040204020203" pitchFamily="34" charset="0"/>
              </a:rPr>
              <a:t>The </a:t>
            </a:r>
            <a:r>
              <a:rPr lang="en-US" sz="1600" dirty="0" err="1">
                <a:latin typeface="Bahnschrift Light" panose="020B0502040204020203" pitchFamily="34" charset="0"/>
              </a:rPr>
              <a:t>maxpooling</a:t>
            </a:r>
            <a:r>
              <a:rPr lang="en-US" sz="1600" dirty="0">
                <a:latin typeface="Bahnschrift Light" panose="020B0502040204020203" pitchFamily="34" charset="0"/>
              </a:rPr>
              <a:t> layers provide translational invariance.</a:t>
            </a:r>
          </a:p>
          <a:p>
            <a:pPr marL="342900" indent="-342900">
              <a:buFont typeface="Arial" panose="020B0604020202020204" pitchFamily="34" charset="0"/>
              <a:buChar char="•"/>
            </a:pPr>
            <a:r>
              <a:rPr lang="en-US" sz="1600" dirty="0">
                <a:latin typeface="Bahnschrift Light" panose="020B0502040204020203" pitchFamily="34" charset="0"/>
              </a:rPr>
              <a:t>Batch normalization layers help in faster convergence.</a:t>
            </a:r>
          </a:p>
          <a:p>
            <a:pPr marL="342900" indent="-342900">
              <a:buFont typeface="Arial" panose="020B0604020202020204" pitchFamily="34" charset="0"/>
              <a:buChar char="•"/>
            </a:pPr>
            <a:r>
              <a:rPr lang="en-US" sz="1600" dirty="0">
                <a:latin typeface="Bahnschrift Light" panose="020B0502040204020203" pitchFamily="34" charset="0"/>
              </a:rPr>
              <a:t>We have used data augmentation and early stopping to reduce overfitting.</a:t>
            </a:r>
          </a:p>
          <a:p>
            <a:pPr marL="342900" indent="-342900">
              <a:buFont typeface="Arial" panose="020B0604020202020204" pitchFamily="34" charset="0"/>
              <a:buChar char="•"/>
            </a:pPr>
            <a:r>
              <a:rPr lang="en-US" sz="1600" dirty="0">
                <a:latin typeface="Bahnschrift Light" panose="020B0502040204020203" pitchFamily="34" charset="0"/>
              </a:rPr>
              <a:t>The conv layers are </a:t>
            </a:r>
            <a:r>
              <a:rPr lang="en-US" sz="1600" dirty="0" err="1">
                <a:latin typeface="Bahnschrift Light" panose="020B0502040204020203" pitchFamily="34" charset="0"/>
              </a:rPr>
              <a:t>flattend</a:t>
            </a:r>
            <a:r>
              <a:rPr lang="en-US" sz="1600" dirty="0">
                <a:latin typeface="Bahnschrift Light" panose="020B0502040204020203" pitchFamily="34" charset="0"/>
              </a:rPr>
              <a:t> into a fully connected network with a </a:t>
            </a:r>
            <a:r>
              <a:rPr lang="en-US" sz="1600" dirty="0" err="1">
                <a:latin typeface="Bahnschrift Light" panose="020B0502040204020203" pitchFamily="34" charset="0"/>
              </a:rPr>
              <a:t>softmax</a:t>
            </a:r>
            <a:r>
              <a:rPr lang="en-US" sz="1600" dirty="0">
                <a:latin typeface="Bahnschrift Light" panose="020B0502040204020203" pitchFamily="34" charset="0"/>
              </a:rPr>
              <a:t> activation at the last layer to predict the emotion.</a:t>
            </a:r>
          </a:p>
          <a:p>
            <a:pPr marL="342900" indent="-342900">
              <a:buFont typeface="Arial" panose="020B0604020202020204" pitchFamily="34" charset="0"/>
              <a:buChar char="•"/>
            </a:pPr>
            <a:r>
              <a:rPr lang="en-US" sz="1600" dirty="0">
                <a:latin typeface="Bahnschrift Light" panose="020B0502040204020203" pitchFamily="34" charset="0"/>
              </a:rPr>
              <a:t>The best of 5 accuracy achieved was approx. 60%, whereas the human level accuracy on the dataset is approx. 65%.</a:t>
            </a:r>
          </a:p>
          <a:p>
            <a:endParaRPr lang="en-US" sz="2000" dirty="0">
              <a:latin typeface="Algerian" panose="04020705040A02060702" pitchFamily="82" charset="0"/>
            </a:endParaRPr>
          </a:p>
          <a:p>
            <a:endParaRPr lang="en-IN" sz="2000" dirty="0">
              <a:latin typeface="Algerian" panose="04020705040A02060702" pitchFamily="82" charset="0"/>
            </a:endParaRPr>
          </a:p>
        </p:txBody>
      </p:sp>
      <p:pic>
        <p:nvPicPr>
          <p:cNvPr id="4" name="Picture 3">
            <a:extLst>
              <a:ext uri="{FF2B5EF4-FFF2-40B4-BE49-F238E27FC236}">
                <a16:creationId xmlns:a16="http://schemas.microsoft.com/office/drawing/2014/main" id="{CE2B4B6D-EA27-ACDF-F3EA-6F1120201CCE}"/>
              </a:ext>
            </a:extLst>
          </p:cNvPr>
          <p:cNvPicPr>
            <a:picLocks noChangeAspect="1"/>
          </p:cNvPicPr>
          <p:nvPr/>
        </p:nvPicPr>
        <p:blipFill>
          <a:blip r:embed="rId2"/>
          <a:stretch>
            <a:fillRect/>
          </a:stretch>
        </p:blipFill>
        <p:spPr>
          <a:xfrm>
            <a:off x="1700100" y="3911952"/>
            <a:ext cx="8307500" cy="2754290"/>
          </a:xfrm>
          <a:prstGeom prst="rect">
            <a:avLst/>
          </a:prstGeom>
        </p:spPr>
      </p:pic>
    </p:spTree>
    <p:extLst>
      <p:ext uri="{BB962C8B-B14F-4D97-AF65-F5344CB8AC3E}">
        <p14:creationId xmlns:p14="http://schemas.microsoft.com/office/powerpoint/2010/main" val="349851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557453-2F53-71A0-1CC5-D4C2EA760B92}"/>
              </a:ext>
            </a:extLst>
          </p:cNvPr>
          <p:cNvSpPr txBox="1"/>
          <p:nvPr/>
        </p:nvSpPr>
        <p:spPr>
          <a:xfrm>
            <a:off x="0" y="0"/>
            <a:ext cx="12192000" cy="2462213"/>
          </a:xfrm>
          <a:prstGeom prst="rect">
            <a:avLst/>
          </a:prstGeom>
          <a:noFill/>
        </p:spPr>
        <p:txBody>
          <a:bodyPr wrap="square" rtlCol="0">
            <a:spAutoFit/>
          </a:bodyPr>
          <a:lstStyle/>
          <a:p>
            <a:r>
              <a:rPr lang="en-US" sz="3200" u="sng" dirty="0">
                <a:latin typeface="Bahnschrift" panose="020B0502040204020203" pitchFamily="34" charset="0"/>
              </a:rPr>
              <a:t>Caption generator</a:t>
            </a:r>
          </a:p>
          <a:p>
            <a:endParaRPr lang="en-IN" sz="3200" dirty="0">
              <a:latin typeface="Bahnschrift Light" panose="020B0502040204020203" pitchFamily="34" charset="0"/>
            </a:endParaRPr>
          </a:p>
          <a:p>
            <a:r>
              <a:rPr lang="en-IN" dirty="0">
                <a:latin typeface="Bahnschrift Light" panose="020B0502040204020203" pitchFamily="34" charset="0"/>
              </a:rPr>
              <a:t>We have trained our caption generator on the flickr8k dataset because it contains a large number of images focusing on people and their actions. The model architectures consists of the following:</a:t>
            </a:r>
          </a:p>
          <a:p>
            <a:pPr marL="342900" indent="-342900">
              <a:buFont typeface="Wingdings" panose="05000000000000000000" pitchFamily="2" charset="2"/>
              <a:buChar char="q"/>
            </a:pPr>
            <a:r>
              <a:rPr lang="en-IN" dirty="0">
                <a:latin typeface="Bahnschrift Light" panose="020B0502040204020203" pitchFamily="34" charset="0"/>
              </a:rPr>
              <a:t>A CNN architecture using transfer learning on Efficientnet</a:t>
            </a:r>
          </a:p>
          <a:p>
            <a:pPr marL="342900" indent="-342900">
              <a:buFont typeface="Wingdings" panose="05000000000000000000" pitchFamily="2" charset="2"/>
              <a:buChar char="q"/>
            </a:pPr>
            <a:r>
              <a:rPr lang="en-IN" dirty="0">
                <a:latin typeface="Bahnschrift Light" panose="020B0502040204020203" pitchFamily="34" charset="0"/>
              </a:rPr>
              <a:t>A transformer encoder block</a:t>
            </a:r>
          </a:p>
          <a:p>
            <a:pPr marL="342900" indent="-342900">
              <a:buFont typeface="Wingdings" panose="05000000000000000000" pitchFamily="2" charset="2"/>
              <a:buChar char="q"/>
            </a:pPr>
            <a:r>
              <a:rPr lang="en-IN" dirty="0">
                <a:latin typeface="Bahnschrift Light" panose="020B0502040204020203" pitchFamily="34" charset="0"/>
              </a:rPr>
              <a:t>A transformer decoder block</a:t>
            </a:r>
          </a:p>
        </p:txBody>
      </p:sp>
      <p:pic>
        <p:nvPicPr>
          <p:cNvPr id="4098" name="Picture 2" descr="EfficientNet from Google — Optimally Scaling CNN model architectures with  “compound scaling” | by Less Wright | Medium">
            <a:extLst>
              <a:ext uri="{FF2B5EF4-FFF2-40B4-BE49-F238E27FC236}">
                <a16:creationId xmlns:a16="http://schemas.microsoft.com/office/drawing/2014/main" id="{65C1899F-10A3-3E9D-16D8-4FFC2B3CB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3133" y="2575626"/>
            <a:ext cx="3489325" cy="27169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DF] An Encoder-Decoder Based Convolution Neural Network (CNN) for Future  Advanced Driver Assistance System (ADAS) | Semantic Scholar">
            <a:extLst>
              <a:ext uri="{FF2B5EF4-FFF2-40B4-BE49-F238E27FC236}">
                <a16:creationId xmlns:a16="http://schemas.microsoft.com/office/drawing/2014/main" id="{4E566091-65A6-5AD0-7307-3FEC38F8E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 y="2933437"/>
            <a:ext cx="7536815" cy="200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18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D71B5BC-58B4-DFB2-4821-58E9751A7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304228"/>
            <a:ext cx="11633200" cy="624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76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1D1F0F-0E46-BA5E-C0FE-28A20F0FD221}"/>
              </a:ext>
            </a:extLst>
          </p:cNvPr>
          <p:cNvSpPr txBox="1"/>
          <p:nvPr/>
        </p:nvSpPr>
        <p:spPr>
          <a:xfrm>
            <a:off x="0" y="71120"/>
            <a:ext cx="12192000" cy="4216539"/>
          </a:xfrm>
          <a:prstGeom prst="rect">
            <a:avLst/>
          </a:prstGeom>
          <a:noFill/>
        </p:spPr>
        <p:txBody>
          <a:bodyPr wrap="square" rtlCol="0">
            <a:spAutoFit/>
          </a:bodyPr>
          <a:lstStyle/>
          <a:p>
            <a:r>
              <a:rPr lang="en-US" sz="3200" u="sng" dirty="0">
                <a:latin typeface="Bahnschrift" panose="020B0502040204020203" pitchFamily="34" charset="0"/>
              </a:rPr>
              <a:t>Working of caption generator model</a:t>
            </a:r>
          </a:p>
          <a:p>
            <a:endParaRPr lang="en-US" sz="3200" dirty="0">
              <a:latin typeface="Algerian" panose="04020705040A02060702" pitchFamily="82" charset="0"/>
            </a:endParaRPr>
          </a:p>
          <a:p>
            <a:pPr marL="342900"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CNN architecture</a:t>
            </a:r>
          </a:p>
          <a:p>
            <a:r>
              <a:rPr lang="en-IN" sz="1600" dirty="0">
                <a:latin typeface="Bahnschrift Light" panose="020B0502040204020203" pitchFamily="34" charset="0"/>
              </a:rPr>
              <a:t>The CNN architecture is taken from efficientnet using transfer learning.</a:t>
            </a:r>
          </a:p>
          <a:p>
            <a:r>
              <a:rPr lang="en-IN" sz="1600" dirty="0">
                <a:latin typeface="Bahnschrift Light" panose="020B0502040204020203" pitchFamily="34" charset="0"/>
              </a:rPr>
              <a:t>The last layer of efficientnet has been removed as we don’t need to classify, instead we just need to get an image encoding to pass as an input to the encoder layer of the transformer. Thus, the efficientnet is used as a feature extractor.</a:t>
            </a:r>
          </a:p>
          <a:p>
            <a:endParaRPr lang="en-IN" sz="2000" b="1" dirty="0">
              <a:latin typeface="Agency FB" panose="020B0503020202020204" pitchFamily="34" charset="0"/>
            </a:endParaRPr>
          </a:p>
          <a:p>
            <a:pPr marL="342900"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Transformer Encoder block</a:t>
            </a:r>
          </a:p>
          <a:p>
            <a:r>
              <a:rPr lang="en-IN" sz="1600" dirty="0">
                <a:latin typeface="Bahnschrift Light" panose="020B0502040204020203" pitchFamily="34" charset="0"/>
              </a:rPr>
              <a:t>This encoder block takes the image encoding as the input and applies attention to it before passing it to the decoder block. </a:t>
            </a:r>
          </a:p>
          <a:p>
            <a:endParaRPr lang="en-IN" sz="2000" dirty="0">
              <a:latin typeface="Agency FB" panose="020B0503020202020204" pitchFamily="34" charset="0"/>
            </a:endParaRPr>
          </a:p>
          <a:p>
            <a:pPr marL="342900"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Transformer Decoder block</a:t>
            </a:r>
          </a:p>
          <a:p>
            <a:r>
              <a:rPr lang="en-IN" dirty="0">
                <a:latin typeface="Bahnschrift Light" panose="020B0502040204020203" pitchFamily="34" charset="0"/>
              </a:rPr>
              <a:t>The five captions per image are passed one by one to the decoder along with the encoder outputs. Masked attention is applied to the sequence inputs to predict the next word.</a:t>
            </a:r>
          </a:p>
        </p:txBody>
      </p:sp>
      <p:pic>
        <p:nvPicPr>
          <p:cNvPr id="4" name="Picture 3">
            <a:extLst>
              <a:ext uri="{FF2B5EF4-FFF2-40B4-BE49-F238E27FC236}">
                <a16:creationId xmlns:a16="http://schemas.microsoft.com/office/drawing/2014/main" id="{48D4B7C0-509A-B917-BFF6-6D5B77B32E7C}"/>
              </a:ext>
            </a:extLst>
          </p:cNvPr>
          <p:cNvPicPr>
            <a:picLocks noChangeAspect="1"/>
          </p:cNvPicPr>
          <p:nvPr/>
        </p:nvPicPr>
        <p:blipFill>
          <a:blip r:embed="rId2"/>
          <a:stretch>
            <a:fillRect/>
          </a:stretch>
        </p:blipFill>
        <p:spPr>
          <a:xfrm>
            <a:off x="3151308" y="4452884"/>
            <a:ext cx="5889384" cy="2333996"/>
          </a:xfrm>
          <a:prstGeom prst="rect">
            <a:avLst/>
          </a:prstGeom>
        </p:spPr>
      </p:pic>
    </p:spTree>
    <p:extLst>
      <p:ext uri="{BB962C8B-B14F-4D97-AF65-F5344CB8AC3E}">
        <p14:creationId xmlns:p14="http://schemas.microsoft.com/office/powerpoint/2010/main" val="130712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11A10-B5C3-FA46-15B9-323D3A28D6D4}"/>
              </a:ext>
            </a:extLst>
          </p:cNvPr>
          <p:cNvSpPr txBox="1"/>
          <p:nvPr/>
        </p:nvSpPr>
        <p:spPr>
          <a:xfrm>
            <a:off x="71120" y="487025"/>
            <a:ext cx="12192000" cy="5724644"/>
          </a:xfrm>
          <a:prstGeom prst="rect">
            <a:avLst/>
          </a:prstGeom>
          <a:noFill/>
        </p:spPr>
        <p:txBody>
          <a:bodyPr wrap="square" rtlCol="0">
            <a:spAutoFit/>
          </a:bodyPr>
          <a:lstStyle/>
          <a:p>
            <a:r>
              <a:rPr lang="en-US" sz="3200" u="sng" dirty="0">
                <a:latin typeface="Bahnschrift" panose="020B0502040204020203" pitchFamily="34" charset="0"/>
              </a:rPr>
              <a:t>Why transformers?</a:t>
            </a:r>
          </a:p>
          <a:p>
            <a:pPr algn="l" fontAlgn="base"/>
            <a:endParaRPr lang="en-US" sz="3200" u="sng" dirty="0">
              <a:latin typeface="Algerian" panose="04020705040A02060702" pitchFamily="82" charset="0"/>
            </a:endParaRPr>
          </a:p>
          <a:p>
            <a:pPr algn="l" fontAlgn="base"/>
            <a:r>
              <a:rPr lang="en-US" b="0" i="0" dirty="0">
                <a:solidFill>
                  <a:srgbClr val="232629"/>
                </a:solidFill>
                <a:effectLst/>
                <a:latin typeface="Bahnschrift Light" panose="020B0502040204020203" pitchFamily="34" charset="0"/>
              </a:rPr>
              <a:t>Transformers (</a:t>
            </a:r>
            <a:r>
              <a:rPr lang="en-US" b="0" i="0" u="sng" dirty="0">
                <a:solidFill>
                  <a:srgbClr val="232629"/>
                </a:solidFill>
                <a:effectLst/>
                <a:latin typeface="Bahnschrift Light" panose="020B0502040204020203" pitchFamily="34" charset="0"/>
                <a:hlinkClick r:id="rId2"/>
              </a:rPr>
              <a:t>Attention is all you need</a:t>
            </a:r>
            <a:r>
              <a:rPr lang="en-US" b="0" i="0" dirty="0">
                <a:solidFill>
                  <a:srgbClr val="232629"/>
                </a:solidFill>
                <a:effectLst/>
                <a:latin typeface="Bahnschrift Light" panose="020B0502040204020203" pitchFamily="34" charset="0"/>
              </a:rPr>
              <a:t>) were introduced in the context of machine translation with the purpose to avoid recursion in order to allow parallel computation (to reduce training time) and also to reduce drops in performance due to long dependencies. The main characteristics are:</a:t>
            </a:r>
          </a:p>
          <a:p>
            <a:pPr algn="l" fontAlgn="base"/>
            <a:endParaRPr lang="en-US" b="0" i="0" dirty="0">
              <a:solidFill>
                <a:srgbClr val="232629"/>
              </a:solidFill>
              <a:effectLst/>
              <a:latin typeface="Bahnschrift Light" panose="020B0502040204020203" pitchFamily="34" charset="0"/>
            </a:endParaRPr>
          </a:p>
          <a:p>
            <a:pPr algn="l" fontAlgn="base">
              <a:buFont typeface="Arial" panose="020B0604020202020204" pitchFamily="34" charset="0"/>
              <a:buChar char="•"/>
            </a:pPr>
            <a:r>
              <a:rPr lang="en-US" b="1" i="0" dirty="0">
                <a:solidFill>
                  <a:srgbClr val="232629"/>
                </a:solidFill>
                <a:effectLst/>
                <a:latin typeface="Bahnschrift Light" panose="020B0502040204020203" pitchFamily="34" charset="0"/>
              </a:rPr>
              <a:t>Non sequential</a:t>
            </a:r>
            <a:r>
              <a:rPr lang="en-US" b="0" i="0" dirty="0">
                <a:solidFill>
                  <a:srgbClr val="232629"/>
                </a:solidFill>
                <a:effectLst/>
                <a:latin typeface="Bahnschrift Light" panose="020B0502040204020203" pitchFamily="34" charset="0"/>
              </a:rPr>
              <a:t>: </a:t>
            </a:r>
            <a:r>
              <a:rPr lang="en-US" dirty="0">
                <a:solidFill>
                  <a:srgbClr val="232629"/>
                </a:solidFill>
                <a:latin typeface="Bahnschrift Light" panose="020B0502040204020203" pitchFamily="34" charset="0"/>
              </a:rPr>
              <a:t>s</a:t>
            </a:r>
            <a:r>
              <a:rPr lang="en-US" b="0" i="0" dirty="0">
                <a:solidFill>
                  <a:srgbClr val="232629"/>
                </a:solidFill>
                <a:effectLst/>
                <a:latin typeface="Bahnschrift Light" panose="020B0502040204020203" pitchFamily="34" charset="0"/>
              </a:rPr>
              <a:t>entences are processed as a whole rather than word by word.</a:t>
            </a:r>
          </a:p>
          <a:p>
            <a:pPr algn="l" fontAlgn="base">
              <a:buFont typeface="Arial" panose="020B0604020202020204" pitchFamily="34" charset="0"/>
              <a:buChar char="•"/>
            </a:pPr>
            <a:endParaRPr lang="en-US" b="0" i="0" dirty="0">
              <a:solidFill>
                <a:srgbClr val="232629"/>
              </a:solidFill>
              <a:effectLst/>
              <a:latin typeface="Bahnschrift Light" panose="020B0502040204020203" pitchFamily="34" charset="0"/>
            </a:endParaRPr>
          </a:p>
          <a:p>
            <a:pPr algn="l" fontAlgn="base">
              <a:buFont typeface="Arial" panose="020B0604020202020204" pitchFamily="34" charset="0"/>
              <a:buChar char="•"/>
            </a:pPr>
            <a:r>
              <a:rPr lang="en-US" b="1" i="0" dirty="0">
                <a:solidFill>
                  <a:srgbClr val="232629"/>
                </a:solidFill>
                <a:effectLst/>
                <a:latin typeface="Bahnschrift Light" panose="020B0502040204020203" pitchFamily="34" charset="0"/>
              </a:rPr>
              <a:t>Self Attention</a:t>
            </a:r>
            <a:r>
              <a:rPr lang="en-US" b="0" i="0" dirty="0">
                <a:solidFill>
                  <a:srgbClr val="232629"/>
                </a:solidFill>
                <a:effectLst/>
                <a:latin typeface="Bahnschrift Light" panose="020B0502040204020203" pitchFamily="34" charset="0"/>
              </a:rPr>
              <a:t>: this is the newly introduced 'unit' used to compute similarity scores between words in a sentence.</a:t>
            </a:r>
          </a:p>
          <a:p>
            <a:pPr algn="l" fontAlgn="base">
              <a:buFont typeface="Arial" panose="020B0604020202020204" pitchFamily="34" charset="0"/>
              <a:buChar char="•"/>
            </a:pPr>
            <a:endParaRPr lang="en-US" b="0" i="0" dirty="0">
              <a:solidFill>
                <a:srgbClr val="232629"/>
              </a:solidFill>
              <a:effectLst/>
              <a:latin typeface="Bahnschrift Light" panose="020B0502040204020203" pitchFamily="34" charset="0"/>
            </a:endParaRPr>
          </a:p>
          <a:p>
            <a:pPr algn="l" fontAlgn="base">
              <a:buFont typeface="Arial" panose="020B0604020202020204" pitchFamily="34" charset="0"/>
              <a:buChar char="•"/>
            </a:pPr>
            <a:r>
              <a:rPr lang="en-US" b="1" i="0" dirty="0">
                <a:solidFill>
                  <a:srgbClr val="232629"/>
                </a:solidFill>
                <a:effectLst/>
                <a:latin typeface="Bahnschrift Light" panose="020B0502040204020203" pitchFamily="34" charset="0"/>
              </a:rPr>
              <a:t>Positional embeddings</a:t>
            </a:r>
            <a:r>
              <a:rPr lang="en-US" b="0" i="0" dirty="0">
                <a:solidFill>
                  <a:srgbClr val="232629"/>
                </a:solidFill>
                <a:effectLst/>
                <a:latin typeface="Bahnschrift Light" panose="020B0502040204020203" pitchFamily="34" charset="0"/>
              </a:rPr>
              <a:t>: another innovation introduced to replace recurrence. The idea is to use fixed or learned weights which encode information related to a specific position of a token in a sentence.</a:t>
            </a:r>
          </a:p>
          <a:p>
            <a:pPr algn="l" fontAlgn="base"/>
            <a:endParaRPr lang="en-US" b="0" i="0" dirty="0">
              <a:solidFill>
                <a:srgbClr val="232629"/>
              </a:solidFill>
              <a:effectLst/>
              <a:latin typeface="Bahnschrift Light" panose="020B0502040204020203" pitchFamily="34" charset="0"/>
            </a:endParaRPr>
          </a:p>
          <a:p>
            <a:pPr algn="l" fontAlgn="base"/>
            <a:r>
              <a:rPr lang="en-US" b="0" i="0" dirty="0">
                <a:solidFill>
                  <a:srgbClr val="232629"/>
                </a:solidFill>
                <a:effectLst/>
                <a:latin typeface="Bahnschrift Light" panose="020B0502040204020203" pitchFamily="34" charset="0"/>
              </a:rPr>
              <a:t>The first point is the main reason why transformer do not suffer from long dependency issues. The original transformers do not rely on past hidden states to capture dependencies with previous words. They instead process a sentence as a whole. That is why there is no risk to lose (or "forget") past information. Moreover, multi-head attention and positional embeddings both provide information about the relationship between different words.</a:t>
            </a:r>
          </a:p>
          <a:p>
            <a:endParaRPr lang="en-US" sz="3200" dirty="0">
              <a:latin typeface="Algerian" panose="04020705040A02060702" pitchFamily="82" charset="0"/>
            </a:endParaRPr>
          </a:p>
        </p:txBody>
      </p:sp>
    </p:spTree>
    <p:extLst>
      <p:ext uri="{BB962C8B-B14F-4D97-AF65-F5344CB8AC3E}">
        <p14:creationId xmlns:p14="http://schemas.microsoft.com/office/powerpoint/2010/main" val="71896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462AD1-E0FA-9AA1-A75B-B3BCC26DCF7B}"/>
              </a:ext>
            </a:extLst>
          </p:cNvPr>
          <p:cNvSpPr/>
          <p:nvPr/>
        </p:nvSpPr>
        <p:spPr>
          <a:xfrm>
            <a:off x="-66295" y="285095"/>
            <a:ext cx="6817893" cy="523220"/>
          </a:xfrm>
          <a:prstGeom prst="rect">
            <a:avLst/>
          </a:prstGeom>
          <a:noFill/>
        </p:spPr>
        <p:txBody>
          <a:bodyPr wrap="none" lIns="91440" tIns="45720" rIns="91440" bIns="45720">
            <a:spAutoFit/>
          </a:bodyPr>
          <a:lstStyle/>
          <a:p>
            <a:pPr algn="ctr"/>
            <a:r>
              <a:rPr lang="en-US" sz="2800" u="sng" dirty="0">
                <a:ln w="0"/>
                <a:effectLst>
                  <a:outerShdw blurRad="38100" dist="19050" dir="2700000" algn="tl" rotWithShape="0">
                    <a:schemeClr val="dk1">
                      <a:alpha val="40000"/>
                    </a:schemeClr>
                  </a:outerShdw>
                </a:effectLst>
                <a:latin typeface="Bahnschrift" panose="020B0502040204020203" pitchFamily="34" charset="0"/>
              </a:rPr>
              <a:t>Drawbacks of RNN in Caption generation</a:t>
            </a:r>
            <a:r>
              <a:rPr lang="en-US" sz="2800" u="sng" dirty="0">
                <a:ln w="0"/>
                <a:effectLst>
                  <a:outerShdw blurRad="38100" dist="19050" dir="2700000" algn="tl" rotWithShape="0">
                    <a:schemeClr val="dk1">
                      <a:alpha val="40000"/>
                    </a:schemeClr>
                  </a:outerShdw>
                </a:effectLst>
              </a:rPr>
              <a:t>:</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3D72E0C-31F4-1378-F13B-81E48ECF2992}"/>
              </a:ext>
            </a:extLst>
          </p:cNvPr>
          <p:cNvSpPr txBox="1"/>
          <p:nvPr/>
        </p:nvSpPr>
        <p:spPr>
          <a:xfrm>
            <a:off x="396240" y="1270000"/>
            <a:ext cx="2271776" cy="584775"/>
          </a:xfrm>
          <a:prstGeom prst="rect">
            <a:avLst/>
          </a:prstGeom>
          <a:noFill/>
        </p:spPr>
        <p:txBody>
          <a:bodyPr wrap="none" rtlCol="0">
            <a:spAutoFit/>
          </a:bodyPr>
          <a:lstStyle/>
          <a:p>
            <a:pPr marL="342900" indent="-342900">
              <a:buAutoNum type="arabicPeriod"/>
            </a:pPr>
            <a:r>
              <a:rPr lang="en-IN" sz="1600" dirty="0">
                <a:latin typeface="Bahnschrift Light" panose="020B0502040204020203" pitchFamily="34" charset="0"/>
              </a:rPr>
              <a:t>Vanishing Gradient</a:t>
            </a:r>
          </a:p>
          <a:p>
            <a:pPr marL="342900" indent="-342900">
              <a:buAutoNum type="arabicPeriod"/>
            </a:pPr>
            <a:r>
              <a:rPr lang="en-IN" sz="1600" dirty="0">
                <a:latin typeface="Bahnschrift Light" panose="020B0502040204020203" pitchFamily="34" charset="0"/>
              </a:rPr>
              <a:t>Exploding Gradient</a:t>
            </a:r>
          </a:p>
        </p:txBody>
      </p:sp>
      <p:sp>
        <p:nvSpPr>
          <p:cNvPr id="4" name="Rectangle 3">
            <a:extLst>
              <a:ext uri="{FF2B5EF4-FFF2-40B4-BE49-F238E27FC236}">
                <a16:creationId xmlns:a16="http://schemas.microsoft.com/office/drawing/2014/main" id="{E75262C5-39CD-6A1A-2373-A7F3DAF045C9}"/>
              </a:ext>
            </a:extLst>
          </p:cNvPr>
          <p:cNvSpPr/>
          <p:nvPr/>
        </p:nvSpPr>
        <p:spPr>
          <a:xfrm>
            <a:off x="241541" y="4680060"/>
            <a:ext cx="3682547" cy="523220"/>
          </a:xfrm>
          <a:prstGeom prst="rect">
            <a:avLst/>
          </a:prstGeom>
          <a:noFill/>
        </p:spPr>
        <p:txBody>
          <a:bodyPr wrap="none" lIns="91440" tIns="45720" rIns="91440" bIns="45720">
            <a:spAutoFit/>
          </a:bodyPr>
          <a:lstStyle/>
          <a:p>
            <a:pPr algn="ctr"/>
            <a:r>
              <a:rPr lang="en-US" sz="2800" u="sng" dirty="0">
                <a:ln w="0"/>
                <a:effectLst>
                  <a:outerShdw blurRad="38100" dist="19050" dir="2700000" algn="tl" rotWithShape="0">
                    <a:schemeClr val="dk1">
                      <a:alpha val="40000"/>
                    </a:schemeClr>
                  </a:outerShdw>
                </a:effectLst>
              </a:rPr>
              <a:t>Overcoming drawbacks:</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D02478ED-8664-4054-D9F0-6ECBF215DBE6}"/>
              </a:ext>
            </a:extLst>
          </p:cNvPr>
          <p:cNvSpPr txBox="1"/>
          <p:nvPr/>
        </p:nvSpPr>
        <p:spPr>
          <a:xfrm>
            <a:off x="241541" y="5418614"/>
            <a:ext cx="11524309" cy="646331"/>
          </a:xfrm>
          <a:prstGeom prst="rect">
            <a:avLst/>
          </a:prstGeom>
          <a:noFill/>
        </p:spPr>
        <p:txBody>
          <a:bodyPr wrap="none" rtlCol="0">
            <a:spAutoFit/>
          </a:bodyPr>
          <a:lstStyle/>
          <a:p>
            <a:pPr marL="342900" indent="-342900">
              <a:buAutoNum type="arabicPeriod"/>
            </a:pPr>
            <a:r>
              <a:rPr lang="en-IN" b="1" dirty="0">
                <a:latin typeface="Bahnschrift Light" panose="020B0502040204020203" pitchFamily="34" charset="0"/>
              </a:rPr>
              <a:t>For Vanishing Gradient:        </a:t>
            </a:r>
            <a:r>
              <a:rPr lang="en-IN" dirty="0" err="1">
                <a:latin typeface="Bahnschrift Light" panose="020B0502040204020203" pitchFamily="34" charset="0"/>
              </a:rPr>
              <a:t>ReLU</a:t>
            </a:r>
            <a:r>
              <a:rPr lang="en-IN" dirty="0">
                <a:latin typeface="Bahnschrift Light" panose="020B0502040204020203" pitchFamily="34" charset="0"/>
              </a:rPr>
              <a:t> activation, RMSprop, LSTMs, GRUs</a:t>
            </a:r>
          </a:p>
          <a:p>
            <a:pPr marL="342900" indent="-342900">
              <a:buAutoNum type="arabicPeriod"/>
            </a:pPr>
            <a:r>
              <a:rPr lang="en-IN" b="1" dirty="0">
                <a:latin typeface="Bahnschrift Light" panose="020B0502040204020203" pitchFamily="34" charset="0"/>
              </a:rPr>
              <a:t>For Exploding Gradient:       </a:t>
            </a:r>
            <a:r>
              <a:rPr lang="en-IN" dirty="0">
                <a:latin typeface="Bahnschrift Light" panose="020B0502040204020203" pitchFamily="34" charset="0"/>
              </a:rPr>
              <a:t>Truncated BPTT, Clip gradients and threshold, RMS prop to adjust learning rate</a:t>
            </a:r>
          </a:p>
        </p:txBody>
      </p:sp>
      <p:sp>
        <p:nvSpPr>
          <p:cNvPr id="6" name="TextBox 5">
            <a:extLst>
              <a:ext uri="{FF2B5EF4-FFF2-40B4-BE49-F238E27FC236}">
                <a16:creationId xmlns:a16="http://schemas.microsoft.com/office/drawing/2014/main" id="{64208D4A-BAD6-A4EB-78CE-492134FEC171}"/>
              </a:ext>
            </a:extLst>
          </p:cNvPr>
          <p:cNvSpPr txBox="1"/>
          <p:nvPr/>
        </p:nvSpPr>
        <p:spPr>
          <a:xfrm>
            <a:off x="3924088" y="1193055"/>
            <a:ext cx="486030" cy="923330"/>
          </a:xfrm>
          <a:prstGeom prst="rect">
            <a:avLst/>
          </a:prstGeom>
          <a:noFill/>
        </p:spPr>
        <p:txBody>
          <a:bodyPr wrap="none" rtlCol="0">
            <a:spAutoFit/>
          </a:bodyPr>
          <a:lstStyle/>
          <a:p>
            <a:r>
              <a:rPr lang="en-IN" dirty="0"/>
              <a:t>de</a:t>
            </a:r>
          </a:p>
          <a:p>
            <a:r>
              <a:rPr lang="en-IN" dirty="0"/>
              <a:t>----</a:t>
            </a:r>
          </a:p>
          <a:p>
            <a:r>
              <a:rPr lang="en-IN" dirty="0"/>
              <a:t>dw</a:t>
            </a:r>
          </a:p>
        </p:txBody>
      </p:sp>
      <p:pic>
        <p:nvPicPr>
          <p:cNvPr id="7170" name="Picture 2" descr="Can ReLU Cause Exploding Gradients if Applied to Solve Vanishing Gradients?  - Analytics India Magazine">
            <a:extLst>
              <a:ext uri="{FF2B5EF4-FFF2-40B4-BE49-F238E27FC236}">
                <a16:creationId xmlns:a16="http://schemas.microsoft.com/office/drawing/2014/main" id="{4B71B5F7-D405-6695-9774-BAB26DE49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50" y="2177940"/>
            <a:ext cx="851535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29164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926</TotalTime>
  <Words>743</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Agency FB</vt:lpstr>
      <vt:lpstr>Algerian</vt:lpstr>
      <vt:lpstr>Arial</vt:lpstr>
      <vt:lpstr>Bahnschrift</vt:lpstr>
      <vt:lpstr>Bahnschrift Light</vt:lpstr>
      <vt:lpstr>Gill Sans MT</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Firdose Kouser</dc:creator>
  <cp:lastModifiedBy>Pratyush Ojha</cp:lastModifiedBy>
  <cp:revision>13</cp:revision>
  <dcterms:created xsi:type="dcterms:W3CDTF">2022-05-05T16:04:40Z</dcterms:created>
  <dcterms:modified xsi:type="dcterms:W3CDTF">2022-05-06T09:34:34Z</dcterms:modified>
</cp:coreProperties>
</file>