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58" r:id="rId4"/>
    <p:sldId id="262" r:id="rId5"/>
    <p:sldId id="263" r:id="rId6"/>
    <p:sldId id="277" r:id="rId7"/>
    <p:sldId id="278" r:id="rId8"/>
    <p:sldId id="279" r:id="rId9"/>
    <p:sldId id="264" r:id="rId10"/>
    <p:sldId id="265" r:id="rId11"/>
    <p:sldId id="270" r:id="rId12"/>
    <p:sldId id="271" r:id="rId13"/>
    <p:sldId id="276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9D06D-4A18-4212-94F6-BA478F5B3C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6BEA-2CB0-443F-B20E-D7EE9ED3F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E7D0BF4-14FB-478C-8283-3E33C95D2E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1631EA-79E1-4BD5-9415-FE7B94E49E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D4EF871-9B42-4719-AD09-C1B96F91DF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4DAA-4161-4BE7-97AA-814773ED5D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288CEFD-8697-416E-9636-484B91870B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948A-EBBF-4E68-8516-52E8E07ED444}" type="datetime1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E86141-6D80-4B4C-B0A2-3D02B64F47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D:\SRGE Team\SR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144779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6CBA1-D6FD-4C50-B5ED-D6140BBD03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D48D5B-8EDB-40CA-91AC-198B442ABF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E000066-8BF5-477B-A837-962427F5B5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178EE5-00A6-4EF3-961A-CBDC3D6365B4}" type="datetimeFigureOut">
              <a:rPr lang="en-US" smtClean="0"/>
              <a:pPr/>
              <a:t>4/18/2019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63B2A37-21B7-4177-B41B-8D3D6799CD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5400" y="1639431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Cuckoo search algorithm</a:t>
            </a:r>
          </a:p>
          <a:p>
            <a:pPr algn="ctr"/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285852" y="142852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Cuckoo search Algorithm </a:t>
            </a:r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</a:rPr>
              <a:t>(Cont)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57232"/>
            <a:ext cx="8929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Step4.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Compare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fitness</a:t>
            </a:r>
            <a:r>
              <a:rPr lang="en-US" sz="2400" dirty="0" smtClean="0">
                <a:latin typeface="Book Antiqua" pitchFamily="18" charset="0"/>
              </a:rPr>
              <a:t> of individual generated by levy flight with randomly selected individual from previous population.</a:t>
            </a: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152072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408" y="226842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Step4.</a:t>
            </a:r>
            <a:r>
              <a:rPr lang="en-US" sz="2400" dirty="0" smtClean="0">
                <a:latin typeface="Book Antiqua" pitchFamily="18" charset="0"/>
              </a:rPr>
              <a:t> If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fitness</a:t>
            </a:r>
            <a:r>
              <a:rPr lang="en-US" sz="2400" dirty="0" smtClean="0">
                <a:latin typeface="Book Antiqua" pitchFamily="18" charset="0"/>
              </a:rPr>
              <a:t> of individual generated by levy flight (cuckoo’s solution) is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better</a:t>
            </a:r>
            <a:r>
              <a:rPr lang="en-US" sz="2400" dirty="0" smtClean="0">
                <a:latin typeface="Book Antiqua" pitchFamily="18" charset="0"/>
              </a:rPr>
              <a:t> than host ,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replace</a:t>
            </a:r>
            <a:r>
              <a:rPr lang="en-US" sz="2400" dirty="0" smtClean="0">
                <a:latin typeface="Book Antiqua" pitchFamily="18" charset="0"/>
              </a:rPr>
              <a:t> the individual 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optimal parameter)</a:t>
            </a:r>
            <a:r>
              <a:rPr lang="en-US" sz="2400" dirty="0" smtClean="0">
                <a:latin typeface="Book Antiqua" pitchFamily="18" charset="0"/>
              </a:rPr>
              <a:t> in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nest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k</a:t>
            </a:r>
            <a:r>
              <a:rPr lang="en-US" sz="2400" dirty="0" smtClean="0">
                <a:latin typeface="Book Antiqua" pitchFamily="18" charset="0"/>
              </a:rPr>
              <a:t> by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cuckoo’s </a:t>
            </a:r>
            <a:r>
              <a:rPr lang="en-US" sz="2400" dirty="0" smtClean="0">
                <a:latin typeface="Book Antiqua" pitchFamily="18" charset="0"/>
              </a:rPr>
              <a:t>optimal parameter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08" y="3885764"/>
            <a:ext cx="8858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Step5. </a:t>
            </a:r>
            <a:r>
              <a:rPr lang="en-US" sz="2400" dirty="0" smtClean="0">
                <a:latin typeface="Book Antiqua" pitchFamily="18" charset="0"/>
              </a:rPr>
              <a:t>A Fraction of </a:t>
            </a:r>
            <a:r>
              <a:rPr lang="en-US" sz="2400" dirty="0" smtClean="0">
                <a:latin typeface="Book Antiqua" pitchFamily="18" charset="0"/>
              </a:rPr>
              <a:t>worse nests </a:t>
            </a:r>
            <a:r>
              <a:rPr lang="en-US" sz="2400" dirty="0" smtClean="0">
                <a:latin typeface="Book Antiqua" pitchFamily="18" charset="0"/>
              </a:rPr>
              <a:t>are discovered with a probability pa. Generate a random probability(0&lt;pr&lt;1) for each dimensions of each individual and if pr&gt; pa,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abandoned </a:t>
            </a:r>
            <a:r>
              <a:rPr lang="en-US" sz="2400" dirty="0" smtClean="0">
                <a:latin typeface="Book Antiqua" pitchFamily="18" charset="0"/>
              </a:rPr>
              <a:t>that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nest</a:t>
            </a:r>
            <a:r>
              <a:rPr lang="en-US" sz="2400" dirty="0" smtClean="0">
                <a:latin typeface="Book Antiqua" pitchFamily="18" charset="0"/>
              </a:rPr>
              <a:t>  and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built new</a:t>
            </a:r>
            <a:r>
              <a:rPr lang="en-US" sz="2400" dirty="0" smtClean="0">
                <a:latin typeface="Book Antiqua" pitchFamily="18" charset="0"/>
              </a:rPr>
              <a:t> one . 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to avoid local optimization</a:t>
            </a:r>
            <a:r>
              <a:rPr lang="en-US" sz="2400" dirty="0" smtClean="0">
                <a:latin typeface="Book Antiqua" pitchFamily="18" charset="0"/>
              </a:rPr>
              <a:t>)</a:t>
            </a:r>
          </a:p>
          <a:p>
            <a:pPr algn="just"/>
            <a:endParaRPr lang="en-US" sz="24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Cuckoo search Algorithm </a:t>
            </a:r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</a:rPr>
              <a:t>(Cont)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5715016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Iterate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steps 2 to 6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until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termination criterion satisfied 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429132"/>
            <a:ext cx="8943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Step6.</a:t>
            </a:r>
            <a:r>
              <a:rPr lang="en-US" sz="2400" dirty="0" smtClean="0">
                <a:latin typeface="Book Antiqua" pitchFamily="18" charset="0"/>
              </a:rPr>
              <a:t> Compare the fitness of each individual of new solution by randomly selected individual’s fitness and find the quality solution.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071546"/>
            <a:ext cx="87154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latin typeface="Book Antiqua" pitchFamily="18" charset="0"/>
              </a:rPr>
              <a:t>New nest is built using biased random walk. </a:t>
            </a:r>
          </a:p>
          <a:p>
            <a:pPr lvl="0" algn="just"/>
            <a:endParaRPr lang="en-US" sz="1200" dirty="0" smtClean="0">
              <a:latin typeface="Book Antiqua" pitchFamily="18" charset="0"/>
            </a:endParaRPr>
          </a:p>
          <a:p>
            <a:pPr lvl="1" indent="-457200" algn="just" eaLnBrk="0" hangingPunct="0"/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stepsize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=rand*(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  <a:latin typeface="Book Antiqua" pitchFamily="18" charset="0"/>
              </a:rPr>
              <a:t>j</a:t>
            </a:r>
            <a:r>
              <a:rPr lang="en-US" sz="2400" baseline="30000" dirty="0" smtClean="0">
                <a:solidFill>
                  <a:srgbClr val="FF0000"/>
                </a:solidFill>
                <a:latin typeface="Book Antiqua" pitchFamily="18" charset="0"/>
              </a:rPr>
              <a:t>(t)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-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  <a:latin typeface="Book Antiqua" pitchFamily="18" charset="0"/>
              </a:rPr>
              <a:t>k</a:t>
            </a:r>
            <a:r>
              <a:rPr lang="en-US" sz="2400" baseline="30000" dirty="0" smtClean="0">
                <a:solidFill>
                  <a:srgbClr val="FF0000"/>
                </a:solidFill>
                <a:latin typeface="Book Antiqua" pitchFamily="18" charset="0"/>
              </a:rPr>
              <a:t>(t)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);</a:t>
            </a:r>
          </a:p>
          <a:p>
            <a:pPr lvl="1" indent="-457200" algn="just" eaLnBrk="0" hangingPunct="0"/>
            <a:endParaRPr lang="en-US" sz="1200" dirty="0" smtClean="0">
              <a:latin typeface="Book Antiqua" pitchFamily="18" charset="0"/>
            </a:endParaRPr>
          </a:p>
          <a:p>
            <a:pPr lvl="1" indent="-457200" algn="just" eaLnBrk="0" hangingPunct="0"/>
            <a:r>
              <a:rPr lang="en-US" sz="2200" dirty="0" smtClean="0">
                <a:latin typeface="Book Antiqua" pitchFamily="18" charset="0"/>
              </a:rPr>
              <a:t>Where </a:t>
            </a:r>
            <a:r>
              <a:rPr lang="en-US" sz="2200" dirty="0" err="1" smtClean="0">
                <a:latin typeface="Book Antiqua" pitchFamily="18" charset="0"/>
              </a:rPr>
              <a:t>X</a:t>
            </a:r>
            <a:r>
              <a:rPr lang="en-US" sz="2200" baseline="-25000" dirty="0" err="1" smtClean="0">
                <a:latin typeface="Book Antiqua" pitchFamily="18" charset="0"/>
              </a:rPr>
              <a:t>j</a:t>
            </a:r>
            <a:r>
              <a:rPr lang="en-US" sz="2200" baseline="30000" dirty="0" smtClean="0">
                <a:latin typeface="Book Antiqua" pitchFamily="18" charset="0"/>
              </a:rPr>
              <a:t>(t) </a:t>
            </a:r>
            <a:r>
              <a:rPr lang="en-US" sz="2200" dirty="0" smtClean="0">
                <a:latin typeface="Book Antiqua" pitchFamily="18" charset="0"/>
              </a:rPr>
              <a:t> and </a:t>
            </a:r>
            <a:r>
              <a:rPr lang="en-US" sz="2200" dirty="0" err="1" smtClean="0">
                <a:latin typeface="Book Antiqua" pitchFamily="18" charset="0"/>
              </a:rPr>
              <a:t>X</a:t>
            </a:r>
            <a:r>
              <a:rPr lang="en-US" sz="2200" baseline="-25000" dirty="0" err="1" smtClean="0">
                <a:latin typeface="Book Antiqua" pitchFamily="18" charset="0"/>
              </a:rPr>
              <a:t>k</a:t>
            </a:r>
            <a:r>
              <a:rPr lang="en-US" sz="2200" baseline="30000" dirty="0" smtClean="0">
                <a:latin typeface="Book Antiqua" pitchFamily="18" charset="0"/>
              </a:rPr>
              <a:t>(t)</a:t>
            </a:r>
            <a:r>
              <a:rPr lang="en-US" sz="2200" dirty="0" smtClean="0">
                <a:latin typeface="Book Antiqua" pitchFamily="18" charset="0"/>
              </a:rPr>
              <a:t>  are two different solution selected by random permutation.</a:t>
            </a:r>
          </a:p>
          <a:p>
            <a:pPr lvl="1" indent="-457200" algn="just" eaLnBrk="0" hangingPunct="0"/>
            <a:endParaRPr lang="en-US" sz="1200" dirty="0" smtClean="0">
              <a:latin typeface="Book Antiqua" pitchFamily="18" charset="0"/>
            </a:endParaRPr>
          </a:p>
          <a:p>
            <a:pPr lvl="1" indent="-457200" algn="just" eaLnBrk="0" hangingPunct="0"/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Book Antiqua" pitchFamily="18" charset="0"/>
              </a:rPr>
              <a:t>i</a:t>
            </a:r>
            <a:r>
              <a:rPr lang="en-US" sz="2400" baseline="30000" dirty="0" smtClean="0">
                <a:solidFill>
                  <a:srgbClr val="FF0000"/>
                </a:solidFill>
                <a:latin typeface="Book Antiqua" pitchFamily="18" charset="0"/>
              </a:rPr>
              <a:t>(t+1)  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=</a:t>
            </a:r>
            <a:r>
              <a:rPr lang="en-US" sz="2400" baseline="30000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Book Antiqua" pitchFamily="18" charset="0"/>
              </a:rPr>
              <a:t>i</a:t>
            </a:r>
            <a:r>
              <a:rPr lang="en-US" sz="2400" baseline="30000" dirty="0" smtClean="0">
                <a:solidFill>
                  <a:srgbClr val="FF0000"/>
                </a:solidFill>
                <a:latin typeface="Book Antiqua" pitchFamily="18" charset="0"/>
              </a:rPr>
              <a:t>(t) 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stepsize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* K</a:t>
            </a:r>
          </a:p>
          <a:p>
            <a:pPr lvl="1" indent="-457200" algn="just" eaLnBrk="0" hangingPunct="0"/>
            <a:endParaRPr lang="en-US" sz="12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lvl="0" algn="just" eaLnBrk="0" hangingPunct="0"/>
            <a:r>
              <a:rPr lang="en-US" sz="2200" dirty="0" smtClean="0">
                <a:latin typeface="Book Antiqua" pitchFamily="18" charset="0"/>
              </a:rPr>
              <a:t>where K is a random generated value in the range of 0 to 1 and should be greater than pa.</a:t>
            </a:r>
          </a:p>
        </p:txBody>
      </p:sp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378690" y="16835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Cuckoo search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928670"/>
            <a:ext cx="8501122" cy="554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7010400" cy="685800"/>
          </a:xfrm>
        </p:spPr>
        <p:txBody>
          <a:bodyPr/>
          <a:lstStyle/>
          <a:p>
            <a:r>
              <a:rPr lang="en-US" sz="2800" b="1" dirty="0" smtClean="0">
                <a:latin typeface="Book Antiqua" pitchFamily="18" charset="0"/>
              </a:rPr>
              <a:t>Application of the CS Algorithm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371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Engineering optimization problems</a:t>
            </a:r>
          </a:p>
          <a:p>
            <a:r>
              <a:rPr lang="en-US" sz="2400" dirty="0" smtClean="0">
                <a:latin typeface="Book Antiqua" pitchFamily="18" charset="0"/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NP hard combinatorial optimization problems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Data fusion in wireless sensor networks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Train neural  network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Manufacturing scheduling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References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12192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Book Antiqua" pitchFamily="18" charset="0"/>
              </a:rPr>
              <a:t>1. </a:t>
            </a:r>
            <a:r>
              <a:rPr lang="en-US" sz="2000" dirty="0" err="1" smtClean="0">
                <a:latin typeface="Book Antiqua" pitchFamily="18" charset="0"/>
              </a:rPr>
              <a:t>Xin</a:t>
            </a:r>
            <a:r>
              <a:rPr lang="en-US" sz="2000" dirty="0" smtClean="0">
                <a:latin typeface="Book Antiqua" pitchFamily="18" charset="0"/>
              </a:rPr>
              <a:t>-She Yang, Nature-Inspired Optimization Algorithms, Elsevier, (2014).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2. </a:t>
            </a:r>
            <a:r>
              <a:rPr lang="en-US" sz="2000" dirty="0" err="1" smtClean="0">
                <a:latin typeface="Book Antiqua" pitchFamily="18" charset="0"/>
              </a:rPr>
              <a:t>Xin</a:t>
            </a:r>
            <a:r>
              <a:rPr lang="en-US" sz="2000" dirty="0" smtClean="0">
                <a:latin typeface="Book Antiqua" pitchFamily="18" charset="0"/>
              </a:rPr>
              <a:t>-She Yang, Cuckoo Search and Firefly Algorithm: Theory and Applications, Springer, (2013).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3. </a:t>
            </a:r>
            <a:r>
              <a:rPr lang="en-US" sz="2000" dirty="0" err="1" smtClean="0">
                <a:latin typeface="Book Antiqua" pitchFamily="18" charset="0"/>
              </a:rPr>
              <a:t>Xin</a:t>
            </a:r>
            <a:r>
              <a:rPr lang="en-US" sz="2000" dirty="0" smtClean="0">
                <a:latin typeface="Book Antiqua" pitchFamily="18" charset="0"/>
              </a:rPr>
              <a:t>-She Yang and </a:t>
            </a:r>
            <a:r>
              <a:rPr lang="en-US" sz="2000" dirty="0" err="1" smtClean="0">
                <a:latin typeface="Book Antiqua" pitchFamily="18" charset="0"/>
              </a:rPr>
              <a:t>Suash</a:t>
            </a:r>
            <a:r>
              <a:rPr lang="en-US" sz="2000" dirty="0" smtClean="0">
                <a:latin typeface="Book Antiqua" pitchFamily="18" charset="0"/>
              </a:rPr>
              <a:t> Deb, Multi-objective cuckoo search for design optimization, Computers &amp; Operations Research, 40(6), 1616–1624 (2013).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4. http://en.wikipedia.org/wiki/Cuckoo_search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5.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The Use of Cuckoo Search in Estimating the Parameters of Software Reliability Growth Models  2013. 8. 7 </a:t>
            </a:r>
            <a:r>
              <a:rPr lang="en-US" sz="2000" dirty="0" err="1" smtClean="0">
                <a:latin typeface="Book Antiqua" pitchFamily="18" charset="0"/>
              </a:rPr>
              <a:t>Taehyoun</a:t>
            </a:r>
            <a:r>
              <a:rPr lang="en-US" sz="2000" dirty="0" smtClean="0">
                <a:latin typeface="Book Antiqua" pitchFamily="18" charset="0"/>
              </a:rPr>
              <a:t> Kim.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lvl="0" algn="just"/>
            <a:r>
              <a:rPr lang="en-US" sz="2000" dirty="0" smtClean="0">
                <a:latin typeface="Book Antiqua" pitchFamily="18" charset="0"/>
              </a:rPr>
              <a:t>6. </a:t>
            </a:r>
            <a:r>
              <a:rPr lang="sv-SE" sz="2000" dirty="0" smtClean="0">
                <a:latin typeface="Book Antiqua" pitchFamily="18" charset="0"/>
              </a:rPr>
              <a:t>Dr. Ahmed Fouad Ali, </a:t>
            </a:r>
            <a:r>
              <a:rPr lang="en-US" sz="2000" dirty="0" smtClean="0">
                <a:latin typeface="Book Antiqua" pitchFamily="18" charset="0"/>
              </a:rPr>
              <a:t> Cuckoo search algorithm, </a:t>
            </a:r>
            <a:r>
              <a:rPr lang="en-IN" sz="2000" dirty="0" smtClean="0">
                <a:latin typeface="Book Antiqua" pitchFamily="18" charset="0"/>
              </a:rPr>
              <a:t>www.slideshare.net/ Ahmed </a:t>
            </a:r>
            <a:r>
              <a:rPr lang="en-IN" sz="2000" dirty="0" err="1" smtClean="0">
                <a:latin typeface="Book Antiqua" pitchFamily="18" charset="0"/>
              </a:rPr>
              <a:t>Fouad</a:t>
            </a:r>
            <a:r>
              <a:rPr lang="en-IN" sz="2000" dirty="0" smtClean="0">
                <a:latin typeface="Book Antiqua" pitchFamily="18" charset="0"/>
              </a:rPr>
              <a:t> /cuckoo-search-algorithm.</a:t>
            </a:r>
          </a:p>
        </p:txBody>
      </p:sp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33400" y="1668462"/>
            <a:ext cx="7913688" cy="1074738"/>
          </a:xfrm>
          <a:prstGeom prst="rect">
            <a:avLst/>
          </a:prstGeom>
          <a:solidFill>
            <a:schemeClr val="tx1">
              <a:alpha val="5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>
            <a:lvl1pPr algn="r" eaLnBrk="0" hangingPunct="0"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1pPr>
            <a:lvl2pPr marL="742950" indent="-285750" algn="r" eaLnBrk="0" hangingPunct="0"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2pPr>
            <a:lvl3pPr marL="1143000" indent="-228600" algn="r" eaLnBrk="0" hangingPunct="0"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3pPr>
            <a:lvl4pPr marL="1600200" indent="-228600" algn="r" eaLnBrk="0" hangingPunct="0"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4pPr>
            <a:lvl5pPr marL="2057400" indent="-228600" algn="r" eaLnBrk="0" hangingPunct="0"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rgbClr val="FF92FB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6600" b="1" u="none" dirty="0">
                <a:solidFill>
                  <a:srgbClr val="FFFFCC"/>
                </a:solidFill>
                <a:latin typeface="Tahoma" pitchFamily="34" charset="0"/>
              </a:rPr>
              <a:t>Thank you</a:t>
            </a:r>
            <a:endParaRPr lang="en-US" sz="5400" b="1" u="none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3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Cuckoo search algorithm </a:t>
            </a:r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(History and main idea)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6629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A method of global optimization based on the behavior of cuckoos was proposed by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Yang &amp; Deb (2009).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The standard “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cuckoo search (CS) algorithm</a:t>
            </a:r>
            <a:r>
              <a:rPr lang="en-US" sz="2400" dirty="0" smtClean="0">
                <a:latin typeface="Book Antiqua" pitchFamily="18" charset="0"/>
              </a:rPr>
              <a:t>”  is based on the idea of the following :-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Book Antiqua" pitchFamily="18" charset="0"/>
              </a:rPr>
              <a:t> How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cuckoos lay </a:t>
            </a:r>
            <a:r>
              <a:rPr lang="en-US" sz="2400" dirty="0" smtClean="0">
                <a:latin typeface="Book Antiqua" pitchFamily="18" charset="0"/>
              </a:rPr>
              <a:t>their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eggs</a:t>
            </a:r>
            <a:r>
              <a:rPr lang="en-US" sz="2400" dirty="0" smtClean="0">
                <a:latin typeface="Book Antiqua" pitchFamily="18" charset="0"/>
              </a:rPr>
              <a:t> in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host nests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Book Antiqua" pitchFamily="18" charset="0"/>
              </a:rPr>
              <a:t>How, if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not detected </a:t>
            </a:r>
            <a:r>
              <a:rPr lang="en-US" sz="2400" dirty="0" smtClean="0">
                <a:latin typeface="Book Antiqua" pitchFamily="18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destroyed</a:t>
            </a:r>
            <a:r>
              <a:rPr lang="en-US" sz="2400" dirty="0" smtClean="0">
                <a:latin typeface="Book Antiqua" pitchFamily="18" charset="0"/>
              </a:rPr>
              <a:t>,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eggs</a:t>
            </a:r>
            <a:r>
              <a:rPr lang="en-US" sz="2400" dirty="0" smtClean="0">
                <a:latin typeface="Book Antiqua" pitchFamily="18" charset="0"/>
              </a:rPr>
              <a:t> are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hatched(</a:t>
            </a:r>
            <a:r>
              <a:rPr lang="en-IN" sz="2400" dirty="0" smtClean="0">
                <a:solidFill>
                  <a:srgbClr val="FF0000"/>
                </a:solidFill>
                <a:latin typeface="Book Antiqua" pitchFamily="18" charset="0"/>
              </a:rPr>
              <a:t>t</a:t>
            </a:r>
            <a:r>
              <a:rPr lang="en-IN" sz="2400" dirty="0" smtClean="0">
                <a:latin typeface="Book Antiqua" pitchFamily="18" charset="0"/>
              </a:rPr>
              <a:t>o produce (young) from an egg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to chicks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by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hosts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Book Antiqua" pitchFamily="18" charset="0"/>
              </a:rPr>
              <a:t>How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search algorithm </a:t>
            </a:r>
            <a:r>
              <a:rPr lang="en-US" sz="2400" dirty="0" smtClean="0">
                <a:latin typeface="Book Antiqua" pitchFamily="18" charset="0"/>
              </a:rPr>
              <a:t>based on such a scheme can be used to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find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global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optimum</a:t>
            </a:r>
            <a:r>
              <a:rPr lang="en-US" sz="2400" dirty="0" smtClean="0">
                <a:latin typeface="Book Antiqua" pitchFamily="18" charset="0"/>
              </a:rPr>
              <a:t> of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function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5" name="Picture 4" descr="x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295400"/>
            <a:ext cx="1979579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Characteristics of Cuckoo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143001"/>
            <a:ext cx="5867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Each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egg</a:t>
            </a:r>
            <a:r>
              <a:rPr lang="en-US" sz="2400" dirty="0" smtClean="0">
                <a:latin typeface="Book Antiqua" pitchFamily="18" charset="0"/>
              </a:rPr>
              <a:t> in a nest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represents</a:t>
            </a:r>
            <a:r>
              <a:rPr lang="en-US" sz="2400" dirty="0" smtClean="0">
                <a:latin typeface="Book Antiqua" pitchFamily="18" charset="0"/>
              </a:rPr>
              <a:t>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solution</a:t>
            </a:r>
            <a:r>
              <a:rPr lang="en-US" sz="2400" dirty="0" smtClean="0">
                <a:latin typeface="Book Antiqua" pitchFamily="18" charset="0"/>
              </a:rPr>
              <a:t>, and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cuckoo</a:t>
            </a:r>
            <a:r>
              <a:rPr lang="en-US" sz="2400" dirty="0" smtClean="0">
                <a:latin typeface="Book Antiqua" pitchFamily="18" charset="0"/>
              </a:rPr>
              <a:t> egg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represents</a:t>
            </a:r>
            <a:r>
              <a:rPr lang="en-US" sz="2400" dirty="0" smtClean="0">
                <a:latin typeface="Book Antiqua" pitchFamily="18" charset="0"/>
              </a:rPr>
              <a:t>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new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solution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aim</a:t>
            </a:r>
            <a:r>
              <a:rPr lang="en-US" sz="2400" dirty="0" smtClean="0">
                <a:latin typeface="Book Antiqua" pitchFamily="18" charset="0"/>
              </a:rPr>
              <a:t> is to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employ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new</a:t>
            </a:r>
            <a:r>
              <a:rPr lang="en-US" sz="2400" dirty="0" smtClean="0">
                <a:latin typeface="Book Antiqu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potentially</a:t>
            </a:r>
            <a:r>
              <a:rPr lang="en-US" sz="2400" dirty="0" smtClean="0">
                <a:latin typeface="Book Antiqua" pitchFamily="18" charset="0"/>
              </a:rPr>
              <a:t> better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solutions</a:t>
            </a:r>
            <a:r>
              <a:rPr lang="en-US" sz="2400" dirty="0" smtClean="0">
                <a:latin typeface="Book Antiqua" pitchFamily="18" charset="0"/>
              </a:rPr>
              <a:t> (cuckoos) to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replace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not-so-good</a:t>
            </a:r>
            <a:r>
              <a:rPr lang="en-US" sz="2400" dirty="0" smtClean="0">
                <a:latin typeface="Book Antiqua" pitchFamily="18" charset="0"/>
              </a:rPr>
              <a:t> solutions in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nests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In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simplest</a:t>
            </a:r>
            <a:r>
              <a:rPr lang="en-US" sz="2400" dirty="0" smtClean="0">
                <a:latin typeface="Book Antiqua" pitchFamily="18" charset="0"/>
              </a:rPr>
              <a:t> form, each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nest</a:t>
            </a:r>
            <a:r>
              <a:rPr lang="en-US" sz="2400" dirty="0" smtClean="0">
                <a:latin typeface="Book Antiqua" pitchFamily="18" charset="0"/>
              </a:rPr>
              <a:t> has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one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egg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algorithm</a:t>
            </a:r>
            <a:r>
              <a:rPr lang="en-US" sz="2400" dirty="0" smtClean="0">
                <a:latin typeface="Book Antiqua" pitchFamily="18" charset="0"/>
              </a:rPr>
              <a:t> can be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extended</a:t>
            </a:r>
            <a:r>
              <a:rPr lang="en-US" sz="2400" dirty="0" smtClean="0">
                <a:latin typeface="Book Antiqua" pitchFamily="18" charset="0"/>
              </a:rPr>
              <a:t> to more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complicated</a:t>
            </a:r>
            <a:r>
              <a:rPr lang="en-US" sz="2400" dirty="0" smtClean="0">
                <a:latin typeface="Book Antiqua" pitchFamily="18" charset="0"/>
              </a:rPr>
              <a:t> cases in which each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nest</a:t>
            </a:r>
            <a:r>
              <a:rPr lang="en-US" sz="2400" dirty="0" smtClean="0">
                <a:latin typeface="Book Antiqua" pitchFamily="18" charset="0"/>
              </a:rPr>
              <a:t> has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multiple</a:t>
            </a:r>
            <a:r>
              <a:rPr lang="en-US" sz="2400" dirty="0" smtClean="0">
                <a:latin typeface="Book Antiqua" pitchFamily="18" charset="0"/>
              </a:rPr>
              <a:t> eggs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representing</a:t>
            </a:r>
            <a:r>
              <a:rPr lang="en-US" sz="2400" dirty="0" smtClean="0">
                <a:latin typeface="Book Antiqua" pitchFamily="18" charset="0"/>
              </a:rPr>
              <a:t>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set</a:t>
            </a:r>
            <a:r>
              <a:rPr lang="en-US" sz="2400" dirty="0" smtClean="0">
                <a:latin typeface="Book Antiqua" pitchFamily="18" charset="0"/>
              </a:rPr>
              <a:t> of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solutions.</a:t>
            </a:r>
            <a:endParaRPr lang="en-US" sz="2400" dirty="0">
              <a:solidFill>
                <a:srgbClr val="FF0000"/>
              </a:solidFill>
              <a:latin typeface="Book Antiqua" pitchFamily="18" charset="0"/>
            </a:endParaRPr>
          </a:p>
        </p:txBody>
      </p:sp>
      <p:pic>
        <p:nvPicPr>
          <p:cNvPr id="7" name="Picture 6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143000"/>
            <a:ext cx="26670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429000"/>
            <a:ext cx="2619375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Characteristics of Cuckoo search </a:t>
            </a:r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(cont)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066800"/>
            <a:ext cx="5943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The CS is based on three idealized rules: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• Each cuckoo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lays</a:t>
            </a:r>
            <a:r>
              <a:rPr lang="en-US" sz="2400" dirty="0" smtClean="0">
                <a:latin typeface="Book Antiqua" pitchFamily="18" charset="0"/>
              </a:rPr>
              <a:t> one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egg</a:t>
            </a:r>
            <a:r>
              <a:rPr lang="en-US" sz="2400" dirty="0" smtClean="0">
                <a:latin typeface="Book Antiqua" pitchFamily="18" charset="0"/>
              </a:rPr>
              <a:t> at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time</a:t>
            </a:r>
            <a:r>
              <a:rPr lang="en-US" sz="2400" dirty="0" smtClean="0">
                <a:latin typeface="Book Antiqua" pitchFamily="18" charset="0"/>
              </a:rPr>
              <a:t>, and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dumps</a:t>
            </a:r>
            <a:r>
              <a:rPr lang="en-US" sz="2400" dirty="0" smtClean="0">
                <a:latin typeface="Book Antiqua" pitchFamily="18" charset="0"/>
              </a:rPr>
              <a:t> it in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randomly</a:t>
            </a:r>
            <a:r>
              <a:rPr lang="en-US" sz="2400" dirty="0" smtClean="0">
                <a:latin typeface="Book Antiqua" pitchFamily="18" charset="0"/>
              </a:rPr>
              <a:t> chosen nest.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400" dirty="0" smtClean="0">
                <a:latin typeface="Book Antiqua" pitchFamily="18" charset="0"/>
              </a:rPr>
              <a:t>•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best</a:t>
            </a:r>
            <a:r>
              <a:rPr lang="en-US" sz="2400" dirty="0" smtClean="0">
                <a:latin typeface="Book Antiqua" pitchFamily="18" charset="0"/>
              </a:rPr>
              <a:t> nests with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high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quality</a:t>
            </a:r>
            <a:r>
              <a:rPr lang="en-US" sz="2400" dirty="0" smtClean="0">
                <a:latin typeface="Book Antiqua" pitchFamily="18" charset="0"/>
              </a:rPr>
              <a:t> of eggs 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solutions</a:t>
            </a:r>
            <a:r>
              <a:rPr lang="en-US" sz="2400" dirty="0" smtClean="0">
                <a:latin typeface="Book Antiqua" pitchFamily="18" charset="0"/>
              </a:rPr>
              <a:t>) will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carry over </a:t>
            </a:r>
            <a:r>
              <a:rPr lang="en-US" sz="2400" dirty="0" smtClean="0">
                <a:latin typeface="Book Antiqua" pitchFamily="18" charset="0"/>
              </a:rPr>
              <a:t>to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next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generations.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400" dirty="0" smtClean="0">
                <a:latin typeface="Book Antiqua" pitchFamily="18" charset="0"/>
              </a:rPr>
              <a:t>•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number</a:t>
            </a:r>
            <a:r>
              <a:rPr lang="en-US" sz="2400" dirty="0" smtClean="0">
                <a:latin typeface="Book Antiqua" pitchFamily="18" charset="0"/>
              </a:rPr>
              <a:t> of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available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host</a:t>
            </a:r>
            <a:r>
              <a:rPr lang="en-US" sz="2400" dirty="0" smtClean="0">
                <a:latin typeface="Book Antiqua" pitchFamily="18" charset="0"/>
              </a:rPr>
              <a:t> nests is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fixed</a:t>
            </a:r>
            <a:r>
              <a:rPr lang="en-US" sz="2400" dirty="0" smtClean="0">
                <a:latin typeface="Book Antiqua" pitchFamily="18" charset="0"/>
              </a:rPr>
              <a:t>, and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host</a:t>
            </a:r>
            <a:r>
              <a:rPr lang="en-US" sz="2400" dirty="0" smtClean="0">
                <a:latin typeface="Book Antiqua" pitchFamily="18" charset="0"/>
              </a:rPr>
              <a:t> can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discover</a:t>
            </a:r>
            <a:r>
              <a:rPr lang="en-US" sz="2400" dirty="0" smtClean="0">
                <a:latin typeface="Book Antiqua" pitchFamily="18" charset="0"/>
              </a:rPr>
              <a:t>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alien</a:t>
            </a:r>
            <a:r>
              <a:rPr lang="en-US" sz="2400" dirty="0" smtClean="0">
                <a:latin typeface="Book Antiqua" pitchFamily="18" charset="0"/>
              </a:rPr>
              <a:t> egg with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probability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p </a:t>
            </a:r>
            <a:r>
              <a:rPr lang="en-US" sz="2400" dirty="0" smtClean="0">
                <a:solidFill>
                  <a:srgbClr val="FF0000"/>
                </a:solidFill>
              </a:rPr>
              <a:t>ϵ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[0,1] 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In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this case</a:t>
            </a:r>
            <a:r>
              <a:rPr lang="en-US" sz="2400" dirty="0" smtClean="0">
                <a:latin typeface="Book Antiqua" pitchFamily="18" charset="0"/>
              </a:rPr>
              <a:t>,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host</a:t>
            </a:r>
            <a:r>
              <a:rPr lang="en-US" sz="2400" dirty="0" smtClean="0">
                <a:latin typeface="Book Antiqua" pitchFamily="18" charset="0"/>
              </a:rPr>
              <a:t> bird can either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throw</a:t>
            </a:r>
            <a:r>
              <a:rPr lang="en-US" sz="2400" dirty="0" smtClean="0">
                <a:latin typeface="Book Antiqua" pitchFamily="18" charset="0"/>
              </a:rPr>
              <a:t> the egg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away</a:t>
            </a:r>
            <a:r>
              <a:rPr lang="en-US" sz="2400" dirty="0" smtClean="0">
                <a:latin typeface="Book Antiqua" pitchFamily="18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abandon</a:t>
            </a:r>
            <a:r>
              <a:rPr lang="en-US" sz="2400" dirty="0" smtClean="0">
                <a:latin typeface="Book Antiqua" pitchFamily="18" charset="0"/>
              </a:rPr>
              <a:t> the nest to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build</a:t>
            </a:r>
            <a:r>
              <a:rPr lang="en-US" sz="2400" dirty="0" smtClean="0">
                <a:latin typeface="Book Antiqua" pitchFamily="18" charset="0"/>
              </a:rPr>
              <a:t> a completely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new</a:t>
            </a:r>
            <a:r>
              <a:rPr lang="en-US" sz="2400" dirty="0" smtClean="0">
                <a:latin typeface="Book Antiqua" pitchFamily="18" charset="0"/>
              </a:rPr>
              <a:t> nest in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new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location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</p:txBody>
      </p:sp>
      <p:pic>
        <p:nvPicPr>
          <p:cNvPr id="6" name="Picture 5" descr="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4100" y="3581400"/>
            <a:ext cx="26289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143000"/>
            <a:ext cx="2676525" cy="209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L</a:t>
            </a:r>
            <a:r>
              <a:rPr lang="az-Cyrl-AZ" sz="3200" b="1" dirty="0" smtClean="0">
                <a:latin typeface="Book Antiqua" pitchFamily="18" charset="0"/>
              </a:rPr>
              <a:t>ѐ</a:t>
            </a:r>
            <a:r>
              <a:rPr lang="en-US" sz="3200" b="1" dirty="0" err="1" smtClean="0">
                <a:latin typeface="Book Antiqua" pitchFamily="18" charset="0"/>
              </a:rPr>
              <a:t>vy</a:t>
            </a:r>
            <a:r>
              <a:rPr lang="en-US" sz="3200" b="1" dirty="0" smtClean="0">
                <a:latin typeface="Book Antiqua" pitchFamily="18" charset="0"/>
              </a:rPr>
              <a:t> Flights</a:t>
            </a:r>
            <a:endParaRPr lang="en-US" sz="3200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6019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A </a:t>
            </a:r>
            <a:r>
              <a:rPr lang="en-US" sz="2400" dirty="0" err="1" smtClean="0">
                <a:latin typeface="Book Antiqua" pitchFamily="18" charset="0"/>
              </a:rPr>
              <a:t>Lévy</a:t>
            </a:r>
            <a:r>
              <a:rPr lang="en-US" sz="2400" dirty="0" smtClean="0">
                <a:latin typeface="Book Antiqua" pitchFamily="18" charset="0"/>
              </a:rPr>
              <a:t> flight is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random walk </a:t>
            </a:r>
            <a:r>
              <a:rPr lang="en-US" sz="2400" dirty="0" smtClean="0">
                <a:latin typeface="Book Antiqua" pitchFamily="18" charset="0"/>
              </a:rPr>
              <a:t>in which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step-lengths</a:t>
            </a:r>
            <a:r>
              <a:rPr lang="en-US" sz="2400" dirty="0" smtClean="0">
                <a:latin typeface="Book Antiqua" pitchFamily="18" charset="0"/>
              </a:rPr>
              <a:t> are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distributed</a:t>
            </a:r>
            <a:r>
              <a:rPr lang="en-US" sz="2400" dirty="0" smtClean="0">
                <a:latin typeface="Book Antiqua" pitchFamily="18" charset="0"/>
              </a:rPr>
              <a:t> according to a probability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distribution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After </a:t>
            </a:r>
            <a:r>
              <a:rPr lang="en-US" sz="2400" dirty="0" smtClean="0">
                <a:latin typeface="Book Antiqua" pitchFamily="18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large number </a:t>
            </a:r>
            <a:r>
              <a:rPr lang="en-US" sz="2400" dirty="0" smtClean="0">
                <a:latin typeface="Book Antiqua" pitchFamily="18" charset="0"/>
              </a:rPr>
              <a:t>of steps,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distance</a:t>
            </a:r>
            <a:r>
              <a:rPr lang="en-US" sz="2400" dirty="0" smtClean="0">
                <a:latin typeface="Book Antiqua" pitchFamily="18" charset="0"/>
              </a:rPr>
              <a:t> from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origin</a:t>
            </a:r>
            <a:r>
              <a:rPr lang="en-US" sz="2400" dirty="0" smtClean="0">
                <a:latin typeface="Book Antiqua" pitchFamily="18" charset="0"/>
              </a:rPr>
              <a:t> of 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random walk </a:t>
            </a:r>
            <a:r>
              <a:rPr lang="en-US" sz="2400" dirty="0" smtClean="0">
                <a:latin typeface="Book Antiqua" pitchFamily="18" charset="0"/>
              </a:rPr>
              <a:t>tends to a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stable distribution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Book Antiqua" pitchFamily="18" charset="0"/>
              </a:rPr>
              <a:t>When generating new solutions x</a:t>
            </a:r>
            <a:r>
              <a:rPr lang="en-IN" sz="2400" baseline="30000" dirty="0" smtClean="0">
                <a:latin typeface="Book Antiqua" pitchFamily="18" charset="0"/>
              </a:rPr>
              <a:t>(t+1) </a:t>
            </a:r>
            <a:r>
              <a:rPr lang="en-IN" sz="2400" dirty="0" smtClean="0">
                <a:latin typeface="Book Antiqua" pitchFamily="18" charset="0"/>
              </a:rPr>
              <a:t>for, a cuckoo </a:t>
            </a:r>
            <a:r>
              <a:rPr lang="en-IN" sz="2400" dirty="0" err="1" smtClean="0">
                <a:latin typeface="Book Antiqua" pitchFamily="18" charset="0"/>
              </a:rPr>
              <a:t>i</a:t>
            </a:r>
            <a:r>
              <a:rPr lang="en-IN" sz="2400" dirty="0" smtClean="0">
                <a:latin typeface="Book Antiqua" pitchFamily="18" charset="0"/>
              </a:rPr>
              <a:t>, a </a:t>
            </a:r>
            <a:r>
              <a:rPr lang="en-IN" sz="2400" dirty="0" err="1" smtClean="0">
                <a:latin typeface="Book Antiqua" pitchFamily="18" charset="0"/>
              </a:rPr>
              <a:t>L´evy</a:t>
            </a:r>
            <a:r>
              <a:rPr lang="en-IN" sz="2400" dirty="0" smtClean="0">
                <a:latin typeface="Book Antiqua" pitchFamily="18" charset="0"/>
              </a:rPr>
              <a:t> flight is performed.</a:t>
            </a:r>
          </a:p>
          <a:p>
            <a:pPr algn="just"/>
            <a:endParaRPr lang="en-IN" sz="2400" dirty="0" smtClean="0">
              <a:latin typeface="Book Antiqua" pitchFamily="18" charset="0"/>
            </a:endParaRPr>
          </a:p>
          <a:p>
            <a:pPr algn="just"/>
            <a:endParaRPr lang="en-IN" sz="2400" dirty="0" smtClean="0">
              <a:latin typeface="Book Antiqua" pitchFamily="18" charset="0"/>
            </a:endParaRPr>
          </a:p>
          <a:p>
            <a:pPr algn="just"/>
            <a:r>
              <a:rPr lang="en-IN" sz="2400" dirty="0" smtClean="0">
                <a:latin typeface="Book Antiqua" pitchFamily="18" charset="0"/>
              </a:rPr>
              <a:t>where S</a:t>
            </a:r>
            <a:r>
              <a:rPr lang="en-IN" sz="2400" baseline="-25000" dirty="0" smtClean="0">
                <a:latin typeface="Book Antiqua" pitchFamily="18" charset="0"/>
              </a:rPr>
              <a:t>L</a:t>
            </a:r>
            <a:r>
              <a:rPr lang="en-IN" sz="2400" dirty="0" smtClean="0">
                <a:latin typeface="Book Antiqua" pitchFamily="18" charset="0"/>
              </a:rPr>
              <a:t> is a vector drawn from the Levy distribution and α &gt; 0 is the step size scaling factor, which should be related to the scales of the problem of interest.</a:t>
            </a:r>
          </a:p>
          <a:p>
            <a:pPr algn="just"/>
            <a:r>
              <a:rPr lang="en-IN" sz="2400" dirty="0" smtClean="0">
                <a:latin typeface="Book Antiqua" pitchFamily="18" charset="0"/>
              </a:rPr>
              <a:t> 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219200"/>
            <a:ext cx="2552700" cy="169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729053"/>
            <a:ext cx="2619375" cy="191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176722"/>
            <a:ext cx="2647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L</a:t>
            </a:r>
            <a:r>
              <a:rPr lang="az-Cyrl-AZ" sz="3200" b="1" dirty="0" smtClean="0">
                <a:latin typeface="Book Antiqua" pitchFamily="18" charset="0"/>
              </a:rPr>
              <a:t>ѐ</a:t>
            </a:r>
            <a:r>
              <a:rPr lang="en-US" sz="3200" b="1" dirty="0" err="1" smtClean="0">
                <a:latin typeface="Book Antiqua" pitchFamily="18" charset="0"/>
              </a:rPr>
              <a:t>vy</a:t>
            </a:r>
            <a:r>
              <a:rPr lang="en-US" sz="3200" b="1" dirty="0" smtClean="0">
                <a:latin typeface="Book Antiqua" pitchFamily="18" charset="0"/>
              </a:rPr>
              <a:t> Flights </a:t>
            </a:r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</a:rPr>
              <a:t>(Cont.)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285720" y="1285860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Book Antiqua" pitchFamily="18" charset="0"/>
              </a:rPr>
              <a:t>Next status/location only depends on the current location (the first term in the above equation) and the transition probability (the second term).</a:t>
            </a:r>
            <a:r>
              <a:rPr lang="en-IN" sz="2400" dirty="0" smtClean="0"/>
              <a:t>  </a:t>
            </a:r>
          </a:p>
          <a:p>
            <a:pPr algn="just"/>
            <a:r>
              <a:rPr lang="en-IN" sz="2400" dirty="0" smtClean="0">
                <a:latin typeface="Book Antiqua" pitchFamily="18" charset="0"/>
              </a:rPr>
              <a:t>Many algorithms exist for generating Levy flights in the literature, but Mantegna's algorithm works very well as compared to others. In this algorithm, the step length s can be calculated by:</a:t>
            </a:r>
          </a:p>
          <a:p>
            <a:pPr algn="just"/>
            <a:endParaRPr lang="en-IN" sz="2400" dirty="0" smtClean="0">
              <a:latin typeface="Book Antiqua" pitchFamily="18" charset="0"/>
            </a:endParaRPr>
          </a:p>
          <a:p>
            <a:pPr algn="just"/>
            <a:endParaRPr lang="en-IN" sz="2400" dirty="0" smtClean="0">
              <a:latin typeface="Book Antiqua" pitchFamily="18" charset="0"/>
            </a:endParaRPr>
          </a:p>
          <a:p>
            <a:pPr algn="just"/>
            <a:endParaRPr lang="en-IN" sz="2400" dirty="0" smtClean="0">
              <a:latin typeface="Book Antiqua" pitchFamily="18" charset="0"/>
            </a:endParaRPr>
          </a:p>
          <a:p>
            <a:pPr algn="just"/>
            <a:endParaRPr lang="en-IN" sz="2400" dirty="0" smtClean="0">
              <a:latin typeface="Book Antiqu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929066"/>
            <a:ext cx="17907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4857760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where u and v are drawn from normal distributions and </a:t>
            </a:r>
            <a:r>
              <a:rPr lang="el-GR" sz="2400" dirty="0" smtClean="0">
                <a:latin typeface="Book Antiqua" pitchFamily="18" charset="0"/>
              </a:rPr>
              <a:t>λ</a:t>
            </a:r>
            <a:r>
              <a:rPr lang="en-IN" sz="2400" dirty="0" smtClean="0">
                <a:latin typeface="Book Antiqua" pitchFamily="18" charset="0"/>
              </a:rPr>
              <a:t>=[0.3, 1.9]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L</a:t>
            </a:r>
            <a:r>
              <a:rPr lang="az-Cyrl-AZ" sz="3200" b="1" dirty="0" smtClean="0">
                <a:latin typeface="Book Antiqua" pitchFamily="18" charset="0"/>
              </a:rPr>
              <a:t>ѐ</a:t>
            </a:r>
            <a:r>
              <a:rPr lang="en-US" sz="3200" b="1" dirty="0" err="1" smtClean="0">
                <a:latin typeface="Book Antiqua" pitchFamily="18" charset="0"/>
              </a:rPr>
              <a:t>vy</a:t>
            </a:r>
            <a:r>
              <a:rPr lang="en-US" sz="3200" b="1" dirty="0" smtClean="0">
                <a:latin typeface="Book Antiqua" pitchFamily="18" charset="0"/>
              </a:rPr>
              <a:t> Flights </a:t>
            </a:r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</a:rPr>
              <a:t>(Cont.)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715" y="1711840"/>
            <a:ext cx="41719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63755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42918" y="3929066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Book Antiqua" pitchFamily="18" charset="0"/>
              </a:rPr>
              <a:t>This algorithm will generate samples that obey the expected Levy distribution for s&gt;s0 where s0 is the smallest step. In theory, s0&gt;&gt;0, but in practice, s0 can be taken as a small value such as s0 =0.1.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Cuckoo search Algorithm </a:t>
            </a:r>
            <a:endParaRPr lang="en-US" sz="3200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8710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The following steps describe the main concepts of  Cuckoo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search algorithm.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Step1.</a:t>
            </a:r>
            <a:r>
              <a:rPr lang="en-US" sz="2400" dirty="0" smtClean="0">
                <a:latin typeface="Book Antiqua" pitchFamily="18" charset="0"/>
              </a:rPr>
              <a:t> Generate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initial population</a:t>
            </a:r>
            <a:r>
              <a:rPr lang="en-US" sz="2400" dirty="0" smtClean="0">
                <a:latin typeface="Book Antiqua" pitchFamily="18" charset="0"/>
              </a:rPr>
              <a:t> of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en-US" sz="2400" dirty="0" smtClean="0">
                <a:latin typeface="Book Antiqua" pitchFamily="18" charset="0"/>
              </a:rPr>
              <a:t> host nests.</a:t>
            </a:r>
          </a:p>
          <a:p>
            <a:pPr algn="just"/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3200400"/>
          <a:ext cx="53340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000125"/>
                <a:gridCol w="1200150"/>
                <a:gridCol w="180022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Initial</a:t>
                      </a:r>
                      <a:r>
                        <a:rPr lang="en-IN" sz="3000" baseline="0" dirty="0" smtClean="0"/>
                        <a:t> Population</a:t>
                      </a:r>
                      <a:endParaRPr lang="en-IN" sz="3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Individual</a:t>
                      </a:r>
                      <a:endParaRPr lang="en-IN" sz="20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2000" b="1" dirty="0" smtClean="0"/>
                        <a:t>Dimension</a:t>
                      </a:r>
                      <a:r>
                        <a:rPr lang="en-IN" sz="2000" b="1" baseline="0" dirty="0" smtClean="0"/>
                        <a:t> of each individual</a:t>
                      </a:r>
                      <a:endParaRPr lang="en-IN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ook Antiqua" pitchFamily="18" charset="0"/>
                        </a:rPr>
                        <a:t>Nest 1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ook Antiqua" pitchFamily="18" charset="0"/>
                        </a:rPr>
                        <a:t>a1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r1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.. s1j</a:t>
                      </a:r>
                      <a:endParaRPr lang="en-IN" sz="2000" b="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ook Antiqua" pitchFamily="18" charset="0"/>
                        </a:rPr>
                        <a:t>Nest 2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ook Antiqua" pitchFamily="18" charset="0"/>
                        </a:rPr>
                        <a:t>a2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r2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...s2j</a:t>
                      </a:r>
                      <a:endParaRPr lang="en-IN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ook Antiqua" pitchFamily="18" charset="0"/>
                        </a:rPr>
                        <a:t>Nest k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Book Antiqua" pitchFamily="18" charset="0"/>
                        </a:rPr>
                        <a:t>ak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 smtClean="0"/>
                        <a:t>rk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..</a:t>
                      </a:r>
                      <a:r>
                        <a:rPr lang="en-IN" sz="2000" b="0" dirty="0" err="1" smtClean="0"/>
                        <a:t>skj</a:t>
                      </a:r>
                      <a:endParaRPr lang="en-IN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620000" cy="685800"/>
          </a:xfrm>
        </p:spPr>
        <p:txBody>
          <a:bodyPr/>
          <a:lstStyle/>
          <a:p>
            <a:r>
              <a:rPr lang="en-US" sz="3200" b="1" dirty="0" smtClean="0">
                <a:latin typeface="Book Antiqua" pitchFamily="18" charset="0"/>
              </a:rPr>
              <a:t>Cuckoo search Algorithm </a:t>
            </a:r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</a:rPr>
              <a:t>(Cont)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371601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Step2.</a:t>
            </a:r>
            <a:r>
              <a:rPr lang="en-US" sz="2400" dirty="0" smtClean="0">
                <a:latin typeface="Book Antiqua" pitchFamily="18" charset="0"/>
              </a:rPr>
              <a:t> Compute Fitness of each individual.</a:t>
            </a:r>
          </a:p>
          <a:p>
            <a:endParaRPr lang="en-US" sz="2400" b="1" dirty="0" smtClean="0">
              <a:solidFill>
                <a:srgbClr val="00B050"/>
              </a:solidFill>
              <a:latin typeface="Book Antiqua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 Antiqua" pitchFamily="18" charset="0"/>
              </a:rPr>
              <a:t>Step3.</a:t>
            </a:r>
            <a:r>
              <a:rPr lang="en-US" sz="2400" dirty="0" smtClean="0">
                <a:latin typeface="Book Antiqua" pitchFamily="18" charset="0"/>
              </a:rPr>
              <a:t> Generate a new solution X</a:t>
            </a:r>
            <a:r>
              <a:rPr lang="en-US" sz="2400" baseline="-25000" dirty="0" smtClean="0">
                <a:latin typeface="Book Antiqua" pitchFamily="18" charset="0"/>
              </a:rPr>
              <a:t>i</a:t>
            </a:r>
            <a:r>
              <a:rPr lang="en-US" sz="2400" baseline="30000" dirty="0" smtClean="0">
                <a:latin typeface="Book Antiqua" pitchFamily="18" charset="0"/>
              </a:rPr>
              <a:t>(t+1)  </a:t>
            </a:r>
            <a:r>
              <a:rPr lang="en-US" sz="2400" dirty="0" smtClean="0">
                <a:latin typeface="Book Antiqua" pitchFamily="18" charset="0"/>
              </a:rPr>
              <a:t>for cuckoo using levy flight. </a:t>
            </a:r>
          </a:p>
          <a:p>
            <a:endParaRPr lang="en-US" sz="2400" dirty="0" smtClean="0">
              <a:latin typeface="Book Antiqua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Book Antiqua" pitchFamily="18" charset="0"/>
              </a:rPr>
              <a:t>Where position or optimal parameter  for new solution </a:t>
            </a:r>
            <a:r>
              <a:rPr lang="en-US" sz="2400" dirty="0" smtClean="0">
                <a:latin typeface="Book Antiqua" pitchFamily="18" charset="0"/>
              </a:rPr>
              <a:t>X</a:t>
            </a:r>
            <a:r>
              <a:rPr lang="en-US" sz="2400" baseline="-25000" dirty="0" smtClean="0">
                <a:latin typeface="Book Antiqua" pitchFamily="18" charset="0"/>
              </a:rPr>
              <a:t>i</a:t>
            </a:r>
            <a:r>
              <a:rPr lang="en-US" sz="2400" baseline="30000" dirty="0" smtClean="0">
                <a:latin typeface="Book Antiqua" pitchFamily="18" charset="0"/>
              </a:rPr>
              <a:t>(t+1)  </a:t>
            </a:r>
            <a:r>
              <a:rPr lang="en-US" sz="2400" dirty="0" smtClean="0">
                <a:latin typeface="Book Antiqua" pitchFamily="18" charset="0"/>
              </a:rPr>
              <a:t> is computed </a:t>
            </a:r>
            <a:r>
              <a:rPr lang="en-US" sz="2400" dirty="0" smtClean="0">
                <a:solidFill>
                  <a:srgbClr val="00B050"/>
                </a:solidFill>
                <a:latin typeface="Book Antiqua" pitchFamily="18" charset="0"/>
              </a:rPr>
              <a:t>by using following formula.</a:t>
            </a:r>
          </a:p>
          <a:p>
            <a:endParaRPr lang="en-US" sz="2400" dirty="0" smtClean="0">
              <a:solidFill>
                <a:srgbClr val="00B050"/>
              </a:solidFill>
              <a:latin typeface="Book Antiqua" pitchFamily="18" charset="0"/>
            </a:endParaRPr>
          </a:p>
          <a:p>
            <a:pPr marL="360363" indent="179388"/>
            <a:r>
              <a:rPr lang="en-US" sz="2400" dirty="0" smtClean="0">
                <a:latin typeface="Book Antiqua" pitchFamily="18" charset="0"/>
              </a:rPr>
              <a:t>𝑎𝑘′=𝑎𝑘+</a:t>
            </a:r>
            <a:r>
              <a:rPr lang="en-US" sz="2400" dirty="0" smtClean="0">
                <a:solidFill>
                  <a:srgbClr val="00B050"/>
                </a:solidFill>
                <a:latin typeface="Book Antiqua" pitchFamily="18" charset="0"/>
              </a:rPr>
              <a:t>𝑅𝑎𝑛𝑑𝑜𝑚𝑤𝑎𝑙𝑘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</a:t>
            </a:r>
            <a:r>
              <a:rPr lang="az-Cyrl-AZ" sz="2400" dirty="0" smtClean="0">
                <a:solidFill>
                  <a:srgbClr val="FF0000"/>
                </a:solidFill>
                <a:latin typeface="Book Antiqua" pitchFamily="18" charset="0"/>
              </a:rPr>
              <a:t>ѐ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vy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 flight</a:t>
            </a:r>
            <a:r>
              <a:rPr lang="en-US" sz="2400" dirty="0" smtClean="0">
                <a:latin typeface="Book Antiqua" pitchFamily="18" charset="0"/>
              </a:rPr>
              <a:t>)𝑎𝑘 </a:t>
            </a:r>
          </a:p>
          <a:p>
            <a:pPr marL="360363" indent="179388"/>
            <a:r>
              <a:rPr lang="en-US" sz="2400" dirty="0" smtClean="0">
                <a:latin typeface="Book Antiqua" pitchFamily="18" charset="0"/>
              </a:rPr>
              <a:t>𝑟𝑘′=𝑟𝑘+</a:t>
            </a:r>
            <a:r>
              <a:rPr lang="en-US" sz="2400" dirty="0" smtClean="0">
                <a:solidFill>
                  <a:srgbClr val="00B050"/>
                </a:solidFill>
                <a:latin typeface="Book Antiqua" pitchFamily="18" charset="0"/>
              </a:rPr>
              <a:t>𝑅𝑎𝑛𝑑𝑜𝑚𝑤𝑎𝑙𝑘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</a:t>
            </a:r>
            <a:r>
              <a:rPr lang="az-Cyrl-AZ" sz="2400" dirty="0" smtClean="0">
                <a:solidFill>
                  <a:srgbClr val="FF0000"/>
                </a:solidFill>
                <a:latin typeface="Book Antiqua" pitchFamily="18" charset="0"/>
              </a:rPr>
              <a:t>ѐ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vy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 flight</a:t>
            </a:r>
            <a:r>
              <a:rPr lang="en-US" sz="2400" dirty="0" smtClean="0">
                <a:latin typeface="Book Antiqua" pitchFamily="18" charset="0"/>
              </a:rPr>
              <a:t>)𝑟𝑘 </a:t>
            </a:r>
          </a:p>
          <a:p>
            <a:r>
              <a:rPr lang="en-US" sz="2400" dirty="0" smtClean="0">
                <a:latin typeface="Book Antiqua" pitchFamily="18" charset="0"/>
              </a:rPr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152072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960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Civic</vt:lpstr>
      <vt:lpstr>Equity</vt:lpstr>
      <vt:lpstr>Slide 1</vt:lpstr>
      <vt:lpstr>Cuckoo search algorithm (History and main idea)</vt:lpstr>
      <vt:lpstr>Characteristics of Cuckoo search</vt:lpstr>
      <vt:lpstr>Characteristics of Cuckoo search (cont)</vt:lpstr>
      <vt:lpstr>Lѐvy Flights</vt:lpstr>
      <vt:lpstr>Lѐvy Flights (Cont.)</vt:lpstr>
      <vt:lpstr>Lѐvy Flights (Cont.)</vt:lpstr>
      <vt:lpstr>Cuckoo search Algorithm </vt:lpstr>
      <vt:lpstr>Cuckoo search Algorithm (Cont)</vt:lpstr>
      <vt:lpstr>Cuckoo search Algorithm (Cont)</vt:lpstr>
      <vt:lpstr>Cuckoo search Algorithm (Cont)</vt:lpstr>
      <vt:lpstr>Cuckoo search Algorithm</vt:lpstr>
      <vt:lpstr>Application of the CS Algorithm </vt:lpstr>
      <vt:lpstr>References </vt:lpstr>
      <vt:lpstr>Slide 15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avinash.pandey</dc:creator>
  <cp:lastModifiedBy>avinash.pandey</cp:lastModifiedBy>
  <cp:revision>67</cp:revision>
  <dcterms:created xsi:type="dcterms:W3CDTF">2015-04-07T04:48:35Z</dcterms:created>
  <dcterms:modified xsi:type="dcterms:W3CDTF">2019-04-18T10:18:11Z</dcterms:modified>
</cp:coreProperties>
</file>