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 id="2147484044" r:id="rId2"/>
  </p:sldMasterIdLst>
  <p:notesMasterIdLst>
    <p:notesMasterId r:id="rId13"/>
  </p:notesMasterIdLst>
  <p:handoutMasterIdLst>
    <p:handoutMasterId r:id="rId14"/>
  </p:handoutMasterIdLst>
  <p:sldIdLst>
    <p:sldId id="256" r:id="rId3"/>
    <p:sldId id="257" r:id="rId4"/>
    <p:sldId id="258" r:id="rId5"/>
    <p:sldId id="259" r:id="rId6"/>
    <p:sldId id="260" r:id="rId7"/>
    <p:sldId id="271" r:id="rId8"/>
    <p:sldId id="266" r:id="rId9"/>
    <p:sldId id="263" r:id="rId10"/>
    <p:sldId id="269" r:id="rId11"/>
    <p:sldId id="264"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E5EF"/>
    <a:srgbClr val="E1706D"/>
    <a:srgbClr val="FB6F53"/>
    <a:srgbClr val="9F5D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2" autoAdjust="0"/>
    <p:restoredTop sz="94343" autoAdjust="0"/>
  </p:normalViewPr>
  <p:slideViewPr>
    <p:cSldViewPr>
      <p:cViewPr varScale="1">
        <p:scale>
          <a:sx n="69" d="100"/>
          <a:sy n="69" d="100"/>
        </p:scale>
        <p:origin x="1506" y="66"/>
      </p:cViewPr>
      <p:guideLst>
        <p:guide orient="horz" pos="2160"/>
        <p:guide pos="2880"/>
      </p:guideLst>
    </p:cSldViewPr>
  </p:slideViewPr>
  <p:outlineViewPr>
    <p:cViewPr>
      <p:scale>
        <a:sx n="33" d="100"/>
        <a:sy n="33" d="100"/>
      </p:scale>
      <p:origin x="0" y="-5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1D4355D-C2B8-49B2-B242-023E4C6C1E1A}" type="datetimeFigureOut">
              <a:rPr lang="en-IN" smtClean="0"/>
              <a:pPr/>
              <a:t>02-05-2019</a:t>
            </a:fld>
            <a:endParaRPr lang="en-IN"/>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D0793AE-476C-4E9A-80C3-21616FC2CE03}" type="slidenum">
              <a:rPr lang="en-IN" smtClean="0"/>
              <a:pPr/>
              <a:t>‹#›</a:t>
            </a:fld>
            <a:endParaRPr lang="en-IN"/>
          </a:p>
        </p:txBody>
      </p:sp>
    </p:spTree>
    <p:extLst>
      <p:ext uri="{BB962C8B-B14F-4D97-AF65-F5344CB8AC3E}">
        <p14:creationId xmlns:p14="http://schemas.microsoft.com/office/powerpoint/2010/main" val="1316291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F4C4DB5-9526-4FD6-80BE-9BD5238360B4}" type="datetimeFigureOut">
              <a:rPr lang="en-US" smtClean="0"/>
              <a:pPr/>
              <a:t>5/2/2019</a:t>
            </a:fld>
            <a:endParaRPr lang="en-IN"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760FF9B-71C2-4B0E-AF87-08D71E2D0837}" type="slidenum">
              <a:rPr lang="en-IN" smtClean="0"/>
              <a:pPr/>
              <a:t>‹#›</a:t>
            </a:fld>
            <a:endParaRPr lang="en-IN" dirty="0"/>
          </a:p>
        </p:txBody>
      </p:sp>
    </p:spTree>
    <p:extLst>
      <p:ext uri="{BB962C8B-B14F-4D97-AF65-F5344CB8AC3E}">
        <p14:creationId xmlns:p14="http://schemas.microsoft.com/office/powerpoint/2010/main" val="427597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760FF9B-71C2-4B0E-AF87-08D71E2D0837}" type="slidenum">
              <a:rPr lang="en-IN" smtClean="0"/>
              <a:pPr/>
              <a:t>1</a:t>
            </a:fld>
            <a:endParaRPr lang="en-IN" dirty="0"/>
          </a:p>
        </p:txBody>
      </p:sp>
    </p:spTree>
    <p:extLst>
      <p:ext uri="{BB962C8B-B14F-4D97-AF65-F5344CB8AC3E}">
        <p14:creationId xmlns:p14="http://schemas.microsoft.com/office/powerpoint/2010/main" val="302951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60FF9B-71C2-4B0E-AF87-08D71E2D0837}" type="slidenum">
              <a:rPr lang="en-IN" smtClean="0"/>
              <a:pPr/>
              <a:t>5</a:t>
            </a:fld>
            <a:endParaRPr lang="en-IN" dirty="0"/>
          </a:p>
        </p:txBody>
      </p:sp>
    </p:spTree>
    <p:extLst>
      <p:ext uri="{BB962C8B-B14F-4D97-AF65-F5344CB8AC3E}">
        <p14:creationId xmlns:p14="http://schemas.microsoft.com/office/powerpoint/2010/main" val="14137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3" name="Freeform 6"/>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en-IN" dirty="0"/>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6">
                    <a:lumMod val="50000"/>
                  </a:schemeClr>
                </a:solidFill>
              </a:defRPr>
            </a:lvl1pPr>
          </a:lstStyle>
          <a:p>
            <a:fld id="{7B27BFB3-F3E0-4B39-BF73-09918E43AA66}" type="slidenum">
              <a:rPr lang="en-IN" smtClean="0"/>
              <a:pPr/>
              <a:t>‹#›</a:t>
            </a:fld>
            <a:endParaRPr lang="en-IN" dirty="0"/>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6299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27BFB3-F3E0-4B39-BF73-09918E43AA66}" type="slidenum">
              <a:rPr lang="en-IN" smtClean="0"/>
              <a:pPr/>
              <a:t>‹#›</a:t>
            </a:fld>
            <a:endParaRPr lang="en-IN" dirty="0"/>
          </a:p>
        </p:txBody>
      </p:sp>
    </p:spTree>
    <p:extLst>
      <p:ext uri="{BB962C8B-B14F-4D97-AF65-F5344CB8AC3E}">
        <p14:creationId xmlns:p14="http://schemas.microsoft.com/office/powerpoint/2010/main" val="1358798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tx1">
                    <a:lumMod val="85000"/>
                    <a:lumOff val="15000"/>
                  </a:schemeClr>
                </a:solidFill>
              </a:defRPr>
            </a:lvl1p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tx1">
                    <a:lumMod val="85000"/>
                    <a:lumOff val="15000"/>
                  </a:schemeClr>
                </a:solidFill>
              </a:defRPr>
            </a:lvl1pPr>
          </a:lstStyle>
          <a:p>
            <a:endParaRPr lang="en-IN" dirty="0"/>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7B27BFB3-F3E0-4B39-BF73-09918E43AA66}" type="slidenum">
              <a:rPr lang="en-IN" smtClean="0"/>
              <a:pPr/>
              <a:t>‹#›</a:t>
            </a:fld>
            <a:endParaRPr lang="en-IN" dirty="0"/>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857968"/>
      </p:ext>
    </p:extLst>
  </p:cSld>
  <p:clrMapOvr>
    <a:masterClrMapping/>
  </p:clrMapOvr>
  <p:extLst mod="1">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27BFB3-F3E0-4B39-BF73-09918E43AA66}" type="slidenum">
              <a:rPr lang="en-IN" smtClean="0"/>
              <a:pPr/>
              <a:t>‹#›</a:t>
            </a:fld>
            <a:endParaRPr lang="en-IN" dirty="0"/>
          </a:p>
        </p:txBody>
      </p:sp>
    </p:spTree>
    <p:extLst>
      <p:ext uri="{BB962C8B-B14F-4D97-AF65-F5344CB8AC3E}">
        <p14:creationId xmlns:p14="http://schemas.microsoft.com/office/powerpoint/2010/main" val="1845974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27BFB3-F3E0-4B39-BF73-09918E43AA66}" type="slidenum">
              <a:rPr lang="en-IN" smtClean="0"/>
              <a:pPr/>
              <a:t>‹#›</a:t>
            </a:fld>
            <a:endParaRPr lang="en-IN" dirty="0"/>
          </a:p>
        </p:txBody>
      </p:sp>
    </p:spTree>
    <p:extLst>
      <p:ext uri="{BB962C8B-B14F-4D97-AF65-F5344CB8AC3E}">
        <p14:creationId xmlns:p14="http://schemas.microsoft.com/office/powerpoint/2010/main" val="273585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27BFB3-F3E0-4B39-BF73-09918E43AA66}" type="slidenum">
              <a:rPr lang="en-IN" smtClean="0"/>
              <a:pPr/>
              <a:t>‹#›</a:t>
            </a:fld>
            <a:endParaRPr lang="en-IN" dirty="0"/>
          </a:p>
        </p:txBody>
      </p:sp>
    </p:spTree>
    <p:extLst>
      <p:ext uri="{BB962C8B-B14F-4D97-AF65-F5344CB8AC3E}">
        <p14:creationId xmlns:p14="http://schemas.microsoft.com/office/powerpoint/2010/main" val="2010422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B27BFB3-F3E0-4B39-BF73-09918E43AA66}" type="slidenum">
              <a:rPr lang="en-IN" smtClean="0"/>
              <a:pPr/>
              <a:t>‹#›</a:t>
            </a:fld>
            <a:endParaRPr lang="en-IN" dirty="0"/>
          </a:p>
        </p:txBody>
      </p:sp>
    </p:spTree>
    <p:extLst>
      <p:ext uri="{BB962C8B-B14F-4D97-AF65-F5344CB8AC3E}">
        <p14:creationId xmlns:p14="http://schemas.microsoft.com/office/powerpoint/2010/main" val="3936890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27BFB3-F3E0-4B39-BF73-09918E43AA66}" type="slidenum">
              <a:rPr lang="en-IN" smtClean="0"/>
              <a:pPr/>
              <a:t>‹#›</a:t>
            </a:fld>
            <a:endParaRPr lang="en-IN" dirty="0"/>
          </a:p>
        </p:txBody>
      </p:sp>
    </p:spTree>
    <p:extLst>
      <p:ext uri="{BB962C8B-B14F-4D97-AF65-F5344CB8AC3E}">
        <p14:creationId xmlns:p14="http://schemas.microsoft.com/office/powerpoint/2010/main" val="216388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27BFB3-F3E0-4B39-BF73-09918E43AA66}" type="slidenum">
              <a:rPr lang="en-IN" smtClean="0"/>
              <a:pPr/>
              <a:t>‹#›</a:t>
            </a:fld>
            <a:endParaRPr lang="en-IN" dirty="0"/>
          </a:p>
        </p:txBody>
      </p:sp>
    </p:spTree>
    <p:extLst>
      <p:ext uri="{BB962C8B-B14F-4D97-AF65-F5344CB8AC3E}">
        <p14:creationId xmlns:p14="http://schemas.microsoft.com/office/powerpoint/2010/main" val="3244401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27BFB3-F3E0-4B39-BF73-09918E43AA66}" type="slidenum">
              <a:rPr lang="en-IN" smtClean="0"/>
              <a:pPr/>
              <a:t>‹#›</a:t>
            </a:fld>
            <a:endParaRPr lang="en-IN" dirty="0"/>
          </a:p>
        </p:txBody>
      </p:sp>
    </p:spTree>
    <p:extLst>
      <p:ext uri="{BB962C8B-B14F-4D97-AF65-F5344CB8AC3E}">
        <p14:creationId xmlns:p14="http://schemas.microsoft.com/office/powerpoint/2010/main" val="4044080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a:xfrm>
            <a:off x="4902140" y="6315950"/>
            <a:ext cx="2861142" cy="365125"/>
          </a:xfrm>
        </p:spPr>
        <p:txBody>
          <a:bodyPr/>
          <a:lstStyle/>
          <a:p>
            <a:endParaRPr lang="en-IN" dirty="0"/>
          </a:p>
        </p:txBody>
      </p:sp>
      <p:sp>
        <p:nvSpPr>
          <p:cNvPr id="6" name="Slide Number Placeholder 5"/>
          <p:cNvSpPr>
            <a:spLocks noGrp="1"/>
          </p:cNvSpPr>
          <p:nvPr>
            <p:ph type="sldNum" sz="quarter" idx="12"/>
          </p:nvPr>
        </p:nvSpPr>
        <p:spPr>
          <a:xfrm>
            <a:off x="8736012" y="5607593"/>
            <a:ext cx="407987" cy="365125"/>
          </a:xfrm>
        </p:spPr>
        <p:txBody>
          <a:bodyPr/>
          <a:lstStyle/>
          <a:p>
            <a:fld id="{7B27BFB3-F3E0-4B39-BF73-09918E43AA66}" type="slidenum">
              <a:rPr lang="en-IN" smtClean="0"/>
              <a:pPr/>
              <a:t>‹#›</a:t>
            </a:fld>
            <a:endParaRPr lang="en-IN" dirty="0"/>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788682"/>
      </p:ext>
    </p:extLst>
  </p:cSld>
  <p:clrMapOvr>
    <a:masterClrMapping/>
  </p:clrMapOvr>
  <p:extLst mod="1">
    <p:ext uri="{DCECCB84-F9BA-43D5-87BE-67443E8EF086}">
      <p15:sldGuideLst xmlns:p15="http://schemas.microsoft.com/office/powerpoint/2012/main">
        <p15:guide id="1" pos="6456">
          <p15:clr>
            <a:srgbClr val="FBAE40"/>
          </p15:clr>
        </p15:guide>
        <p15:guide id="0" pos="48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6063-F421-4640-B391-359E0F8D0DBB}" type="datetimeFigureOut">
              <a:rPr lang="en-US" smtClean="0"/>
              <a:pPr/>
              <a:t>5/2/2019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27BFB3-F3E0-4B39-BF73-09918E43AA66}"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6063-F421-4640-B391-359E0F8D0DBB}" type="datetimeFigureOut">
              <a:rPr lang="en-US" smtClean="0"/>
              <a:pPr/>
              <a:t>5/2/2019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7BFB3-F3E0-4B39-BF73-09918E43AA66}"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fld id="{FE756063-F421-4640-B391-359E0F8D0DBB}" type="datetimeFigureOut">
              <a:rPr lang="en-US" smtClean="0"/>
              <a:pPr/>
              <a:t>5/2/2019</a:t>
            </a:fld>
            <a:endParaRPr lang="en-IN" dirty="0"/>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tx1">
                    <a:lumMod val="85000"/>
                    <a:lumOff val="15000"/>
                  </a:schemeClr>
                </a:solidFill>
                <a:latin typeface="+mj-lt"/>
              </a:defRPr>
            </a:lvl1pPr>
          </a:lstStyle>
          <a:p>
            <a:endParaRPr lang="en-IN" dirty="0"/>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7B27BFB3-F3E0-4B39-BF73-09918E43AA66}" type="slidenum">
              <a:rPr lang="en-IN" smtClean="0"/>
              <a:pPr/>
              <a:t>‹#›</a:t>
            </a:fld>
            <a:endParaRPr lang="en-IN" dirty="0"/>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62869"/>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r" defTabSz="685800" rtl="0" eaLnBrk="1" latinLnBrk="0" hangingPunct="1">
        <a:lnSpc>
          <a:spcPct val="90000"/>
        </a:lnSpc>
        <a:spcBef>
          <a:spcPct val="0"/>
        </a:spcBef>
        <a:buNone/>
        <a:defRPr sz="3800" b="0" i="1" kern="1200" baseline="0">
          <a:solidFill>
            <a:schemeClr val="tx1">
              <a:lumMod val="85000"/>
              <a:lumOff val="15000"/>
            </a:schemeClr>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0" pos="2124">
          <p15:clr>
            <a:srgbClr val="F26B43"/>
          </p15:clr>
        </p15:guide>
        <p15:guide id="5" pos="360">
          <p15:clr>
            <a:srgbClr val="F26B43"/>
          </p15:clr>
        </p15:guide>
        <p15:guide id="6" orient="horz" pos="432">
          <p15:clr>
            <a:srgbClr val="F26B43"/>
          </p15:clr>
        </p15:guide>
        <p15:guide id="7" pos="5400">
          <p15:clr>
            <a:srgbClr val="F26B43"/>
          </p15:clr>
        </p15:guide>
        <p15:guide id="8" pos="24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512" y="188640"/>
            <a:ext cx="8784976" cy="6480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p:cNvPicPr/>
          <p:nvPr/>
        </p:nvPicPr>
        <p:blipFill>
          <a:blip r:embed="rId3" cstate="print"/>
          <a:srcRect/>
          <a:stretch>
            <a:fillRect/>
          </a:stretch>
        </p:blipFill>
        <p:spPr bwMode="auto">
          <a:xfrm>
            <a:off x="539552" y="404664"/>
            <a:ext cx="1008113" cy="864096"/>
          </a:xfrm>
          <a:prstGeom prst="rect">
            <a:avLst/>
          </a:prstGeom>
          <a:noFill/>
          <a:ln w="9525">
            <a:noFill/>
            <a:miter lim="800000"/>
            <a:headEnd/>
            <a:tailEnd/>
          </a:ln>
        </p:spPr>
      </p:pic>
      <p:sp>
        <p:nvSpPr>
          <p:cNvPr id="10" name="TextBox 9"/>
          <p:cNvSpPr txBox="1"/>
          <p:nvPr/>
        </p:nvSpPr>
        <p:spPr>
          <a:xfrm>
            <a:off x="1214414" y="357166"/>
            <a:ext cx="7572428" cy="1631216"/>
          </a:xfrm>
          <a:prstGeom prst="rect">
            <a:avLst/>
          </a:prstGeom>
          <a:noFill/>
        </p:spPr>
        <p:txBody>
          <a:bodyPr wrap="square" rtlCol="0">
            <a:spAutoFit/>
          </a:bodyPr>
          <a:lstStyle/>
          <a:p>
            <a:pPr algn="ctr"/>
            <a:r>
              <a:rPr lang="en-US" sz="3600" b="1" dirty="0" smtClean="0"/>
              <a:t>Binary Gray Wolf Optimization  </a:t>
            </a:r>
          </a:p>
          <a:p>
            <a:pPr algn="ctr"/>
            <a:r>
              <a:rPr lang="en-US" sz="3600" b="1" dirty="0" smtClean="0"/>
              <a:t>    Approaches for Feature Selection</a:t>
            </a:r>
            <a:endParaRPr lang="en-IN" sz="3600" dirty="0" smtClean="0"/>
          </a:p>
          <a:p>
            <a:pPr algn="ctr"/>
            <a:endParaRPr lang="en-IN" sz="28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14348" y="4857760"/>
            <a:ext cx="3071834" cy="400110"/>
          </a:xfrm>
          <a:prstGeom prst="rect">
            <a:avLst/>
          </a:prstGeom>
          <a:noFill/>
        </p:spPr>
        <p:txBody>
          <a:bodyPr wrap="square" rtlCol="0">
            <a:spAutoFit/>
          </a:bodyPr>
          <a:lstStyle/>
          <a:p>
            <a:r>
              <a:rPr lang="en-IN" sz="2000" b="1" dirty="0" smtClean="0"/>
              <a:t>Under the supervision of -</a:t>
            </a:r>
            <a:endParaRPr lang="en-IN" sz="2000" b="1" dirty="0"/>
          </a:p>
        </p:txBody>
      </p:sp>
      <p:sp>
        <p:nvSpPr>
          <p:cNvPr id="12" name="TextBox 11"/>
          <p:cNvSpPr txBox="1"/>
          <p:nvPr/>
        </p:nvSpPr>
        <p:spPr>
          <a:xfrm>
            <a:off x="714348" y="5286388"/>
            <a:ext cx="2928958" cy="369332"/>
          </a:xfrm>
          <a:prstGeom prst="rect">
            <a:avLst/>
          </a:prstGeom>
          <a:noFill/>
        </p:spPr>
        <p:txBody>
          <a:bodyPr wrap="square" rtlCol="0">
            <a:spAutoFit/>
          </a:bodyPr>
          <a:lstStyle/>
          <a:p>
            <a:r>
              <a:rPr lang="en-IN" dirty="0" smtClean="0"/>
              <a:t>Mr. </a:t>
            </a:r>
            <a:r>
              <a:rPr lang="en-IN" dirty="0" err="1" smtClean="0"/>
              <a:t>Avinash</a:t>
            </a:r>
            <a:r>
              <a:rPr lang="en-IN" dirty="0" smtClean="0"/>
              <a:t> </a:t>
            </a:r>
            <a:r>
              <a:rPr lang="en-IN" dirty="0" err="1" smtClean="0"/>
              <a:t>Pandey</a:t>
            </a:r>
            <a:endParaRPr lang="en-IN" dirty="0"/>
          </a:p>
        </p:txBody>
      </p:sp>
      <p:sp>
        <p:nvSpPr>
          <p:cNvPr id="13" name="TextBox 12"/>
          <p:cNvSpPr txBox="1"/>
          <p:nvPr/>
        </p:nvSpPr>
        <p:spPr>
          <a:xfrm>
            <a:off x="5286380" y="4857760"/>
            <a:ext cx="3143272" cy="400110"/>
          </a:xfrm>
          <a:prstGeom prst="rect">
            <a:avLst/>
          </a:prstGeom>
          <a:noFill/>
        </p:spPr>
        <p:txBody>
          <a:bodyPr wrap="square" rtlCol="0">
            <a:spAutoFit/>
          </a:bodyPr>
          <a:lstStyle/>
          <a:p>
            <a:r>
              <a:rPr lang="en-IN" sz="2000" b="1" dirty="0" smtClean="0"/>
              <a:t>Submitted by -</a:t>
            </a:r>
            <a:endParaRPr lang="en-IN" sz="2000" b="1" dirty="0"/>
          </a:p>
        </p:txBody>
      </p:sp>
      <p:sp>
        <p:nvSpPr>
          <p:cNvPr id="14" name="TextBox 13"/>
          <p:cNvSpPr txBox="1"/>
          <p:nvPr/>
        </p:nvSpPr>
        <p:spPr>
          <a:xfrm>
            <a:off x="5357818" y="5286388"/>
            <a:ext cx="3786182" cy="923330"/>
          </a:xfrm>
          <a:prstGeom prst="rect">
            <a:avLst/>
          </a:prstGeom>
          <a:noFill/>
        </p:spPr>
        <p:txBody>
          <a:bodyPr wrap="square" rtlCol="0">
            <a:spAutoFit/>
          </a:bodyPr>
          <a:lstStyle/>
          <a:p>
            <a:r>
              <a:rPr lang="en-IN" dirty="0" smtClean="0"/>
              <a:t>Suhani Kohli           (9916103215)</a:t>
            </a:r>
          </a:p>
          <a:p>
            <a:r>
              <a:rPr lang="en-IN" dirty="0" smtClean="0"/>
              <a:t>Manika Kaushik     (9916103099)</a:t>
            </a:r>
          </a:p>
          <a:p>
            <a:r>
              <a:rPr lang="en-IN" dirty="0" smtClean="0"/>
              <a:t>Kashish Chugh       (9916103164)</a:t>
            </a:r>
            <a:endParaRPr lang="en-IN" dirty="0"/>
          </a:p>
        </p:txBody>
      </p:sp>
      <p:pic>
        <p:nvPicPr>
          <p:cNvPr id="15" name="Picture 14" descr="4ee6a4a047860.image.jpg"/>
          <p:cNvPicPr>
            <a:picLocks noChangeAspect="1"/>
          </p:cNvPicPr>
          <p:nvPr/>
        </p:nvPicPr>
        <p:blipFill>
          <a:blip r:embed="rId4"/>
          <a:stretch>
            <a:fillRect/>
          </a:stretch>
        </p:blipFill>
        <p:spPr>
          <a:xfrm>
            <a:off x="2428860" y="1500174"/>
            <a:ext cx="5357818" cy="32374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1"/>
            <a:ext cx="7603356" cy="1643050"/>
          </a:xfrm>
          <a:noFill/>
          <a:ln>
            <a:noFill/>
          </a:ln>
        </p:spPr>
        <p:txBody>
          <a:bodyPr>
            <a:normAutofit/>
          </a:bodyPr>
          <a:lstStyle/>
          <a:p>
            <a:pPr algn="ctr"/>
            <a:r>
              <a:rPr lang="en-IN" sz="4900" b="1" dirty="0" smtClean="0">
                <a:solidFill>
                  <a:schemeClr val="tx1"/>
                </a:solidFill>
                <a:effectLst/>
              </a:rPr>
              <a:t/>
            </a:r>
            <a:br>
              <a:rPr lang="en-IN" sz="4900" b="1" dirty="0" smtClean="0">
                <a:solidFill>
                  <a:schemeClr val="tx1"/>
                </a:solidFill>
                <a:effectLst/>
              </a:rPr>
            </a:br>
            <a:r>
              <a:rPr lang="en-IN" sz="4900" b="1" dirty="0" smtClean="0">
                <a:solidFill>
                  <a:schemeClr val="tx1"/>
                </a:solidFill>
                <a:effectLst/>
              </a:rPr>
              <a:t>Conclusion</a:t>
            </a:r>
            <a:endParaRPr lang="en-IN" sz="4900" b="1" dirty="0">
              <a:solidFill>
                <a:schemeClr val="tx1"/>
              </a:solidFill>
              <a:effectLst/>
            </a:endParaRPr>
          </a:p>
        </p:txBody>
      </p:sp>
      <p:sp>
        <p:nvSpPr>
          <p:cNvPr id="3" name="Subtitle 2"/>
          <p:cNvSpPr>
            <a:spLocks noGrp="1"/>
          </p:cNvSpPr>
          <p:nvPr>
            <p:ph type="subTitle" idx="1"/>
          </p:nvPr>
        </p:nvSpPr>
        <p:spPr>
          <a:xfrm>
            <a:off x="1000100" y="1844824"/>
            <a:ext cx="7616506" cy="4285116"/>
          </a:xfrm>
          <a:noFill/>
          <a:effectLst>
            <a:outerShdw blurRad="50800" dist="50800" dir="5400000" algn="ctr" rotWithShape="0">
              <a:srgbClr val="000000">
                <a:alpha val="0"/>
              </a:srgbClr>
            </a:outerShdw>
          </a:effectLst>
        </p:spPr>
        <p:txBody>
          <a:bodyPr>
            <a:normAutofit fontScale="85000" lnSpcReduction="10000"/>
          </a:bodyPr>
          <a:lstStyle/>
          <a:p>
            <a:pPr marL="285750" indent="-285750">
              <a:buFont typeface="Arial" pitchFamily="34" charset="0"/>
              <a:buChar char="•"/>
            </a:pPr>
            <a:r>
              <a:rPr lang="en-IN" sz="1900" dirty="0"/>
              <a:t>GWO performs well but due to imbalance between exploration and exploitation it converges to local optimum solution. This problem can be solved by creating a variant in which randomization will aid in </a:t>
            </a:r>
            <a:r>
              <a:rPr lang="en-IN" sz="1900" dirty="0" smtClean="0"/>
              <a:t>the </a:t>
            </a:r>
            <a:r>
              <a:rPr lang="en-IN" sz="1900" dirty="0"/>
              <a:t>balancing. With this objective in mind we have proposed a variant of </a:t>
            </a:r>
            <a:r>
              <a:rPr lang="en-IN" sz="1900" dirty="0" smtClean="0"/>
              <a:t>GWO using Levy Flight. </a:t>
            </a:r>
          </a:p>
          <a:p>
            <a:pPr marL="285750" indent="-285750">
              <a:buFont typeface="Arial" pitchFamily="34" charset="0"/>
              <a:buChar char="•"/>
            </a:pPr>
            <a:endParaRPr lang="en-IN" sz="1900" dirty="0"/>
          </a:p>
          <a:p>
            <a:pPr marL="285750" indent="-285750">
              <a:buFont typeface="Arial" pitchFamily="34" charset="0"/>
              <a:buChar char="•"/>
            </a:pPr>
            <a:r>
              <a:rPr lang="en-IN" sz="1900" dirty="0"/>
              <a:t>Saving us from the exhaustive search of classical algorithms, the swarm intelligence meta-heuristic algorithms provide optimal results and one of these searches is feature selection where we have applied GWO to get the relevant set of features in a more efficient </a:t>
            </a:r>
            <a:r>
              <a:rPr lang="en-IN" sz="1900" dirty="0" smtClean="0"/>
              <a:t>manner. The binary Grey Wolf Optimization has a room for improvement and so our aim will be to enhance the binary version of Grey Wolf Optimizer.</a:t>
            </a:r>
            <a:endParaRPr lang="en-IN" sz="1900" dirty="0"/>
          </a:p>
          <a:p>
            <a:pPr marL="285750" indent="-285750" algn="just">
              <a:buFont typeface="Arial" pitchFamily="34" charset="0"/>
              <a:buChar char="•"/>
            </a:pPr>
            <a:endParaRPr lang="en-IN" i="0" dirty="0"/>
          </a:p>
          <a:p>
            <a:pPr algn="just"/>
            <a:endParaRPr lang="en-IN" i="0" dirty="0" smtClean="0"/>
          </a:p>
          <a:p>
            <a:pPr algn="just"/>
            <a:endParaRPr lang="en-IN" i="0" dirty="0" smtClean="0"/>
          </a:p>
          <a:p>
            <a:pPr algn="just"/>
            <a:endParaRPr lang="en-IN" i="0" dirty="0">
              <a:solidFill>
                <a:schemeClr val="tx1"/>
              </a:solidFill>
              <a:latin typeface="Times New Roman" panose="02020603050405020304" pitchFamily="18" charset="0"/>
              <a:cs typeface="Times New Roman" pitchFamily="18" charset="0"/>
            </a:endParaRPr>
          </a:p>
          <a:p>
            <a:pPr marL="285750" indent="-285750" algn="just">
              <a:buFont typeface="Arial" pitchFamily="34" charset="0"/>
              <a:buChar char="•"/>
            </a:pPr>
            <a:endParaRPr lang="en-IN" i="0" dirty="0" smtClean="0">
              <a:solidFill>
                <a:schemeClr val="tx1"/>
              </a:solidFill>
              <a:latin typeface="Times New Roman" panose="02020603050405020304" pitchFamily="18" charset="0"/>
              <a:cs typeface="Times New Roman" pitchFamily="18" charset="0"/>
            </a:endParaRPr>
          </a:p>
          <a:p>
            <a:pPr algn="just"/>
            <a:r>
              <a:rPr lang="en-IN" i="0" dirty="0" smtClean="0">
                <a:solidFill>
                  <a:schemeClr val="tx1"/>
                </a:solidFill>
                <a:latin typeface="Times New Roman" panose="02020603050405020304" pitchFamily="18" charset="0"/>
                <a:cs typeface="Times New Roman" pitchFamily="18" charset="0"/>
              </a:rPr>
              <a:t> </a:t>
            </a:r>
            <a:endParaRPr lang="en-IN" i="0" dirty="0" smtClean="0">
              <a:ln>
                <a:noFill/>
              </a:ln>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8177172" cy="864096"/>
          </a:xfrm>
          <a:noFill/>
          <a:ln>
            <a:noFill/>
          </a:ln>
        </p:spPr>
        <p:txBody>
          <a:bodyPr>
            <a:noAutofit/>
          </a:bodyPr>
          <a:lstStyle/>
          <a:p>
            <a:pPr algn="ctr"/>
            <a:r>
              <a:rPr lang="en-IN" sz="4900" b="1" dirty="0" smtClean="0">
                <a:solidFill>
                  <a:schemeClr val="tx1"/>
                </a:solidFill>
                <a:effectLst/>
              </a:rPr>
              <a:t>Problem statement</a:t>
            </a:r>
            <a:endParaRPr lang="en-IN" sz="4900" b="1" dirty="0">
              <a:solidFill>
                <a:schemeClr val="tx1"/>
              </a:solidFill>
              <a:effectLst/>
            </a:endParaRPr>
          </a:p>
        </p:txBody>
      </p:sp>
      <p:sp>
        <p:nvSpPr>
          <p:cNvPr id="4" name="Subtitle 3"/>
          <p:cNvSpPr>
            <a:spLocks noGrp="1"/>
          </p:cNvSpPr>
          <p:nvPr>
            <p:ph type="subTitle" idx="1"/>
          </p:nvPr>
        </p:nvSpPr>
        <p:spPr>
          <a:xfrm>
            <a:off x="827584" y="1124744"/>
            <a:ext cx="7920880" cy="4608512"/>
          </a:xfrm>
        </p:spPr>
        <p:txBody>
          <a:bodyPr>
            <a:noAutofit/>
          </a:bodyPr>
          <a:lstStyle/>
          <a:p>
            <a:pPr algn="just"/>
            <a:endParaRPr lang="en-IN" i="0" dirty="0">
              <a:solidFill>
                <a:schemeClr val="tx1"/>
              </a:solidFill>
              <a:cs typeface="Times New Roman" pitchFamily="18" charset="0"/>
            </a:endParaRPr>
          </a:p>
          <a:p>
            <a:r>
              <a:rPr lang="en-IN" dirty="0" smtClean="0">
                <a:solidFill>
                  <a:schemeClr val="tx1"/>
                </a:solidFill>
                <a:cs typeface="Times New Roman" pitchFamily="18" charset="0"/>
              </a:rPr>
              <a:t>Creating a variant of Grey Wolf Optimizer using </a:t>
            </a:r>
            <a:r>
              <a:rPr lang="en-IN" dirty="0" err="1" smtClean="0">
                <a:solidFill>
                  <a:schemeClr val="tx1"/>
                </a:solidFill>
                <a:cs typeface="Times New Roman" pitchFamily="18" charset="0"/>
              </a:rPr>
              <a:t>Lévy</a:t>
            </a:r>
            <a:r>
              <a:rPr lang="en-IN" dirty="0" smtClean="0">
                <a:solidFill>
                  <a:schemeClr val="tx1"/>
                </a:solidFill>
                <a:cs typeface="Times New Roman" pitchFamily="18" charset="0"/>
              </a:rPr>
              <a:t> Flight to overcome the problem of premature convergence to a local optima by enhancing the rate of exploration .</a:t>
            </a:r>
          </a:p>
          <a:p>
            <a:endParaRPr lang="en-IN" dirty="0" smtClean="0">
              <a:solidFill>
                <a:schemeClr val="tx1"/>
              </a:solidFill>
              <a:cs typeface="Times New Roman" pitchFamily="18" charset="0"/>
            </a:endParaRPr>
          </a:p>
          <a:p>
            <a:r>
              <a:rPr lang="en-IN" dirty="0" smtClean="0">
                <a:solidFill>
                  <a:schemeClr val="tx1"/>
                </a:solidFill>
                <a:cs typeface="Times New Roman" pitchFamily="18" charset="0"/>
              </a:rPr>
              <a:t>Feature </a:t>
            </a:r>
            <a:r>
              <a:rPr lang="en-IN" dirty="0">
                <a:solidFill>
                  <a:schemeClr val="tx1"/>
                </a:solidFill>
                <a:cs typeface="Times New Roman" pitchFamily="18" charset="0"/>
              </a:rPr>
              <a:t>selection </a:t>
            </a:r>
            <a:r>
              <a:rPr lang="en-IN" dirty="0" smtClean="0">
                <a:solidFill>
                  <a:schemeClr val="tx1"/>
                </a:solidFill>
                <a:cs typeface="Times New Roman" pitchFamily="18" charset="0"/>
              </a:rPr>
              <a:t>using </a:t>
            </a:r>
            <a:r>
              <a:rPr lang="en-IN" dirty="0">
                <a:solidFill>
                  <a:schemeClr val="tx1"/>
                </a:solidFill>
                <a:cs typeface="Times New Roman" pitchFamily="18" charset="0"/>
              </a:rPr>
              <a:t>traditional search methods becomes </a:t>
            </a:r>
            <a:r>
              <a:rPr lang="en-IN" dirty="0" smtClean="0">
                <a:solidFill>
                  <a:schemeClr val="tx1"/>
                </a:solidFill>
                <a:cs typeface="Times New Roman" pitchFamily="18" charset="0"/>
              </a:rPr>
              <a:t>a </a:t>
            </a:r>
            <a:r>
              <a:rPr lang="en-IN" dirty="0" err="1" smtClean="0">
                <a:solidFill>
                  <a:schemeClr val="tx1"/>
                </a:solidFill>
                <a:cs typeface="Times New Roman" pitchFamily="18" charset="0"/>
              </a:rPr>
              <a:t>np</a:t>
            </a:r>
            <a:r>
              <a:rPr lang="en-IN" dirty="0" smtClean="0">
                <a:solidFill>
                  <a:schemeClr val="tx1"/>
                </a:solidFill>
                <a:cs typeface="Times New Roman" pitchFamily="18" charset="0"/>
              </a:rPr>
              <a:t>-hard  problem. Hence, </a:t>
            </a:r>
            <a:r>
              <a:rPr lang="en-IN" dirty="0" smtClean="0"/>
              <a:t>suboptimal </a:t>
            </a:r>
            <a:r>
              <a:rPr lang="en-IN" dirty="0"/>
              <a:t>subsets are found by employing search algorithms which find a subset </a:t>
            </a:r>
            <a:r>
              <a:rPr lang="en-IN" dirty="0" smtClean="0"/>
              <a:t>heuristically. The</a:t>
            </a:r>
            <a:r>
              <a:rPr lang="en-IN" b="1" dirty="0" smtClean="0"/>
              <a:t> </a:t>
            </a:r>
            <a:r>
              <a:rPr lang="en-IN" dirty="0">
                <a:solidFill>
                  <a:schemeClr val="tx1"/>
                </a:solidFill>
                <a:cs typeface="Times New Roman" pitchFamily="18" charset="0"/>
              </a:rPr>
              <a:t>Grey Wolf Optimizer </a:t>
            </a:r>
            <a:r>
              <a:rPr lang="en-IN" dirty="0" smtClean="0">
                <a:solidFill>
                  <a:schemeClr val="tx1"/>
                </a:solidFill>
                <a:cs typeface="Times New Roman" pitchFamily="18" charset="0"/>
              </a:rPr>
              <a:t> variant describes </a:t>
            </a:r>
            <a:r>
              <a:rPr lang="en-IN" dirty="0">
                <a:solidFill>
                  <a:schemeClr val="tx1"/>
                </a:solidFill>
                <a:cs typeface="Times New Roman" pitchFamily="18" charset="0"/>
              </a:rPr>
              <a:t>the enhanced version of binary Grey Wolf Optimizer and is  used </a:t>
            </a:r>
            <a:r>
              <a:rPr lang="en-IN" dirty="0" smtClean="0">
                <a:solidFill>
                  <a:schemeClr val="tx1"/>
                </a:solidFill>
                <a:cs typeface="Times New Roman" pitchFamily="18" charset="0"/>
              </a:rPr>
              <a:t>for selecting optimal subset of features.</a:t>
            </a:r>
            <a:endParaRPr lang="en-IN" dirty="0">
              <a:solidFill>
                <a:schemeClr val="tx1"/>
              </a:solidFill>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8460432" cy="1643050"/>
          </a:xfrm>
          <a:noFill/>
          <a:ln>
            <a:noFill/>
          </a:ln>
        </p:spPr>
        <p:txBody>
          <a:bodyPr>
            <a:normAutofit/>
          </a:bodyPr>
          <a:lstStyle/>
          <a:p>
            <a:pPr algn="ctr"/>
            <a:r>
              <a:rPr lang="en-IN" sz="4900" b="1" dirty="0" smtClean="0">
                <a:solidFill>
                  <a:schemeClr val="tx1"/>
                </a:solidFill>
                <a:effectLst/>
              </a:rPr>
              <a:t>State of the art</a:t>
            </a:r>
            <a:endParaRPr lang="en-IN" sz="4900" b="1" dirty="0">
              <a:solidFill>
                <a:schemeClr val="tx1"/>
              </a:solidFill>
              <a:effectLst/>
            </a:endParaRPr>
          </a:p>
        </p:txBody>
      </p:sp>
      <p:sp>
        <p:nvSpPr>
          <p:cNvPr id="4" name="Subtitle 3"/>
          <p:cNvSpPr>
            <a:spLocks noGrp="1"/>
          </p:cNvSpPr>
          <p:nvPr>
            <p:ph type="subTitle" idx="1"/>
          </p:nvPr>
        </p:nvSpPr>
        <p:spPr>
          <a:xfrm>
            <a:off x="683568" y="1772816"/>
            <a:ext cx="8064973" cy="4838786"/>
          </a:xfrm>
        </p:spPr>
        <p:txBody>
          <a:bodyPr>
            <a:normAutofit/>
          </a:bodyPr>
          <a:lstStyle/>
          <a:p>
            <a:pPr marL="182880" lvl="1"/>
            <a:endParaRPr lang="en-IN" sz="1800" dirty="0" smtClean="0">
              <a:solidFill>
                <a:schemeClr val="tx1"/>
              </a:solidFill>
              <a:latin typeface="Times New Roman" pitchFamily="18" charset="0"/>
              <a:cs typeface="Times New Roman" pitchFamily="18" charset="0"/>
            </a:endParaRPr>
          </a:p>
          <a:p>
            <a:r>
              <a:rPr lang="en-US" dirty="0" smtClean="0">
                <a:cs typeface="Times New Roman" panose="02020603050405020304" pitchFamily="18" charset="0"/>
              </a:rPr>
              <a:t>After the Grey Wolf Optimizer was discovered based on the nature, hunting and preying practices of the grey wolves, it was used for optimization of problems that have approximate solution (</a:t>
            </a:r>
            <a:r>
              <a:rPr lang="en-US" dirty="0" err="1" smtClean="0">
                <a:cs typeface="Times New Roman" panose="02020603050405020304" pitchFamily="18" charset="0"/>
              </a:rPr>
              <a:t>np</a:t>
            </a:r>
            <a:r>
              <a:rPr lang="en-US" dirty="0" smtClean="0">
                <a:cs typeface="Times New Roman" panose="02020603050405020304" pitchFamily="18" charset="0"/>
              </a:rPr>
              <a:t>-hard). Later, it found it’s application in feature selection technique where the binary version of the </a:t>
            </a:r>
            <a:r>
              <a:rPr lang="en-US" dirty="0">
                <a:cs typeface="Times New Roman" panose="02020603050405020304" pitchFamily="18" charset="0"/>
              </a:rPr>
              <a:t>initial Grey Wolf </a:t>
            </a:r>
            <a:r>
              <a:rPr lang="en-US" dirty="0" smtClean="0">
                <a:cs typeface="Times New Roman" panose="02020603050405020304" pitchFamily="18" charset="0"/>
              </a:rPr>
              <a:t>Optimizer was used to select the optimal subset of features.</a:t>
            </a:r>
          </a:p>
          <a:p>
            <a:r>
              <a:rPr lang="en-US" i="0" dirty="0" smtClean="0">
                <a:latin typeface="Times New Roman" panose="02020603050405020304" pitchFamily="18" charset="0"/>
                <a:cs typeface="Times New Roman" panose="02020603050405020304" pitchFamily="18" charset="0"/>
              </a:rPr>
              <a:t> </a:t>
            </a:r>
          </a:p>
          <a:p>
            <a:endParaRPr lang="en-US" b="1" u="sng"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603356" cy="1512168"/>
          </a:xfrm>
          <a:noFill/>
          <a:ln>
            <a:noFill/>
          </a:ln>
        </p:spPr>
        <p:txBody>
          <a:bodyPr>
            <a:normAutofit/>
          </a:bodyPr>
          <a:lstStyle/>
          <a:p>
            <a:pPr algn="ctr"/>
            <a:r>
              <a:rPr lang="en-IN" sz="4900" b="1" dirty="0" smtClean="0">
                <a:solidFill>
                  <a:schemeClr val="tx1"/>
                </a:solidFill>
                <a:effectLst/>
              </a:rPr>
              <a:t>Limitations</a:t>
            </a:r>
            <a:endParaRPr lang="en-IN" sz="4900" b="1" dirty="0">
              <a:solidFill>
                <a:schemeClr val="tx1"/>
              </a:solidFill>
              <a:effectLst/>
            </a:endParaRPr>
          </a:p>
        </p:txBody>
      </p:sp>
      <p:sp>
        <p:nvSpPr>
          <p:cNvPr id="3" name="Subtitle 2"/>
          <p:cNvSpPr>
            <a:spLocks noGrp="1"/>
          </p:cNvSpPr>
          <p:nvPr>
            <p:ph type="subTitle" idx="1"/>
          </p:nvPr>
        </p:nvSpPr>
        <p:spPr>
          <a:xfrm>
            <a:off x="757434" y="2204864"/>
            <a:ext cx="7673506" cy="3456384"/>
          </a:xfrm>
          <a:noFill/>
          <a:effectLst>
            <a:outerShdw blurRad="50800" dist="50800" dir="5400000" algn="ctr" rotWithShape="0">
              <a:srgbClr val="000000">
                <a:alpha val="0"/>
              </a:srgbClr>
            </a:outerShdw>
          </a:effectLst>
        </p:spPr>
        <p:txBody>
          <a:bodyPr>
            <a:noAutofit/>
          </a:bodyPr>
          <a:lstStyle/>
          <a:p>
            <a:pPr marL="886968" lvl="1" indent="-457200" algn="just">
              <a:buClr>
                <a:schemeClr val="accent3">
                  <a:lumMod val="75000"/>
                </a:schemeClr>
              </a:buClr>
              <a:buFont typeface="Arial" panose="020B0604020202020204" pitchFamily="34" charset="0"/>
              <a:buChar char="•"/>
            </a:pPr>
            <a:r>
              <a:rPr lang="en-IN" sz="2000" i="1" dirty="0"/>
              <a:t>T</a:t>
            </a:r>
            <a:r>
              <a:rPr lang="en-IN" sz="2000" i="1" dirty="0" smtClean="0"/>
              <a:t>he </a:t>
            </a:r>
            <a:r>
              <a:rPr lang="en-IN" sz="2000" i="1" dirty="0"/>
              <a:t>problem of local minima arises due to accelerated exploitation because of which premature exploitation takes </a:t>
            </a:r>
            <a:r>
              <a:rPr lang="en-IN" sz="2000" i="1" dirty="0" smtClean="0"/>
              <a:t>place.</a:t>
            </a:r>
          </a:p>
          <a:p>
            <a:pPr marL="886968" lvl="1" indent="-457200" algn="just">
              <a:buClr>
                <a:schemeClr val="accent3">
                  <a:lumMod val="75000"/>
                </a:schemeClr>
              </a:buClr>
              <a:buFont typeface="Arial" panose="020B0604020202020204" pitchFamily="34" charset="0"/>
              <a:buChar char="•"/>
            </a:pPr>
            <a:r>
              <a:rPr lang="en-IN" sz="2000" i="1" dirty="0" smtClean="0"/>
              <a:t>Follow the No-Free Lunch Theorem which states that a general-purpose, universal optimization strategy is impossible.  </a:t>
            </a:r>
          </a:p>
          <a:p>
            <a:pPr marL="886968" lvl="1" indent="-457200" algn="just">
              <a:buClr>
                <a:schemeClr val="accent3">
                  <a:lumMod val="75000"/>
                </a:schemeClr>
              </a:buCl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7603356" cy="1785925"/>
          </a:xfrm>
          <a:noFill/>
          <a:ln>
            <a:noFill/>
          </a:ln>
        </p:spPr>
        <p:txBody>
          <a:bodyPr>
            <a:normAutofit/>
          </a:bodyPr>
          <a:lstStyle/>
          <a:p>
            <a:pPr algn="ctr"/>
            <a:r>
              <a:rPr lang="en-IN" sz="4900" b="1" dirty="0" smtClean="0">
                <a:solidFill>
                  <a:srgbClr val="FFFFFF"/>
                </a:solidFill>
                <a:effectLst/>
              </a:rPr>
              <a:t/>
            </a:r>
            <a:br>
              <a:rPr lang="en-IN" sz="4900" b="1" dirty="0" smtClean="0">
                <a:solidFill>
                  <a:srgbClr val="FFFFFF"/>
                </a:solidFill>
                <a:effectLst/>
              </a:rPr>
            </a:br>
            <a:r>
              <a:rPr lang="en-IN" sz="4900" b="1" dirty="0" smtClean="0">
                <a:solidFill>
                  <a:schemeClr val="tx1"/>
                </a:solidFill>
                <a:effectLst/>
              </a:rPr>
              <a:t>Objectives</a:t>
            </a:r>
            <a:endParaRPr lang="en-IN" sz="4900" b="1" dirty="0">
              <a:solidFill>
                <a:schemeClr val="tx1"/>
              </a:solidFill>
              <a:effectLst/>
            </a:endParaRPr>
          </a:p>
        </p:txBody>
      </p:sp>
      <p:sp>
        <p:nvSpPr>
          <p:cNvPr id="3" name="Subtitle 2"/>
          <p:cNvSpPr>
            <a:spLocks noGrp="1"/>
          </p:cNvSpPr>
          <p:nvPr>
            <p:ph type="subTitle" idx="1"/>
          </p:nvPr>
        </p:nvSpPr>
        <p:spPr>
          <a:xfrm>
            <a:off x="899592" y="1785925"/>
            <a:ext cx="7858148" cy="4992087"/>
          </a:xfrm>
          <a:noFill/>
          <a:effectLst>
            <a:outerShdw blurRad="50800" dist="50800" dir="5400000" algn="ctr" rotWithShape="0">
              <a:schemeClr val="tx1">
                <a:alpha val="0"/>
              </a:schemeClr>
            </a:outerShdw>
          </a:effectLst>
        </p:spPr>
        <p:txBody>
          <a:bodyPr>
            <a:normAutofit/>
          </a:bodyPr>
          <a:lstStyle/>
          <a:p>
            <a:pPr fontAlgn="base"/>
            <a:r>
              <a:rPr lang="en-IN" dirty="0"/>
              <a:t>The objective of our project is to create an enhanced binary version of the grey wolf optimization to find optimal regions of the complex search space. The aim of our project is to:-</a:t>
            </a:r>
            <a:endParaRPr lang="en-IN" b="1" dirty="0"/>
          </a:p>
          <a:p>
            <a:pPr marL="285750" lvl="0" indent="-285750" hangingPunct="0">
              <a:buFont typeface="Arial" pitchFamily="34" charset="0"/>
              <a:buChar char="•"/>
            </a:pPr>
            <a:r>
              <a:rPr lang="en-IN" dirty="0"/>
              <a:t>To generate a </a:t>
            </a:r>
            <a:r>
              <a:rPr lang="en-IN" dirty="0" smtClean="0"/>
              <a:t>variant </a:t>
            </a:r>
            <a:r>
              <a:rPr lang="en-IN" dirty="0"/>
              <a:t>of GWO</a:t>
            </a:r>
          </a:p>
          <a:p>
            <a:pPr marL="285750" lvl="0" indent="-285750" hangingPunct="0">
              <a:buFont typeface="Arial" pitchFamily="34" charset="0"/>
              <a:buChar char="•"/>
            </a:pPr>
            <a:r>
              <a:rPr lang="en-IN" dirty="0"/>
              <a:t>Use the </a:t>
            </a:r>
            <a:r>
              <a:rPr lang="en-IN" dirty="0" smtClean="0"/>
              <a:t>variant </a:t>
            </a:r>
            <a:r>
              <a:rPr lang="en-IN" dirty="0"/>
              <a:t>of GWO to introduce an enhanced binary version of GWO to further improve results.</a:t>
            </a:r>
          </a:p>
          <a:p>
            <a:pPr marL="285750" lvl="0" indent="-285750" hangingPunct="0">
              <a:buFont typeface="Arial" pitchFamily="34" charset="0"/>
              <a:buChar char="•"/>
            </a:pPr>
            <a:r>
              <a:rPr lang="en-IN" dirty="0"/>
              <a:t>To use binary version of GWO for feature selection.</a:t>
            </a:r>
          </a:p>
          <a:p>
            <a:pPr algn="just"/>
            <a:endParaRPr lang="en-IN" sz="1800" i="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ctrTitle"/>
          </p:nvPr>
        </p:nvSpPr>
        <p:spPr>
          <a:xfrm>
            <a:off x="142812" y="214290"/>
            <a:ext cx="9001188" cy="1214135"/>
          </a:xfrm>
        </p:spPr>
        <p:txBody>
          <a:bodyPr>
            <a:normAutofit fontScale="90000"/>
          </a:bodyPr>
          <a:lstStyle/>
          <a:p>
            <a:r>
              <a:rPr lang="en-US" sz="6000" b="1" dirty="0" smtClean="0"/>
              <a:t>PROPOSED SOLUTION</a:t>
            </a:r>
            <a:endParaRPr lang="en-IN" dirty="0"/>
          </a:p>
        </p:txBody>
      </p:sp>
      <p:sp>
        <p:nvSpPr>
          <p:cNvPr id="25" name="Subtitle 24"/>
          <p:cNvSpPr>
            <a:spLocks noGrp="1"/>
          </p:cNvSpPr>
          <p:nvPr>
            <p:ph type="subTitle" idx="1"/>
          </p:nvPr>
        </p:nvSpPr>
        <p:spPr>
          <a:xfrm>
            <a:off x="816684" y="2285992"/>
            <a:ext cx="7470091" cy="3958289"/>
          </a:xfrm>
        </p:spPr>
        <p:txBody>
          <a:bodyPr/>
          <a:lstStyle/>
          <a:p>
            <a:r>
              <a:rPr lang="en-IN" dirty="0" smtClean="0"/>
              <a:t> </a:t>
            </a:r>
            <a:r>
              <a:rPr lang="en-US" dirty="0"/>
              <a:t>In the standard GWO we see the problem of local </a:t>
            </a:r>
            <a:r>
              <a:rPr lang="en-US" dirty="0" smtClean="0"/>
              <a:t>optima </a:t>
            </a:r>
            <a:r>
              <a:rPr lang="en-US" dirty="0"/>
              <a:t>arising due to accelerated exploitation because of which premature exploitation takes place. Hence, the solution does not provide the global minimum solution. To overcome this, </a:t>
            </a:r>
            <a:r>
              <a:rPr lang="en-US" dirty="0" err="1"/>
              <a:t>Lévy</a:t>
            </a:r>
            <a:r>
              <a:rPr lang="en-US" dirty="0"/>
              <a:t> flight </a:t>
            </a:r>
            <a:r>
              <a:rPr lang="en-US" dirty="0" smtClean="0"/>
              <a:t> </a:t>
            </a:r>
            <a:r>
              <a:rPr lang="en-US" dirty="0"/>
              <a:t>has been used alongside to create the balance between intensification and </a:t>
            </a:r>
            <a:r>
              <a:rPr lang="en-US" dirty="0" smtClean="0"/>
              <a:t> </a:t>
            </a:r>
            <a:r>
              <a:rPr lang="en-US" dirty="0"/>
              <a:t>diversification. A new variant of GWO, i.e., GWO-LF, is implemented in this project which will introduce some randomization on first best </a:t>
            </a:r>
            <a:r>
              <a:rPr lang="en-US" dirty="0" smtClean="0"/>
              <a:t>agent. This </a:t>
            </a:r>
            <a:r>
              <a:rPr lang="en-US" dirty="0"/>
              <a:t>will enhance exploration.</a:t>
            </a:r>
            <a:endParaRPr lang="en-IN" dirty="0"/>
          </a:p>
        </p:txBody>
      </p:sp>
      <p:sp>
        <p:nvSpPr>
          <p:cNvPr id="2" name="Left Arrow 1"/>
          <p:cNvSpPr/>
          <p:nvPr/>
        </p:nvSpPr>
        <p:spPr>
          <a:xfrm>
            <a:off x="4677438" y="6407991"/>
            <a:ext cx="436768" cy="72008"/>
          </a:xfrm>
          <a:prstGeom prst="lef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08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50036" y="476672"/>
            <a:ext cx="5328592" cy="846386"/>
          </a:xfrm>
          <a:prstGeom prst="rect">
            <a:avLst/>
          </a:prstGeom>
        </p:spPr>
        <p:txBody>
          <a:bodyPr wrap="square">
            <a:spAutoFit/>
          </a:bodyPr>
          <a:lstStyle/>
          <a:p>
            <a:pPr algn="ctr"/>
            <a:r>
              <a:rPr lang="en-IN" sz="4900" b="1" i="1" dirty="0" smtClean="0">
                <a:effectLst/>
                <a:latin typeface="+mj-lt"/>
              </a:rPr>
              <a:t>WORKFLOW</a:t>
            </a:r>
            <a:endParaRPr lang="en-IN" sz="4900" b="1" i="1" dirty="0">
              <a:effectLst/>
              <a:latin typeface="+mj-lt"/>
            </a:endParaRPr>
          </a:p>
        </p:txBody>
      </p:sp>
      <p:sp>
        <p:nvSpPr>
          <p:cNvPr id="4" name="Rectangle 3"/>
          <p:cNvSpPr/>
          <p:nvPr/>
        </p:nvSpPr>
        <p:spPr>
          <a:xfrm>
            <a:off x="545881" y="2060848"/>
            <a:ext cx="8136903" cy="369332"/>
          </a:xfrm>
          <a:prstGeom prst="rect">
            <a:avLst/>
          </a:prstGeom>
        </p:spPr>
        <p:txBody>
          <a:bodyPr wrap="square">
            <a:spAutoFit/>
          </a:bodyPr>
          <a:lstStyle/>
          <a:p>
            <a:pPr marL="182880" lvl="1" algn="just"/>
            <a:r>
              <a:rPr lang="en-US" i="1" dirty="0">
                <a:cs typeface="Times New Roman" pitchFamily="18" charset="0"/>
              </a:rPr>
              <a:t> </a:t>
            </a:r>
            <a:r>
              <a:rPr lang="en-US" i="1" dirty="0" smtClean="0">
                <a:cs typeface="Times New Roman" pitchFamily="18" charset="0"/>
              </a:rPr>
              <a:t> </a:t>
            </a:r>
            <a:endParaRPr lang="en-US" i="1" dirty="0">
              <a:cs typeface="Times New Roman"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06" t="4901" r="31776" b="25128"/>
          <a:stretch/>
        </p:blipFill>
        <p:spPr>
          <a:xfrm>
            <a:off x="1565948" y="1484784"/>
            <a:ext cx="5712680" cy="4583007"/>
          </a:xfrm>
          <a:prstGeom prst="rect">
            <a:avLst/>
          </a:prstGeom>
        </p:spPr>
      </p:pic>
    </p:spTree>
    <p:extLst>
      <p:ext uri="{BB962C8B-B14F-4D97-AF65-F5344CB8AC3E}">
        <p14:creationId xmlns:p14="http://schemas.microsoft.com/office/powerpoint/2010/main" val="83572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188640"/>
            <a:ext cx="7429552" cy="504056"/>
          </a:xfrm>
          <a:noFill/>
          <a:ln>
            <a:noFill/>
          </a:ln>
        </p:spPr>
        <p:txBody>
          <a:bodyPr>
            <a:noAutofit/>
          </a:bodyPr>
          <a:lstStyle/>
          <a:p>
            <a:pPr algn="ctr"/>
            <a:r>
              <a:rPr lang="en-IN" sz="3200" b="1" dirty="0" smtClean="0">
                <a:solidFill>
                  <a:schemeClr val="tx1"/>
                </a:solidFill>
                <a:effectLst/>
              </a:rPr>
              <a:t>Results and Analysis</a:t>
            </a:r>
            <a:endParaRPr lang="en-IN" sz="3200" b="1" dirty="0">
              <a:solidFill>
                <a:schemeClr val="tx1"/>
              </a:solidFill>
              <a:effectLst/>
            </a:endParaRPr>
          </a:p>
        </p:txBody>
      </p:sp>
      <p:sp>
        <p:nvSpPr>
          <p:cNvPr id="3" name="Subtitle 2"/>
          <p:cNvSpPr>
            <a:spLocks noGrp="1"/>
          </p:cNvSpPr>
          <p:nvPr>
            <p:ph type="subTitle" idx="1"/>
          </p:nvPr>
        </p:nvSpPr>
        <p:spPr>
          <a:xfrm>
            <a:off x="653055" y="332656"/>
            <a:ext cx="7952921" cy="4536504"/>
          </a:xfrm>
          <a:effectLst>
            <a:outerShdw blurRad="50800" dist="50800" dir="5400000" algn="ctr" rotWithShape="0">
              <a:srgbClr val="000000">
                <a:alpha val="0"/>
              </a:srgbClr>
            </a:outerShdw>
          </a:effectLst>
        </p:spPr>
        <p:txBody>
          <a:bodyPr>
            <a:normAutofit/>
          </a:bodyPr>
          <a:lstStyle/>
          <a:p>
            <a:pPr algn="just"/>
            <a:endParaRPr lang="en-IN" sz="1600" dirty="0" smtClean="0"/>
          </a:p>
          <a:p>
            <a:pPr algn="just"/>
            <a:endParaRPr lang="en-IN" sz="1600" dirty="0"/>
          </a:p>
          <a:p>
            <a:pPr algn="just"/>
            <a:r>
              <a:rPr lang="en-IN" sz="1600" dirty="0" smtClean="0"/>
              <a:t>GWO has been tested on 14 benchmark functions including both </a:t>
            </a:r>
            <a:r>
              <a:rPr lang="en-IN" sz="1600" dirty="0" err="1" smtClean="0"/>
              <a:t>unimodal</a:t>
            </a:r>
            <a:r>
              <a:rPr lang="en-IN" sz="1600" dirty="0" smtClean="0"/>
              <a:t> and multimodal functions . Out of them  we found 6 that performed best amongst them as shown in table below:</a:t>
            </a:r>
          </a:p>
          <a:p>
            <a:pPr algn="just"/>
            <a:endParaRPr lang="en-US" dirty="0" smtClean="0">
              <a:solidFill>
                <a:schemeClr val="tx1"/>
              </a:solidFill>
              <a:cs typeface="Times New Roman" pitchFamily="18" charset="0"/>
            </a:endParaRPr>
          </a:p>
          <a:p>
            <a:pPr lvl="0" algn="just"/>
            <a:r>
              <a:rPr lang="en-US" i="0" dirty="0" smtClean="0">
                <a:solidFill>
                  <a:schemeClr val="tx1"/>
                </a:solidFill>
                <a:latin typeface="Times New Roman" pitchFamily="18" charset="0"/>
                <a:cs typeface="Times New Roman" pitchFamily="18" charset="0"/>
              </a:rPr>
              <a:t> </a:t>
            </a:r>
            <a:endParaRPr lang="en-IN" dirty="0" smtClean="0"/>
          </a:p>
          <a:p>
            <a:pPr algn="just"/>
            <a:endParaRPr lang="en-US" i="0" dirty="0" smtClean="0">
              <a:solidFill>
                <a:schemeClr val="tx1"/>
              </a:solidFill>
              <a:latin typeface="Times New Roman" pitchFamily="18" charset="0"/>
              <a:cs typeface="Times New Roman" pitchFamily="18" charset="0"/>
            </a:endParaRPr>
          </a:p>
          <a:p>
            <a:pPr algn="just"/>
            <a:endParaRPr lang="en-US" i="0" dirty="0">
              <a:solidFill>
                <a:schemeClr val="tx1"/>
              </a:solidFill>
              <a:latin typeface="Times New Roman" pitchFamily="18" charset="0"/>
              <a:cs typeface="Times New Roman" pitchFamily="18" charset="0"/>
            </a:endParaRPr>
          </a:p>
          <a:p>
            <a:pPr algn="just"/>
            <a:endParaRPr lang="en-US" i="0" dirty="0" smtClean="0">
              <a:solidFill>
                <a:schemeClr val="tx1"/>
              </a:solidFill>
              <a:latin typeface="Times New Roman" pitchFamily="18" charset="0"/>
              <a:cs typeface="Times New Roman" pitchFamily="18" charset="0"/>
            </a:endParaRPr>
          </a:p>
          <a:p>
            <a:pPr algn="just"/>
            <a:endParaRPr lang="en-US" i="0" dirty="0" smtClean="0">
              <a:solidFill>
                <a:schemeClr val="tx1"/>
              </a:solidFill>
              <a:latin typeface="Times New Roman" pitchFamily="18" charset="0"/>
              <a:cs typeface="Times New Roman" pitchFamily="18" charset="0"/>
            </a:endParaRPr>
          </a:p>
          <a:p>
            <a:pPr algn="just"/>
            <a:r>
              <a:rPr lang="en-US" i="0" dirty="0" smtClean="0">
                <a:solidFill>
                  <a:schemeClr val="tx1"/>
                </a:solidFill>
                <a:latin typeface="Times New Roman" pitchFamily="18" charset="0"/>
                <a:cs typeface="Times New Roman" pitchFamily="18" charset="0"/>
              </a:rPr>
              <a:t>                    </a:t>
            </a:r>
          </a:p>
          <a:p>
            <a:pPr algn="just"/>
            <a:endParaRPr lang="en-US" b="1" i="0" u="sng" dirty="0" smtClean="0">
              <a:solidFill>
                <a:schemeClr val="tx1"/>
              </a:solidFill>
              <a:latin typeface="Times New Roman" panose="02020603050405020304" pitchFamily="18" charset="0"/>
              <a:cs typeface="Times New Roman" panose="02020603050405020304" pitchFamily="18" charset="0"/>
            </a:endParaRPr>
          </a:p>
          <a:p>
            <a:pPr algn="just"/>
            <a:endParaRPr lang="en-US" b="1" i="0" u="sng"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3381228"/>
              </p:ext>
            </p:extLst>
          </p:nvPr>
        </p:nvGraphicFramePr>
        <p:xfrm>
          <a:off x="2411760" y="1844824"/>
          <a:ext cx="4680521" cy="4763098"/>
        </p:xfrm>
        <a:graphic>
          <a:graphicData uri="http://schemas.openxmlformats.org/drawingml/2006/table">
            <a:tbl>
              <a:tblPr firstRow="1" bandRow="1">
                <a:tableStyleId>{5C22544A-7EE6-4342-B048-85BDC9FD1C3A}</a:tableStyleId>
              </a:tblPr>
              <a:tblGrid>
                <a:gridCol w="442303">
                  <a:extLst>
                    <a:ext uri="{9D8B030D-6E8A-4147-A177-3AD203B41FA5}">
                      <a16:colId xmlns:a16="http://schemas.microsoft.com/office/drawing/2014/main" val="20000"/>
                    </a:ext>
                  </a:extLst>
                </a:gridCol>
                <a:gridCol w="1216334">
                  <a:extLst>
                    <a:ext uri="{9D8B030D-6E8A-4147-A177-3AD203B41FA5}">
                      <a16:colId xmlns:a16="http://schemas.microsoft.com/office/drawing/2014/main" val="20001"/>
                    </a:ext>
                  </a:extLst>
                </a:gridCol>
                <a:gridCol w="746387">
                  <a:extLst>
                    <a:ext uri="{9D8B030D-6E8A-4147-A177-3AD203B41FA5}">
                      <a16:colId xmlns:a16="http://schemas.microsoft.com/office/drawing/2014/main" val="20002"/>
                    </a:ext>
                  </a:extLst>
                </a:gridCol>
                <a:gridCol w="746387">
                  <a:extLst>
                    <a:ext uri="{9D8B030D-6E8A-4147-A177-3AD203B41FA5}">
                      <a16:colId xmlns:a16="http://schemas.microsoft.com/office/drawing/2014/main" val="20003"/>
                    </a:ext>
                  </a:extLst>
                </a:gridCol>
                <a:gridCol w="764555">
                  <a:extLst>
                    <a:ext uri="{9D8B030D-6E8A-4147-A177-3AD203B41FA5}">
                      <a16:colId xmlns:a16="http://schemas.microsoft.com/office/drawing/2014/main" val="20004"/>
                    </a:ext>
                  </a:extLst>
                </a:gridCol>
                <a:gridCol w="764555">
                  <a:extLst>
                    <a:ext uri="{9D8B030D-6E8A-4147-A177-3AD203B41FA5}">
                      <a16:colId xmlns:a16="http://schemas.microsoft.com/office/drawing/2014/main" val="20005"/>
                    </a:ext>
                  </a:extLst>
                </a:gridCol>
              </a:tblGrid>
              <a:tr h="455835">
                <a:tc>
                  <a:txBody>
                    <a:bodyPr/>
                    <a:lstStyle/>
                    <a:p>
                      <a:r>
                        <a:rPr lang="en-IN" dirty="0" err="1" smtClean="0"/>
                        <a:t>Fno</a:t>
                      </a:r>
                      <a:r>
                        <a:rPr lang="en-IN" dirty="0" smtClean="0"/>
                        <a:t>.</a:t>
                      </a:r>
                      <a:endParaRPr lang="en-IN" dirty="0"/>
                    </a:p>
                  </a:txBody>
                  <a:tcPr/>
                </a:tc>
                <a:tc>
                  <a:txBody>
                    <a:bodyPr/>
                    <a:lstStyle/>
                    <a:p>
                      <a:r>
                        <a:rPr lang="en-IN" dirty="0" err="1" smtClean="0"/>
                        <a:t>Fname</a:t>
                      </a:r>
                      <a:endParaRPr lang="en-IN" dirty="0"/>
                    </a:p>
                  </a:txBody>
                  <a:tcPr/>
                </a:tc>
                <a:tc gridSpan="2">
                  <a:txBody>
                    <a:bodyPr/>
                    <a:lstStyle/>
                    <a:p>
                      <a:r>
                        <a:rPr lang="en-IN" dirty="0" smtClean="0"/>
                        <a:t>GWO</a:t>
                      </a:r>
                      <a:endParaRPr lang="en-IN" dirty="0"/>
                    </a:p>
                  </a:txBody>
                  <a:tcPr/>
                </a:tc>
                <a:tc hMerge="1">
                  <a:txBody>
                    <a:bodyPr/>
                    <a:lstStyle/>
                    <a:p>
                      <a:endParaRPr lang="en-IN"/>
                    </a:p>
                  </a:txBody>
                  <a:tcPr/>
                </a:tc>
                <a:tc gridSpan="2">
                  <a:txBody>
                    <a:bodyPr/>
                    <a:lstStyle/>
                    <a:p>
                      <a:r>
                        <a:rPr lang="en-IN" dirty="0" smtClean="0"/>
                        <a:t>GWO-LF</a:t>
                      </a:r>
                    </a:p>
                  </a:txBody>
                  <a:tcPr/>
                </a:tc>
                <a:tc hMerge="1">
                  <a:txBody>
                    <a:bodyPr/>
                    <a:lstStyle/>
                    <a:p>
                      <a:endParaRPr lang="en-IN"/>
                    </a:p>
                  </a:txBody>
                  <a:tcPr/>
                </a:tc>
                <a:extLst>
                  <a:ext uri="{0D108BD9-81ED-4DB2-BD59-A6C34878D82A}">
                    <a16:rowId xmlns:a16="http://schemas.microsoft.com/office/drawing/2014/main" val="10000"/>
                  </a:ext>
                </a:extLst>
              </a:tr>
              <a:tr h="269357">
                <a:tc>
                  <a:txBody>
                    <a:bodyPr/>
                    <a:lstStyle/>
                    <a:p>
                      <a:r>
                        <a:rPr lang="en-IN" sz="800" dirty="0" smtClean="0"/>
                        <a:t>1.</a:t>
                      </a:r>
                      <a:endParaRPr lang="en-IN" sz="800" dirty="0"/>
                    </a:p>
                  </a:txBody>
                  <a:tcPr/>
                </a:tc>
                <a:tc>
                  <a:txBody>
                    <a:bodyPr/>
                    <a:lstStyle/>
                    <a:p>
                      <a:r>
                        <a:rPr lang="en-US" sz="800" kern="1200" dirty="0" smtClean="0">
                          <a:solidFill>
                            <a:schemeClr val="dk1"/>
                          </a:solidFill>
                          <a:effectLst/>
                          <a:latin typeface="+mn-lt"/>
                          <a:ea typeface="+mn-ea"/>
                          <a:cs typeface="+mn-cs"/>
                        </a:rPr>
                        <a:t>Sphere </a:t>
                      </a:r>
                      <a:endParaRPr lang="en-IN" sz="800" dirty="0"/>
                    </a:p>
                  </a:txBody>
                  <a:tcPr/>
                </a:tc>
                <a:tc>
                  <a:txBody>
                    <a:bodyPr/>
                    <a:lstStyle/>
                    <a:p>
                      <a:r>
                        <a:rPr lang="en-IN" sz="800" b="0" i="0" kern="1200" dirty="0" smtClean="0">
                          <a:solidFill>
                            <a:schemeClr val="dk1"/>
                          </a:solidFill>
                          <a:effectLst/>
                          <a:latin typeface="+mn-lt"/>
                          <a:ea typeface="+mn-ea"/>
                          <a:cs typeface="+mn-cs"/>
                        </a:rPr>
                        <a:t>6.59E-28</a:t>
                      </a:r>
                      <a:endParaRPr lang="en-IN" sz="800" dirty="0"/>
                    </a:p>
                  </a:txBody>
                  <a:tcPr/>
                </a:tc>
                <a:tc>
                  <a:txBody>
                    <a:bodyPr/>
                    <a:lstStyle/>
                    <a:p>
                      <a:r>
                        <a:rPr lang="en-IN" sz="800" b="0" i="0" kern="1200" dirty="0" smtClean="0">
                          <a:solidFill>
                            <a:schemeClr val="dk1"/>
                          </a:solidFill>
                          <a:effectLst/>
                          <a:latin typeface="+mn-lt"/>
                          <a:ea typeface="+mn-ea"/>
                          <a:cs typeface="+mn-cs"/>
                        </a:rPr>
                        <a:t>6.34E-05</a:t>
                      </a:r>
                      <a:endParaRPr lang="en-IN" sz="800" dirty="0"/>
                    </a:p>
                  </a:txBody>
                  <a:tcPr/>
                </a:tc>
                <a:tc>
                  <a:txBody>
                    <a:bodyPr/>
                    <a:lstStyle/>
                    <a:p>
                      <a:r>
                        <a:rPr lang="en-US" sz="800" kern="1200" dirty="0" smtClean="0">
                          <a:solidFill>
                            <a:schemeClr val="dk1"/>
                          </a:solidFill>
                          <a:effectLst/>
                          <a:latin typeface="+mn-lt"/>
                          <a:ea typeface="+mn-ea"/>
                          <a:cs typeface="+mn-cs"/>
                        </a:rPr>
                        <a:t>2.15E-70</a:t>
                      </a:r>
                      <a:endParaRPr lang="en-IN" sz="800" dirty="0" smtClean="0"/>
                    </a:p>
                  </a:txBody>
                  <a:tcPr/>
                </a:tc>
                <a:tc>
                  <a:txBody>
                    <a:bodyPr/>
                    <a:lstStyle/>
                    <a:p>
                      <a:r>
                        <a:rPr lang="en-US" sz="800" kern="1200" dirty="0" smtClean="0">
                          <a:solidFill>
                            <a:schemeClr val="dk1"/>
                          </a:solidFill>
                          <a:effectLst/>
                          <a:latin typeface="+mn-lt"/>
                          <a:ea typeface="+mn-ea"/>
                          <a:cs typeface="+mn-cs"/>
                        </a:rPr>
                        <a:t>2.16E-21</a:t>
                      </a:r>
                      <a:endParaRPr lang="en-IN" sz="800" dirty="0" smtClean="0"/>
                    </a:p>
                  </a:txBody>
                  <a:tcPr/>
                </a:tc>
                <a:extLst>
                  <a:ext uri="{0D108BD9-81ED-4DB2-BD59-A6C34878D82A}">
                    <a16:rowId xmlns:a16="http://schemas.microsoft.com/office/drawing/2014/main" val="10001"/>
                  </a:ext>
                </a:extLst>
              </a:tr>
              <a:tr h="269357">
                <a:tc>
                  <a:txBody>
                    <a:bodyPr/>
                    <a:lstStyle/>
                    <a:p>
                      <a:r>
                        <a:rPr lang="en-IN" sz="800" dirty="0" smtClean="0"/>
                        <a:t>2</a:t>
                      </a:r>
                      <a:endParaRPr lang="en-IN" sz="800" dirty="0"/>
                    </a:p>
                  </a:txBody>
                  <a:tcPr/>
                </a:tc>
                <a:tc>
                  <a:txBody>
                    <a:bodyPr/>
                    <a:lstStyle/>
                    <a:p>
                      <a:r>
                        <a:rPr lang="en-US" sz="800" kern="1200" dirty="0" smtClean="0">
                          <a:solidFill>
                            <a:schemeClr val="dk1"/>
                          </a:solidFill>
                          <a:effectLst/>
                          <a:latin typeface="+mn-lt"/>
                          <a:ea typeface="+mn-ea"/>
                          <a:cs typeface="+mn-cs"/>
                        </a:rPr>
                        <a:t>Schwefe13 </a:t>
                      </a:r>
                      <a:endParaRPr lang="en-IN" sz="800" dirty="0"/>
                    </a:p>
                  </a:txBody>
                  <a:tcPr/>
                </a:tc>
                <a:tc>
                  <a:txBody>
                    <a:bodyPr/>
                    <a:lstStyle/>
                    <a:p>
                      <a:r>
                        <a:rPr lang="en-IN" sz="800" b="0" i="0" kern="1200" dirty="0" smtClean="0">
                          <a:solidFill>
                            <a:schemeClr val="dk1"/>
                          </a:solidFill>
                          <a:effectLst/>
                          <a:latin typeface="+mn-lt"/>
                          <a:ea typeface="+mn-ea"/>
                          <a:cs typeface="+mn-cs"/>
                        </a:rPr>
                        <a:t>7.18E-17</a:t>
                      </a:r>
                      <a:endParaRPr lang="en-IN" sz="800" dirty="0"/>
                    </a:p>
                  </a:txBody>
                  <a:tcPr/>
                </a:tc>
                <a:tc>
                  <a:txBody>
                    <a:bodyPr/>
                    <a:lstStyle/>
                    <a:p>
                      <a:r>
                        <a:rPr lang="en-IN" sz="800" b="0" i="0" kern="1200" dirty="0" smtClean="0">
                          <a:solidFill>
                            <a:schemeClr val="dk1"/>
                          </a:solidFill>
                          <a:effectLst/>
                          <a:latin typeface="+mn-lt"/>
                          <a:ea typeface="+mn-ea"/>
                          <a:cs typeface="+mn-cs"/>
                        </a:rPr>
                        <a:t>0.029014</a:t>
                      </a:r>
                      <a:endParaRPr lang="en-IN" sz="800" dirty="0"/>
                    </a:p>
                  </a:txBody>
                  <a:tcPr/>
                </a:tc>
                <a:tc>
                  <a:txBody>
                    <a:bodyPr/>
                    <a:lstStyle/>
                    <a:p>
                      <a:r>
                        <a:rPr lang="en-US" sz="800" kern="1200" dirty="0" smtClean="0">
                          <a:solidFill>
                            <a:schemeClr val="dk1"/>
                          </a:solidFill>
                          <a:effectLst/>
                          <a:latin typeface="+mn-lt"/>
                          <a:ea typeface="+mn-ea"/>
                          <a:cs typeface="+mn-cs"/>
                        </a:rPr>
                        <a:t>9.04E-40</a:t>
                      </a:r>
                      <a:endParaRPr lang="en-IN" sz="800" dirty="0" smtClean="0"/>
                    </a:p>
                  </a:txBody>
                  <a:tcPr/>
                </a:tc>
                <a:tc>
                  <a:txBody>
                    <a:bodyPr/>
                    <a:lstStyle/>
                    <a:p>
                      <a:r>
                        <a:rPr lang="en-US" sz="800" kern="1200" dirty="0" smtClean="0">
                          <a:solidFill>
                            <a:schemeClr val="dk1"/>
                          </a:solidFill>
                          <a:effectLst/>
                          <a:latin typeface="+mn-lt"/>
                          <a:ea typeface="+mn-ea"/>
                          <a:cs typeface="+mn-cs"/>
                        </a:rPr>
                        <a:t>3.92E-13</a:t>
                      </a:r>
                      <a:endParaRPr lang="en-IN" sz="800" dirty="0" smtClean="0"/>
                    </a:p>
                  </a:txBody>
                  <a:tcPr/>
                </a:tc>
                <a:extLst>
                  <a:ext uri="{0D108BD9-81ED-4DB2-BD59-A6C34878D82A}">
                    <a16:rowId xmlns:a16="http://schemas.microsoft.com/office/drawing/2014/main" val="10002"/>
                  </a:ext>
                </a:extLst>
              </a:tr>
              <a:tr h="269357">
                <a:tc>
                  <a:txBody>
                    <a:bodyPr/>
                    <a:lstStyle/>
                    <a:p>
                      <a:r>
                        <a:rPr lang="en-IN" sz="800" dirty="0" smtClean="0"/>
                        <a:t>3</a:t>
                      </a:r>
                      <a:endParaRPr lang="en-IN" sz="800" dirty="0"/>
                    </a:p>
                  </a:txBody>
                  <a:tcPr/>
                </a:tc>
                <a:tc>
                  <a:txBody>
                    <a:bodyPr/>
                    <a:lstStyle/>
                    <a:p>
                      <a:r>
                        <a:rPr lang="en-US" sz="800" kern="1200" dirty="0" smtClean="0">
                          <a:solidFill>
                            <a:schemeClr val="dk1"/>
                          </a:solidFill>
                          <a:effectLst/>
                          <a:latin typeface="+mn-lt"/>
                          <a:ea typeface="+mn-ea"/>
                          <a:cs typeface="+mn-cs"/>
                        </a:rPr>
                        <a:t>Schwefel4</a:t>
                      </a:r>
                      <a:endParaRPr lang="en-IN" sz="800" dirty="0"/>
                    </a:p>
                  </a:txBody>
                  <a:tcPr/>
                </a:tc>
                <a:tc>
                  <a:txBody>
                    <a:bodyPr/>
                    <a:lstStyle/>
                    <a:p>
                      <a:r>
                        <a:rPr lang="en-IN" sz="800" b="0" i="0" kern="1200" dirty="0" smtClean="0">
                          <a:solidFill>
                            <a:schemeClr val="dk1"/>
                          </a:solidFill>
                          <a:effectLst/>
                          <a:latin typeface="+mn-lt"/>
                          <a:ea typeface="+mn-ea"/>
                          <a:cs typeface="+mn-cs"/>
                        </a:rPr>
                        <a:t>5.61E-07</a:t>
                      </a:r>
                      <a:endParaRPr lang="en-IN" sz="800" dirty="0"/>
                    </a:p>
                  </a:txBody>
                  <a:tcPr/>
                </a:tc>
                <a:tc>
                  <a:txBody>
                    <a:bodyPr/>
                    <a:lstStyle/>
                    <a:p>
                      <a:r>
                        <a:rPr lang="en-IN" sz="800" b="0" i="0" kern="1200" dirty="0" smtClean="0">
                          <a:solidFill>
                            <a:schemeClr val="dk1"/>
                          </a:solidFill>
                          <a:effectLst/>
                          <a:latin typeface="+mn-lt"/>
                          <a:ea typeface="+mn-ea"/>
                          <a:cs typeface="+mn-cs"/>
                        </a:rPr>
                        <a:t>1.315088</a:t>
                      </a:r>
                      <a:endParaRPr lang="en-IN" sz="800" dirty="0"/>
                    </a:p>
                  </a:txBody>
                  <a:tcPr/>
                </a:tc>
                <a:tc>
                  <a:txBody>
                    <a:bodyPr/>
                    <a:lstStyle/>
                    <a:p>
                      <a:r>
                        <a:rPr lang="en-US" sz="800" kern="1200" dirty="0" smtClean="0">
                          <a:solidFill>
                            <a:schemeClr val="dk1"/>
                          </a:solidFill>
                          <a:effectLst/>
                          <a:latin typeface="+mn-lt"/>
                          <a:ea typeface="+mn-ea"/>
                          <a:cs typeface="+mn-cs"/>
                        </a:rPr>
                        <a:t>1.54E-17</a:t>
                      </a:r>
                      <a:endParaRPr lang="en-IN" sz="800" dirty="0" smtClean="0"/>
                    </a:p>
                  </a:txBody>
                  <a:tcPr/>
                </a:tc>
                <a:tc>
                  <a:txBody>
                    <a:bodyPr/>
                    <a:lstStyle/>
                    <a:p>
                      <a:r>
                        <a:rPr lang="en-US" sz="800" kern="1200" dirty="0" smtClean="0">
                          <a:solidFill>
                            <a:schemeClr val="dk1"/>
                          </a:solidFill>
                          <a:effectLst/>
                          <a:latin typeface="+mn-lt"/>
                          <a:ea typeface="+mn-ea"/>
                          <a:cs typeface="+mn-cs"/>
                        </a:rPr>
                        <a:t>27.45E-05</a:t>
                      </a:r>
                      <a:endParaRPr lang="en-IN" sz="800" dirty="0" smtClean="0"/>
                    </a:p>
                  </a:txBody>
                  <a:tcPr/>
                </a:tc>
                <a:extLst>
                  <a:ext uri="{0D108BD9-81ED-4DB2-BD59-A6C34878D82A}">
                    <a16:rowId xmlns:a16="http://schemas.microsoft.com/office/drawing/2014/main" val="10003"/>
                  </a:ext>
                </a:extLst>
              </a:tr>
              <a:tr h="269357">
                <a:tc>
                  <a:txBody>
                    <a:bodyPr/>
                    <a:lstStyle/>
                    <a:p>
                      <a:r>
                        <a:rPr lang="en-IN" sz="800" dirty="0" smtClean="0"/>
                        <a:t>4</a:t>
                      </a:r>
                      <a:endParaRPr lang="en-IN" sz="800" dirty="0"/>
                    </a:p>
                  </a:txBody>
                  <a:tcPr/>
                </a:tc>
                <a:tc>
                  <a:txBody>
                    <a:bodyPr/>
                    <a:lstStyle/>
                    <a:p>
                      <a:r>
                        <a:rPr lang="en-US" sz="800" kern="1200" dirty="0" err="1" smtClean="0">
                          <a:solidFill>
                            <a:schemeClr val="dk1"/>
                          </a:solidFill>
                          <a:effectLst/>
                          <a:latin typeface="+mn-lt"/>
                          <a:ea typeface="+mn-ea"/>
                          <a:cs typeface="+mn-cs"/>
                        </a:rPr>
                        <a:t>Rosenbrock</a:t>
                      </a:r>
                      <a:r>
                        <a:rPr lang="en-US" sz="800" kern="1200" dirty="0" smtClean="0">
                          <a:solidFill>
                            <a:schemeClr val="dk1"/>
                          </a:solidFill>
                          <a:effectLst/>
                          <a:latin typeface="+mn-lt"/>
                          <a:ea typeface="+mn-ea"/>
                          <a:cs typeface="+mn-cs"/>
                        </a:rPr>
                        <a:t> </a:t>
                      </a:r>
                      <a:endParaRPr lang="en-IN" sz="800" dirty="0"/>
                    </a:p>
                  </a:txBody>
                  <a:tcPr/>
                </a:tc>
                <a:tc>
                  <a:txBody>
                    <a:bodyPr/>
                    <a:lstStyle/>
                    <a:p>
                      <a:r>
                        <a:rPr lang="en-IN" sz="800" b="0" i="0" kern="1200" dirty="0" smtClean="0">
                          <a:solidFill>
                            <a:schemeClr val="dk1"/>
                          </a:solidFill>
                          <a:effectLst/>
                          <a:latin typeface="+mn-lt"/>
                          <a:ea typeface="+mn-ea"/>
                          <a:cs typeface="+mn-cs"/>
                        </a:rPr>
                        <a:t>26.81258</a:t>
                      </a:r>
                      <a:endParaRPr lang="en-IN" sz="800" dirty="0"/>
                    </a:p>
                  </a:txBody>
                  <a:tcPr/>
                </a:tc>
                <a:tc>
                  <a:txBody>
                    <a:bodyPr/>
                    <a:lstStyle/>
                    <a:p>
                      <a:r>
                        <a:rPr lang="en-IN" sz="800" b="0" i="0" kern="1200" dirty="0" smtClean="0">
                          <a:solidFill>
                            <a:schemeClr val="dk1"/>
                          </a:solidFill>
                          <a:effectLst/>
                          <a:latin typeface="+mn-lt"/>
                          <a:ea typeface="+mn-ea"/>
                          <a:cs typeface="+mn-cs"/>
                        </a:rPr>
                        <a:t>69.90499</a:t>
                      </a:r>
                      <a:endParaRPr lang="en-IN" sz="800" dirty="0"/>
                    </a:p>
                  </a:txBody>
                  <a:tcPr/>
                </a:tc>
                <a:tc>
                  <a:txBody>
                    <a:bodyPr/>
                    <a:lstStyle/>
                    <a:p>
                      <a:r>
                        <a:rPr lang="en-US" sz="800" kern="1200" dirty="0" smtClean="0">
                          <a:solidFill>
                            <a:schemeClr val="dk1"/>
                          </a:solidFill>
                          <a:effectLst/>
                          <a:latin typeface="+mn-lt"/>
                          <a:ea typeface="+mn-ea"/>
                          <a:cs typeface="+mn-cs"/>
                        </a:rPr>
                        <a:t>26.3551</a:t>
                      </a:r>
                      <a:endParaRPr lang="en-IN" sz="800" dirty="0" smtClean="0"/>
                    </a:p>
                  </a:txBody>
                  <a:tcPr/>
                </a:tc>
                <a:tc>
                  <a:txBody>
                    <a:bodyPr/>
                    <a:lstStyle/>
                    <a:p>
                      <a:r>
                        <a:rPr lang="en-US" sz="800" kern="1200" dirty="0" smtClean="0">
                          <a:solidFill>
                            <a:schemeClr val="dk1"/>
                          </a:solidFill>
                          <a:effectLst/>
                          <a:latin typeface="+mn-lt"/>
                          <a:ea typeface="+mn-ea"/>
                          <a:cs typeface="+mn-cs"/>
                        </a:rPr>
                        <a:t>0.539162</a:t>
                      </a:r>
                      <a:endParaRPr lang="en-IN" sz="800" dirty="0" smtClean="0"/>
                    </a:p>
                  </a:txBody>
                  <a:tcPr/>
                </a:tc>
                <a:extLst>
                  <a:ext uri="{0D108BD9-81ED-4DB2-BD59-A6C34878D82A}">
                    <a16:rowId xmlns:a16="http://schemas.microsoft.com/office/drawing/2014/main" val="10004"/>
                  </a:ext>
                </a:extLst>
              </a:tr>
              <a:tr h="269357">
                <a:tc>
                  <a:txBody>
                    <a:bodyPr/>
                    <a:lstStyle/>
                    <a:p>
                      <a:r>
                        <a:rPr lang="en-IN" sz="800" dirty="0" smtClean="0"/>
                        <a:t>5</a:t>
                      </a:r>
                      <a:endParaRPr lang="en-IN" sz="800" dirty="0"/>
                    </a:p>
                  </a:txBody>
                  <a:tcPr/>
                </a:tc>
                <a:tc>
                  <a:txBody>
                    <a:bodyPr/>
                    <a:lstStyle/>
                    <a:p>
                      <a:r>
                        <a:rPr lang="en-US" sz="800" kern="1200" dirty="0" smtClean="0">
                          <a:solidFill>
                            <a:schemeClr val="dk1"/>
                          </a:solidFill>
                          <a:effectLst/>
                          <a:latin typeface="+mn-lt"/>
                          <a:ea typeface="+mn-ea"/>
                          <a:cs typeface="+mn-cs"/>
                        </a:rPr>
                        <a:t>Quartic </a:t>
                      </a:r>
                      <a:endParaRPr lang="en-IN" sz="800" dirty="0"/>
                    </a:p>
                  </a:txBody>
                  <a:tcPr/>
                </a:tc>
                <a:tc>
                  <a:txBody>
                    <a:bodyPr/>
                    <a:lstStyle/>
                    <a:p>
                      <a:r>
                        <a:rPr lang="en-IN" sz="800" b="0" i="0" kern="1200" dirty="0" smtClean="0">
                          <a:solidFill>
                            <a:schemeClr val="dk1"/>
                          </a:solidFill>
                          <a:effectLst/>
                          <a:latin typeface="+mn-lt"/>
                          <a:ea typeface="+mn-ea"/>
                          <a:cs typeface="+mn-cs"/>
                        </a:rPr>
                        <a:t>0.002213</a:t>
                      </a:r>
                      <a:endParaRPr lang="en-IN" sz="800" dirty="0"/>
                    </a:p>
                  </a:txBody>
                  <a:tcPr/>
                </a:tc>
                <a:tc>
                  <a:txBody>
                    <a:bodyPr/>
                    <a:lstStyle/>
                    <a:p>
                      <a:r>
                        <a:rPr lang="en-IN" sz="800" b="0" i="0" kern="1200" dirty="0" smtClean="0">
                          <a:solidFill>
                            <a:schemeClr val="dk1"/>
                          </a:solidFill>
                          <a:effectLst/>
                          <a:latin typeface="+mn-lt"/>
                          <a:ea typeface="+mn-ea"/>
                          <a:cs typeface="+mn-cs"/>
                        </a:rPr>
                        <a:t>0.100286</a:t>
                      </a:r>
                      <a:endParaRPr lang="en-IN" sz="800" dirty="0"/>
                    </a:p>
                  </a:txBody>
                  <a:tcPr/>
                </a:tc>
                <a:tc>
                  <a:txBody>
                    <a:bodyPr/>
                    <a:lstStyle/>
                    <a:p>
                      <a:r>
                        <a:rPr lang="en-US" sz="800" kern="1200" dirty="0" smtClean="0">
                          <a:solidFill>
                            <a:schemeClr val="dk1"/>
                          </a:solidFill>
                          <a:effectLst/>
                          <a:latin typeface="+mn-lt"/>
                          <a:ea typeface="+mn-ea"/>
                          <a:cs typeface="+mn-cs"/>
                        </a:rPr>
                        <a:t>0.00058</a:t>
                      </a:r>
                      <a:endParaRPr lang="en-IN" sz="800" dirty="0" smtClean="0"/>
                    </a:p>
                  </a:txBody>
                  <a:tcPr/>
                </a:tc>
                <a:tc>
                  <a:txBody>
                    <a:bodyPr/>
                    <a:lstStyle/>
                    <a:p>
                      <a:r>
                        <a:rPr lang="en-US" sz="800" kern="1200" dirty="0" smtClean="0">
                          <a:solidFill>
                            <a:schemeClr val="dk1"/>
                          </a:solidFill>
                          <a:effectLst/>
                          <a:latin typeface="+mn-lt"/>
                          <a:ea typeface="+mn-ea"/>
                          <a:cs typeface="+mn-cs"/>
                        </a:rPr>
                        <a:t>0.002803</a:t>
                      </a:r>
                      <a:endParaRPr lang="en-IN" sz="800" dirty="0" smtClean="0"/>
                    </a:p>
                  </a:txBody>
                  <a:tcPr/>
                </a:tc>
                <a:extLst>
                  <a:ext uri="{0D108BD9-81ED-4DB2-BD59-A6C34878D82A}">
                    <a16:rowId xmlns:a16="http://schemas.microsoft.com/office/drawing/2014/main" val="10005"/>
                  </a:ext>
                </a:extLst>
              </a:tr>
              <a:tr h="269357">
                <a:tc>
                  <a:txBody>
                    <a:bodyPr/>
                    <a:lstStyle/>
                    <a:p>
                      <a:r>
                        <a:rPr lang="en-IN" sz="800" dirty="0" smtClean="0"/>
                        <a:t>6</a:t>
                      </a:r>
                      <a:endParaRPr lang="en-IN" sz="800" dirty="0"/>
                    </a:p>
                  </a:txBody>
                  <a:tcPr/>
                </a:tc>
                <a:tc>
                  <a:txBody>
                    <a:bodyPr/>
                    <a:lstStyle/>
                    <a:p>
                      <a:r>
                        <a:rPr lang="en-US" sz="800" kern="1200" dirty="0" smtClean="0">
                          <a:solidFill>
                            <a:schemeClr val="dk1"/>
                          </a:solidFill>
                          <a:effectLst/>
                          <a:latin typeface="+mn-lt"/>
                          <a:ea typeface="+mn-ea"/>
                          <a:cs typeface="+mn-cs"/>
                        </a:rPr>
                        <a:t>New </a:t>
                      </a:r>
                      <a:r>
                        <a:rPr lang="en-US" sz="800" kern="1200" dirty="0" err="1" smtClean="0">
                          <a:solidFill>
                            <a:schemeClr val="dk1"/>
                          </a:solidFill>
                          <a:effectLst/>
                          <a:latin typeface="+mn-lt"/>
                          <a:ea typeface="+mn-ea"/>
                          <a:cs typeface="+mn-cs"/>
                        </a:rPr>
                        <a:t>Schwefel</a:t>
                      </a:r>
                      <a:endParaRPr lang="en-IN" sz="800" dirty="0"/>
                    </a:p>
                  </a:txBody>
                  <a:tcPr/>
                </a:tc>
                <a:tc>
                  <a:txBody>
                    <a:bodyPr/>
                    <a:lstStyle/>
                    <a:p>
                      <a:r>
                        <a:rPr lang="en-IN" sz="800" b="0" i="0" kern="1200" dirty="0" smtClean="0">
                          <a:solidFill>
                            <a:schemeClr val="dk1"/>
                          </a:solidFill>
                          <a:effectLst/>
                          <a:latin typeface="+mn-lt"/>
                          <a:ea typeface="+mn-ea"/>
                          <a:cs typeface="+mn-cs"/>
                        </a:rPr>
                        <a:t>6123.1</a:t>
                      </a:r>
                      <a:endParaRPr lang="en-IN" sz="800" dirty="0"/>
                    </a:p>
                  </a:txBody>
                  <a:tcPr/>
                </a:tc>
                <a:tc>
                  <a:txBody>
                    <a:bodyPr/>
                    <a:lstStyle/>
                    <a:p>
                      <a:r>
                        <a:rPr lang="en-IN" sz="800" b="0" i="0" kern="1200" dirty="0" smtClean="0">
                          <a:solidFill>
                            <a:schemeClr val="dk1"/>
                          </a:solidFill>
                          <a:effectLst/>
                          <a:latin typeface="+mn-lt"/>
                          <a:ea typeface="+mn-ea"/>
                          <a:cs typeface="+mn-cs"/>
                        </a:rPr>
                        <a:t>-4087.44</a:t>
                      </a:r>
                      <a:endParaRPr lang="en-IN" sz="800" dirty="0"/>
                    </a:p>
                  </a:txBody>
                  <a:tcPr/>
                </a:tc>
                <a:tc>
                  <a:txBody>
                    <a:bodyPr/>
                    <a:lstStyle/>
                    <a:p>
                      <a:r>
                        <a:rPr lang="en-US" sz="800" kern="1200" dirty="0" smtClean="0">
                          <a:solidFill>
                            <a:schemeClr val="dk1"/>
                          </a:solidFill>
                          <a:effectLst/>
                          <a:latin typeface="+mn-lt"/>
                          <a:ea typeface="+mn-ea"/>
                          <a:cs typeface="+mn-cs"/>
                        </a:rPr>
                        <a:t>-1267.03</a:t>
                      </a:r>
                      <a:endParaRPr lang="en-IN" sz="800" dirty="0" smtClean="0"/>
                    </a:p>
                  </a:txBody>
                  <a:tcPr/>
                </a:tc>
                <a:tc>
                  <a:txBody>
                    <a:bodyPr/>
                    <a:lstStyle/>
                    <a:p>
                      <a:r>
                        <a:rPr lang="en-US" sz="800" kern="1200" dirty="0" smtClean="0">
                          <a:solidFill>
                            <a:schemeClr val="dk1"/>
                          </a:solidFill>
                          <a:effectLst/>
                          <a:latin typeface="+mn-lt"/>
                          <a:ea typeface="+mn-ea"/>
                          <a:cs typeface="+mn-cs"/>
                        </a:rPr>
                        <a:t>130.2414</a:t>
                      </a:r>
                      <a:endParaRPr lang="en-IN" sz="800" dirty="0" smtClean="0"/>
                    </a:p>
                  </a:txBody>
                  <a:tcPr/>
                </a:tc>
                <a:extLst>
                  <a:ext uri="{0D108BD9-81ED-4DB2-BD59-A6C34878D82A}">
                    <a16:rowId xmlns:a16="http://schemas.microsoft.com/office/drawing/2014/main" val="10006"/>
                  </a:ext>
                </a:extLst>
              </a:tr>
              <a:tr h="269357">
                <a:tc>
                  <a:txBody>
                    <a:bodyPr/>
                    <a:lstStyle/>
                    <a:p>
                      <a:r>
                        <a:rPr lang="en-IN" sz="800" dirty="0" smtClean="0"/>
                        <a:t>7</a:t>
                      </a:r>
                      <a:endParaRPr lang="en-IN" sz="800" dirty="0"/>
                    </a:p>
                  </a:txBody>
                  <a:tcPr/>
                </a:tc>
                <a:tc>
                  <a:txBody>
                    <a:bodyPr/>
                    <a:lstStyle/>
                    <a:p>
                      <a:r>
                        <a:rPr lang="en-US" sz="800" kern="1200" dirty="0" err="1" smtClean="0">
                          <a:solidFill>
                            <a:schemeClr val="dk1"/>
                          </a:solidFill>
                          <a:effectLst/>
                          <a:latin typeface="+mn-lt"/>
                          <a:ea typeface="+mn-ea"/>
                          <a:cs typeface="+mn-cs"/>
                        </a:rPr>
                        <a:t>Rastrigin</a:t>
                      </a:r>
                      <a:r>
                        <a:rPr lang="en-US" sz="800" kern="1200" dirty="0" smtClean="0">
                          <a:solidFill>
                            <a:schemeClr val="dk1"/>
                          </a:solidFill>
                          <a:effectLst/>
                          <a:latin typeface="+mn-lt"/>
                          <a:ea typeface="+mn-ea"/>
                          <a:cs typeface="+mn-cs"/>
                        </a:rPr>
                        <a:t> </a:t>
                      </a:r>
                      <a:endParaRPr lang="en-IN" sz="800" dirty="0"/>
                    </a:p>
                  </a:txBody>
                  <a:tcPr/>
                </a:tc>
                <a:tc>
                  <a:txBody>
                    <a:bodyPr/>
                    <a:lstStyle/>
                    <a:p>
                      <a:r>
                        <a:rPr lang="en-IN" sz="800" b="0" i="0" kern="1200" dirty="0" smtClean="0">
                          <a:solidFill>
                            <a:schemeClr val="dk1"/>
                          </a:solidFill>
                          <a:effectLst/>
                          <a:latin typeface="+mn-lt"/>
                          <a:ea typeface="+mn-ea"/>
                          <a:cs typeface="+mn-cs"/>
                        </a:rPr>
                        <a:t>0.310521</a:t>
                      </a:r>
                      <a:endParaRPr lang="en-IN" sz="800" dirty="0"/>
                    </a:p>
                  </a:txBody>
                  <a:tcPr/>
                </a:tc>
                <a:tc>
                  <a:txBody>
                    <a:bodyPr/>
                    <a:lstStyle/>
                    <a:p>
                      <a:r>
                        <a:rPr lang="en-IN" sz="800" b="0" i="0" kern="1200" dirty="0" smtClean="0">
                          <a:solidFill>
                            <a:schemeClr val="dk1"/>
                          </a:solidFill>
                          <a:effectLst/>
                          <a:latin typeface="+mn-lt"/>
                          <a:ea typeface="+mn-ea"/>
                          <a:cs typeface="+mn-cs"/>
                        </a:rPr>
                        <a:t>47.35612</a:t>
                      </a:r>
                      <a:endParaRPr lang="en-IN" sz="800" dirty="0"/>
                    </a:p>
                  </a:txBody>
                  <a:tcPr/>
                </a:tc>
                <a:tc>
                  <a:txBody>
                    <a:bodyPr/>
                    <a:lstStyle/>
                    <a:p>
                      <a:r>
                        <a:rPr lang="en-US" sz="800" kern="1200" dirty="0" smtClean="0">
                          <a:solidFill>
                            <a:schemeClr val="dk1"/>
                          </a:solidFill>
                          <a:effectLst/>
                          <a:latin typeface="+mn-lt"/>
                          <a:ea typeface="+mn-ea"/>
                          <a:cs typeface="+mn-cs"/>
                        </a:rPr>
                        <a:t>0.15143</a:t>
                      </a:r>
                      <a:endParaRPr lang="en-IN" sz="800" dirty="0" smtClean="0"/>
                    </a:p>
                  </a:txBody>
                  <a:tcPr/>
                </a:tc>
                <a:tc>
                  <a:txBody>
                    <a:bodyPr/>
                    <a:lstStyle/>
                    <a:p>
                      <a:r>
                        <a:rPr lang="en-US" sz="800" kern="1200" dirty="0" smtClean="0">
                          <a:solidFill>
                            <a:schemeClr val="dk1"/>
                          </a:solidFill>
                          <a:effectLst/>
                          <a:latin typeface="+mn-lt"/>
                          <a:ea typeface="+mn-ea"/>
                          <a:cs typeface="+mn-cs"/>
                        </a:rPr>
                        <a:t>4.997720</a:t>
                      </a:r>
                      <a:endParaRPr lang="en-IN" sz="800" dirty="0" smtClean="0"/>
                    </a:p>
                  </a:txBody>
                  <a:tcPr/>
                </a:tc>
                <a:extLst>
                  <a:ext uri="{0D108BD9-81ED-4DB2-BD59-A6C34878D82A}">
                    <a16:rowId xmlns:a16="http://schemas.microsoft.com/office/drawing/2014/main" val="10007"/>
                  </a:ext>
                </a:extLst>
              </a:tr>
              <a:tr h="269357">
                <a:tc>
                  <a:txBody>
                    <a:bodyPr/>
                    <a:lstStyle/>
                    <a:p>
                      <a:r>
                        <a:rPr lang="en-IN" sz="800" dirty="0" smtClean="0"/>
                        <a:t>8</a:t>
                      </a:r>
                      <a:endParaRPr lang="en-IN" sz="800" dirty="0"/>
                    </a:p>
                  </a:txBody>
                  <a:tcPr/>
                </a:tc>
                <a:tc>
                  <a:txBody>
                    <a:bodyPr/>
                    <a:lstStyle/>
                    <a:p>
                      <a:r>
                        <a:rPr lang="en-US" sz="800" kern="1200" dirty="0" smtClean="0">
                          <a:solidFill>
                            <a:schemeClr val="dk1"/>
                          </a:solidFill>
                          <a:effectLst/>
                          <a:latin typeface="+mn-lt"/>
                          <a:ea typeface="+mn-ea"/>
                          <a:cs typeface="+mn-cs"/>
                        </a:rPr>
                        <a:t>Ackley</a:t>
                      </a:r>
                      <a:endParaRPr lang="en-IN" sz="800" dirty="0"/>
                    </a:p>
                  </a:txBody>
                  <a:tcPr/>
                </a:tc>
                <a:tc>
                  <a:txBody>
                    <a:bodyPr/>
                    <a:lstStyle/>
                    <a:p>
                      <a:r>
                        <a:rPr lang="en-IN" sz="800" b="0" i="0" kern="1200" dirty="0" smtClean="0">
                          <a:solidFill>
                            <a:schemeClr val="dk1"/>
                          </a:solidFill>
                          <a:effectLst/>
                          <a:latin typeface="+mn-lt"/>
                          <a:ea typeface="+mn-ea"/>
                          <a:cs typeface="+mn-cs"/>
                        </a:rPr>
                        <a:t>1.06E-13</a:t>
                      </a:r>
                      <a:endParaRPr lang="en-IN" sz="800" dirty="0"/>
                    </a:p>
                  </a:txBody>
                  <a:tcPr/>
                </a:tc>
                <a:tc>
                  <a:txBody>
                    <a:bodyPr/>
                    <a:lstStyle/>
                    <a:p>
                      <a:r>
                        <a:rPr lang="en-IN" sz="800" b="0" i="0" kern="1200" dirty="0" smtClean="0">
                          <a:solidFill>
                            <a:schemeClr val="dk1"/>
                          </a:solidFill>
                          <a:effectLst/>
                          <a:latin typeface="+mn-lt"/>
                          <a:ea typeface="+mn-ea"/>
                          <a:cs typeface="+mn-cs"/>
                        </a:rPr>
                        <a:t>0.07783</a:t>
                      </a:r>
                      <a:endParaRPr lang="en-IN" sz="800" dirty="0"/>
                    </a:p>
                  </a:txBody>
                  <a:tcPr/>
                </a:tc>
                <a:tc>
                  <a:txBody>
                    <a:bodyPr/>
                    <a:lstStyle/>
                    <a:p>
                      <a:r>
                        <a:rPr lang="en-US" sz="800" kern="1200" dirty="0" smtClean="0">
                          <a:solidFill>
                            <a:schemeClr val="dk1"/>
                          </a:solidFill>
                          <a:effectLst/>
                          <a:latin typeface="+mn-lt"/>
                          <a:ea typeface="+mn-ea"/>
                          <a:cs typeface="+mn-cs"/>
                        </a:rPr>
                        <a:t>20.28628</a:t>
                      </a:r>
                      <a:endParaRPr lang="en-IN" sz="8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0.065616</a:t>
                      </a:r>
                      <a:endParaRPr lang="en-IN" sz="800" dirty="0" smtClean="0"/>
                    </a:p>
                    <a:p>
                      <a:endParaRPr lang="en-IN" sz="800" dirty="0" smtClean="0"/>
                    </a:p>
                  </a:txBody>
                  <a:tcPr/>
                </a:tc>
                <a:extLst>
                  <a:ext uri="{0D108BD9-81ED-4DB2-BD59-A6C34878D82A}">
                    <a16:rowId xmlns:a16="http://schemas.microsoft.com/office/drawing/2014/main" val="10008"/>
                  </a:ext>
                </a:extLst>
              </a:tr>
              <a:tr h="269357">
                <a:tc>
                  <a:txBody>
                    <a:bodyPr/>
                    <a:lstStyle/>
                    <a:p>
                      <a:r>
                        <a:rPr lang="en-IN" sz="800" dirty="0" smtClean="0"/>
                        <a:t>9</a:t>
                      </a:r>
                      <a:endParaRPr lang="en-IN" sz="800" dirty="0"/>
                    </a:p>
                  </a:txBody>
                  <a:tcPr/>
                </a:tc>
                <a:tc>
                  <a:txBody>
                    <a:bodyPr/>
                    <a:lstStyle/>
                    <a:p>
                      <a:r>
                        <a:rPr lang="en-US" sz="800" kern="1200" dirty="0" err="1" smtClean="0">
                          <a:solidFill>
                            <a:schemeClr val="dk1"/>
                          </a:solidFill>
                          <a:effectLst/>
                          <a:latin typeface="+mn-lt"/>
                          <a:ea typeface="+mn-ea"/>
                          <a:cs typeface="+mn-cs"/>
                        </a:rPr>
                        <a:t>Griewank</a:t>
                      </a:r>
                      <a:endParaRPr lang="en-IN" sz="800" dirty="0"/>
                    </a:p>
                  </a:txBody>
                  <a:tcPr/>
                </a:tc>
                <a:tc>
                  <a:txBody>
                    <a:bodyPr/>
                    <a:lstStyle/>
                    <a:p>
                      <a:r>
                        <a:rPr lang="en-IN" sz="800" b="0" i="0" kern="1200" dirty="0" smtClean="0">
                          <a:solidFill>
                            <a:schemeClr val="dk1"/>
                          </a:solidFill>
                          <a:effectLst/>
                          <a:latin typeface="+mn-lt"/>
                          <a:ea typeface="+mn-ea"/>
                          <a:cs typeface="+mn-cs"/>
                        </a:rPr>
                        <a:t>0.004485</a:t>
                      </a:r>
                      <a:endParaRPr lang="en-IN" sz="800" dirty="0"/>
                    </a:p>
                  </a:txBody>
                  <a:tcPr/>
                </a:tc>
                <a:tc>
                  <a:txBody>
                    <a:bodyPr/>
                    <a:lstStyle/>
                    <a:p>
                      <a:r>
                        <a:rPr lang="en-IN" sz="800" b="0" i="0" kern="1200" dirty="0" smtClean="0">
                          <a:solidFill>
                            <a:schemeClr val="dk1"/>
                          </a:solidFill>
                          <a:effectLst/>
                          <a:latin typeface="+mn-lt"/>
                          <a:ea typeface="+mn-ea"/>
                          <a:cs typeface="+mn-cs"/>
                        </a:rPr>
                        <a:t>0.006659</a:t>
                      </a:r>
                      <a:endParaRPr lang="en-IN" sz="800" dirty="0"/>
                    </a:p>
                  </a:txBody>
                  <a:tcPr/>
                </a:tc>
                <a:tc>
                  <a:txBody>
                    <a:bodyPr/>
                    <a:lstStyle/>
                    <a:p>
                      <a:r>
                        <a:rPr lang="en-US" sz="800" kern="1200" dirty="0" smtClean="0">
                          <a:solidFill>
                            <a:schemeClr val="dk1"/>
                          </a:solidFill>
                          <a:effectLst/>
                          <a:latin typeface="+mn-lt"/>
                          <a:ea typeface="+mn-ea"/>
                          <a:cs typeface="+mn-cs"/>
                        </a:rPr>
                        <a:t>0.000742</a:t>
                      </a:r>
                      <a:endParaRPr lang="en-IN" sz="8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0.0204229</a:t>
                      </a:r>
                      <a:endParaRPr lang="en-IN" sz="800" dirty="0" smtClean="0"/>
                    </a:p>
                    <a:p>
                      <a:endParaRPr lang="en-IN" sz="800" dirty="0" smtClean="0"/>
                    </a:p>
                  </a:txBody>
                  <a:tcPr/>
                </a:tc>
                <a:extLst>
                  <a:ext uri="{0D108BD9-81ED-4DB2-BD59-A6C34878D82A}">
                    <a16:rowId xmlns:a16="http://schemas.microsoft.com/office/drawing/2014/main" val="10009"/>
                  </a:ext>
                </a:extLst>
              </a:tr>
              <a:tr h="269357">
                <a:tc>
                  <a:txBody>
                    <a:bodyPr/>
                    <a:lstStyle/>
                    <a:p>
                      <a:r>
                        <a:rPr lang="en-IN" sz="800" dirty="0" smtClean="0"/>
                        <a:t>10</a:t>
                      </a:r>
                      <a:endParaRPr lang="en-IN" sz="800" dirty="0"/>
                    </a:p>
                  </a:txBody>
                  <a:tcPr/>
                </a:tc>
                <a:tc>
                  <a:txBody>
                    <a:bodyPr/>
                    <a:lstStyle/>
                    <a:p>
                      <a:r>
                        <a:rPr lang="en-US" sz="800" kern="1200" dirty="0" smtClean="0">
                          <a:solidFill>
                            <a:schemeClr val="dk1"/>
                          </a:solidFill>
                          <a:effectLst/>
                          <a:latin typeface="+mn-lt"/>
                          <a:ea typeface="+mn-ea"/>
                          <a:cs typeface="+mn-cs"/>
                        </a:rPr>
                        <a:t>Penalty1 </a:t>
                      </a:r>
                      <a:endParaRPr lang="en-IN" sz="800" dirty="0"/>
                    </a:p>
                  </a:txBody>
                  <a:tcPr/>
                </a:tc>
                <a:tc>
                  <a:txBody>
                    <a:bodyPr/>
                    <a:lstStyle/>
                    <a:p>
                      <a:r>
                        <a:rPr lang="en-IN" sz="800" dirty="0" smtClean="0"/>
                        <a:t>0.053438</a:t>
                      </a:r>
                      <a:endParaRPr lang="en-IN" sz="800" dirty="0"/>
                    </a:p>
                  </a:txBody>
                  <a:tcPr/>
                </a:tc>
                <a:tc>
                  <a:txBody>
                    <a:bodyPr/>
                    <a:lstStyle/>
                    <a:p>
                      <a:r>
                        <a:rPr lang="en-IN" sz="800" dirty="0" smtClean="0"/>
                        <a:t>0.020734</a:t>
                      </a:r>
                      <a:endParaRPr lang="en-IN" sz="800" dirty="0"/>
                    </a:p>
                  </a:txBody>
                  <a:tcPr/>
                </a:tc>
                <a:tc>
                  <a:txBody>
                    <a:bodyPr/>
                    <a:lstStyle/>
                    <a:p>
                      <a:r>
                        <a:rPr lang="en-US" sz="800" kern="1200" dirty="0" smtClean="0">
                          <a:solidFill>
                            <a:schemeClr val="dk1"/>
                          </a:solidFill>
                          <a:effectLst/>
                          <a:latin typeface="+mn-lt"/>
                          <a:ea typeface="+mn-ea"/>
                          <a:cs typeface="+mn-cs"/>
                        </a:rPr>
                        <a:t>0.08857</a:t>
                      </a:r>
                      <a:endParaRPr lang="en-IN" sz="8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0.1483137</a:t>
                      </a:r>
                      <a:endParaRPr lang="en-IN" sz="800" dirty="0" smtClean="0"/>
                    </a:p>
                    <a:p>
                      <a:endParaRPr lang="en-IN" sz="800" dirty="0" smtClean="0"/>
                    </a:p>
                  </a:txBody>
                  <a:tcPr/>
                </a:tc>
                <a:extLst>
                  <a:ext uri="{0D108BD9-81ED-4DB2-BD59-A6C34878D82A}">
                    <a16:rowId xmlns:a16="http://schemas.microsoft.com/office/drawing/2014/main" val="10010"/>
                  </a:ext>
                </a:extLst>
              </a:tr>
              <a:tr h="269357">
                <a:tc>
                  <a:txBody>
                    <a:bodyPr/>
                    <a:lstStyle/>
                    <a:p>
                      <a:r>
                        <a:rPr lang="en-IN" sz="800" dirty="0" smtClean="0"/>
                        <a:t>11</a:t>
                      </a:r>
                      <a:endParaRPr lang="en-IN" sz="800" dirty="0"/>
                    </a:p>
                  </a:txBody>
                  <a:tcPr/>
                </a:tc>
                <a:tc>
                  <a:txBody>
                    <a:bodyPr/>
                    <a:lstStyle/>
                    <a:p>
                      <a:r>
                        <a:rPr lang="en-US" sz="800" kern="1200" dirty="0" smtClean="0">
                          <a:solidFill>
                            <a:schemeClr val="dk1"/>
                          </a:solidFill>
                          <a:effectLst/>
                          <a:latin typeface="+mn-lt"/>
                          <a:ea typeface="+mn-ea"/>
                          <a:cs typeface="+mn-cs"/>
                        </a:rPr>
                        <a:t>Penalty2</a:t>
                      </a:r>
                      <a:endParaRPr lang="en-IN" sz="800" dirty="0"/>
                    </a:p>
                  </a:txBody>
                  <a:tcPr/>
                </a:tc>
                <a:tc>
                  <a:txBody>
                    <a:bodyPr/>
                    <a:lstStyle/>
                    <a:p>
                      <a:r>
                        <a:rPr lang="en-IN" sz="800" dirty="0" smtClean="0"/>
                        <a:t>0.654464</a:t>
                      </a:r>
                      <a:endParaRPr lang="en-IN" sz="800" dirty="0"/>
                    </a:p>
                  </a:txBody>
                  <a:tcPr/>
                </a:tc>
                <a:tc>
                  <a:txBody>
                    <a:bodyPr/>
                    <a:lstStyle/>
                    <a:p>
                      <a:r>
                        <a:rPr lang="en-IN" sz="800" dirty="0" smtClean="0"/>
                        <a:t>0.004474</a:t>
                      </a:r>
                      <a:endParaRPr lang="en-IN" sz="800" dirty="0"/>
                    </a:p>
                  </a:txBody>
                  <a:tcPr/>
                </a:tc>
                <a:tc>
                  <a:txBody>
                    <a:bodyPr/>
                    <a:lstStyle/>
                    <a:p>
                      <a:r>
                        <a:rPr lang="en-US" sz="800" kern="1200" dirty="0" smtClean="0">
                          <a:solidFill>
                            <a:schemeClr val="dk1"/>
                          </a:solidFill>
                          <a:effectLst/>
                          <a:latin typeface="+mn-lt"/>
                          <a:ea typeface="+mn-ea"/>
                          <a:cs typeface="+mn-cs"/>
                        </a:rPr>
                        <a:t>0.2440262</a:t>
                      </a:r>
                      <a:endParaRPr lang="en-IN" sz="8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0.2631101</a:t>
                      </a:r>
                      <a:endParaRPr lang="en-IN" sz="800" dirty="0" smtClean="0"/>
                    </a:p>
                    <a:p>
                      <a:endParaRPr lang="en-IN" sz="800" dirty="0" smtClean="0"/>
                    </a:p>
                  </a:txBody>
                  <a:tcPr/>
                </a:tc>
                <a:extLst>
                  <a:ext uri="{0D108BD9-81ED-4DB2-BD59-A6C34878D82A}">
                    <a16:rowId xmlns:a16="http://schemas.microsoft.com/office/drawing/2014/main" val="10011"/>
                  </a:ext>
                </a:extLst>
              </a:tr>
              <a:tr h="269357">
                <a:tc>
                  <a:txBody>
                    <a:bodyPr/>
                    <a:lstStyle/>
                    <a:p>
                      <a:r>
                        <a:rPr lang="en-IN" sz="800" dirty="0" smtClean="0"/>
                        <a:t>12</a:t>
                      </a:r>
                      <a:endParaRPr lang="en-IN" sz="800" dirty="0"/>
                    </a:p>
                  </a:txBody>
                  <a:tcPr/>
                </a:tc>
                <a:tc>
                  <a:txBody>
                    <a:bodyPr/>
                    <a:lstStyle/>
                    <a:p>
                      <a:r>
                        <a:rPr lang="en-US" sz="800" kern="1200" dirty="0" smtClean="0">
                          <a:solidFill>
                            <a:schemeClr val="dk1"/>
                          </a:solidFill>
                          <a:effectLst/>
                          <a:latin typeface="+mn-lt"/>
                          <a:ea typeface="+mn-ea"/>
                          <a:cs typeface="+mn-cs"/>
                        </a:rPr>
                        <a:t>Alpine</a:t>
                      </a:r>
                      <a:endParaRPr lang="en-IN" sz="800" dirty="0"/>
                    </a:p>
                  </a:txBody>
                  <a:tcPr/>
                </a:tc>
                <a:tc>
                  <a:txBody>
                    <a:bodyPr/>
                    <a:lstStyle/>
                    <a:p>
                      <a:r>
                        <a:rPr lang="en-US" sz="800" kern="1200" dirty="0" smtClean="0">
                          <a:solidFill>
                            <a:schemeClr val="dk1"/>
                          </a:solidFill>
                          <a:effectLst/>
                          <a:latin typeface="+mn-lt"/>
                          <a:ea typeface="+mn-ea"/>
                          <a:cs typeface="+mn-cs"/>
                        </a:rPr>
                        <a:t> 2.15E-16</a:t>
                      </a:r>
                      <a:endParaRPr lang="en-IN" sz="800" dirty="0"/>
                    </a:p>
                  </a:txBody>
                  <a:tcPr/>
                </a:tc>
                <a:tc>
                  <a:txBody>
                    <a:bodyPr/>
                    <a:lstStyle/>
                    <a:p>
                      <a:r>
                        <a:rPr lang="en-US" sz="800" kern="1200" dirty="0" smtClean="0">
                          <a:solidFill>
                            <a:schemeClr val="dk1"/>
                          </a:solidFill>
                          <a:effectLst/>
                          <a:latin typeface="+mn-lt"/>
                          <a:ea typeface="+mn-ea"/>
                          <a:cs typeface="+mn-cs"/>
                        </a:rPr>
                        <a:t>0.9823</a:t>
                      </a:r>
                      <a:endParaRPr lang="en-IN" sz="800" dirty="0"/>
                    </a:p>
                  </a:txBody>
                  <a:tcPr/>
                </a:tc>
                <a:tc>
                  <a:txBody>
                    <a:bodyPr/>
                    <a:lstStyle/>
                    <a:p>
                      <a:r>
                        <a:rPr lang="en-US" sz="800" kern="1200" dirty="0" smtClean="0">
                          <a:solidFill>
                            <a:schemeClr val="dk1"/>
                          </a:solidFill>
                          <a:effectLst/>
                          <a:latin typeface="+mn-lt"/>
                          <a:ea typeface="+mn-ea"/>
                          <a:cs typeface="+mn-cs"/>
                        </a:rPr>
                        <a:t>1.66E-62</a:t>
                      </a:r>
                      <a:endParaRPr lang="en-IN" sz="8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3.1140824</a:t>
                      </a:r>
                      <a:endParaRPr lang="en-IN" sz="800" dirty="0" smtClean="0"/>
                    </a:p>
                    <a:p>
                      <a:endParaRPr lang="en-IN" sz="800" dirty="0" smtClean="0"/>
                    </a:p>
                  </a:txBody>
                  <a:tcPr/>
                </a:tc>
                <a:extLst>
                  <a:ext uri="{0D108BD9-81ED-4DB2-BD59-A6C34878D82A}">
                    <a16:rowId xmlns:a16="http://schemas.microsoft.com/office/drawing/2014/main" val="10012"/>
                  </a:ext>
                </a:extLst>
              </a:tr>
              <a:tr h="269357">
                <a:tc>
                  <a:txBody>
                    <a:bodyPr/>
                    <a:lstStyle/>
                    <a:p>
                      <a:r>
                        <a:rPr lang="en-IN" sz="800" dirty="0" smtClean="0"/>
                        <a:t>13</a:t>
                      </a:r>
                      <a:endParaRPr lang="en-IN" sz="800" dirty="0"/>
                    </a:p>
                  </a:txBody>
                  <a:tcPr/>
                </a:tc>
                <a:tc>
                  <a:txBody>
                    <a:bodyPr/>
                    <a:lstStyle/>
                    <a:p>
                      <a:r>
                        <a:rPr lang="en-IN" sz="800" dirty="0" smtClean="0"/>
                        <a:t>Brown</a:t>
                      </a:r>
                      <a:endParaRPr lang="en-IN" sz="800" dirty="0"/>
                    </a:p>
                  </a:txBody>
                  <a:tcPr/>
                </a:tc>
                <a:tc>
                  <a:txBody>
                    <a:bodyPr/>
                    <a:lstStyle/>
                    <a:p>
                      <a:r>
                        <a:rPr lang="en-US" sz="800" kern="1200" dirty="0" smtClean="0">
                          <a:solidFill>
                            <a:schemeClr val="dk1"/>
                          </a:solidFill>
                          <a:effectLst/>
                          <a:latin typeface="+mn-lt"/>
                          <a:ea typeface="+mn-ea"/>
                          <a:cs typeface="+mn-cs"/>
                        </a:rPr>
                        <a:t>0.0272819</a:t>
                      </a:r>
                      <a:endParaRPr lang="en-IN" sz="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4.16E-22</a:t>
                      </a:r>
                      <a:endParaRPr lang="en-IN" sz="800" dirty="0" smtClean="0"/>
                    </a:p>
                    <a:p>
                      <a:endParaRPr lang="en-IN" sz="800" dirty="0"/>
                    </a:p>
                  </a:txBody>
                  <a:tcPr/>
                </a:tc>
                <a:tc>
                  <a:txBody>
                    <a:bodyPr/>
                    <a:lstStyle/>
                    <a:p>
                      <a:r>
                        <a:rPr lang="en-US" sz="800" kern="1200" dirty="0" smtClean="0">
                          <a:solidFill>
                            <a:schemeClr val="dk1"/>
                          </a:solidFill>
                          <a:effectLst/>
                          <a:latin typeface="+mn-lt"/>
                          <a:ea typeface="+mn-ea"/>
                          <a:cs typeface="+mn-cs"/>
                        </a:rPr>
                        <a:t>9.12E-26</a:t>
                      </a:r>
                      <a:endParaRPr lang="en-IN" sz="800" dirty="0" smtClean="0"/>
                    </a:p>
                  </a:txBody>
                  <a:tcPr/>
                </a:tc>
                <a:tc>
                  <a:txBody>
                    <a:bodyPr/>
                    <a:lstStyle/>
                    <a:p>
                      <a:r>
                        <a:rPr lang="en-US" sz="800" kern="1200" dirty="0" smtClean="0">
                          <a:solidFill>
                            <a:schemeClr val="dk1"/>
                          </a:solidFill>
                          <a:effectLst/>
                          <a:latin typeface="+mn-lt"/>
                          <a:ea typeface="+mn-ea"/>
                          <a:cs typeface="+mn-cs"/>
                        </a:rPr>
                        <a:t>0.0887091</a:t>
                      </a:r>
                      <a:endParaRPr lang="en-IN" sz="800" dirty="0" smtClean="0"/>
                    </a:p>
                  </a:txBody>
                  <a:tcPr/>
                </a:tc>
                <a:extLst>
                  <a:ext uri="{0D108BD9-81ED-4DB2-BD59-A6C34878D82A}">
                    <a16:rowId xmlns:a16="http://schemas.microsoft.com/office/drawing/2014/main" val="10013"/>
                  </a:ext>
                </a:extLst>
              </a:tr>
              <a:tr h="362999">
                <a:tc>
                  <a:txBody>
                    <a:bodyPr/>
                    <a:lstStyle/>
                    <a:p>
                      <a:r>
                        <a:rPr lang="en-IN" sz="800" dirty="0" smtClean="0"/>
                        <a:t>14</a:t>
                      </a:r>
                      <a:endParaRPr lang="en-IN" sz="800" dirty="0"/>
                    </a:p>
                  </a:txBody>
                  <a:tcPr/>
                </a:tc>
                <a:tc>
                  <a:txBody>
                    <a:bodyPr/>
                    <a:lstStyle/>
                    <a:p>
                      <a:r>
                        <a:rPr lang="en-US" sz="800" kern="1200" dirty="0" smtClean="0">
                          <a:solidFill>
                            <a:schemeClr val="dk1"/>
                          </a:solidFill>
                          <a:effectLst/>
                          <a:latin typeface="+mn-lt"/>
                          <a:ea typeface="+mn-ea"/>
                          <a:cs typeface="+mn-cs"/>
                        </a:rPr>
                        <a:t>Powell’s Second Singular</a:t>
                      </a:r>
                      <a:endParaRPr lang="en-IN" sz="800" dirty="0"/>
                    </a:p>
                  </a:txBody>
                  <a:tcPr/>
                </a:tc>
                <a:tc>
                  <a:txBody>
                    <a:bodyPr/>
                    <a:lstStyle/>
                    <a:p>
                      <a:r>
                        <a:rPr lang="en-US" sz="800" kern="1200" dirty="0" smtClean="0">
                          <a:solidFill>
                            <a:schemeClr val="dk1"/>
                          </a:solidFill>
                          <a:effectLst/>
                          <a:latin typeface="+mn-lt"/>
                          <a:ea typeface="+mn-ea"/>
                          <a:cs typeface="+mn-cs"/>
                        </a:rPr>
                        <a:t>1.92E-35</a:t>
                      </a:r>
                      <a:endParaRPr lang="en-IN" sz="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5.01E-09</a:t>
                      </a:r>
                      <a:endParaRPr lang="en-IN" sz="800" dirty="0" smtClean="0"/>
                    </a:p>
                    <a:p>
                      <a:endParaRPr lang="en-IN" sz="800" dirty="0"/>
                    </a:p>
                  </a:txBody>
                  <a:tcPr/>
                </a:tc>
                <a:tc>
                  <a:txBody>
                    <a:bodyPr/>
                    <a:lstStyle/>
                    <a:p>
                      <a:r>
                        <a:rPr lang="en-US" sz="800" kern="1200" dirty="0" smtClean="0">
                          <a:solidFill>
                            <a:schemeClr val="dk1"/>
                          </a:solidFill>
                          <a:effectLst/>
                          <a:latin typeface="+mn-lt"/>
                          <a:ea typeface="+mn-ea"/>
                          <a:cs typeface="+mn-cs"/>
                        </a:rPr>
                        <a:t>9.35E-17</a:t>
                      </a:r>
                      <a:endParaRPr lang="en-IN" sz="800" dirty="0" smtClean="0"/>
                    </a:p>
                  </a:txBody>
                  <a:tcPr/>
                </a:tc>
                <a:tc>
                  <a:txBody>
                    <a:bodyPr/>
                    <a:lstStyle/>
                    <a:p>
                      <a:r>
                        <a:rPr lang="en-IN" sz="800" dirty="0" smtClean="0"/>
                        <a:t>2.25 E-09</a:t>
                      </a:r>
                    </a:p>
                  </a:txBody>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000" b="1" dirty="0">
                <a:latin typeface="Calibri"/>
                <a:ea typeface="Times New Roman"/>
                <a:cs typeface="Times New Roman"/>
              </a:rPr>
              <a:t/>
            </a:r>
            <a:br>
              <a:rPr lang="en-IN" sz="6000" b="1" dirty="0">
                <a:latin typeface="Calibri"/>
                <a:ea typeface="Times New Roman"/>
                <a:cs typeface="Times New Roman"/>
              </a:rPr>
            </a:br>
            <a:r>
              <a:rPr lang="en-IN" sz="6000" b="1" dirty="0">
                <a:latin typeface="Calibri"/>
                <a:ea typeface="Times New Roman"/>
                <a:cs typeface="Times New Roman"/>
              </a:rPr>
              <a:t/>
            </a:r>
            <a:br>
              <a:rPr lang="en-IN" sz="6000" b="1" dirty="0">
                <a:latin typeface="Calibri"/>
                <a:ea typeface="Times New Roman"/>
                <a:cs typeface="Times New Roman"/>
              </a:rPr>
            </a:br>
            <a:endParaRPr lang="en-IN" dirty="0"/>
          </a:p>
        </p:txBody>
      </p:sp>
      <p:sp>
        <p:nvSpPr>
          <p:cNvPr id="3" name="Subtitle 2"/>
          <p:cNvSpPr>
            <a:spLocks noGrp="1"/>
          </p:cNvSpPr>
          <p:nvPr>
            <p:ph type="subTitle" idx="1"/>
          </p:nvPr>
        </p:nvSpPr>
        <p:spPr>
          <a:xfrm>
            <a:off x="827584" y="4293096"/>
            <a:ext cx="7931780" cy="1944216"/>
          </a:xfrm>
        </p:spPr>
        <p:txBody>
          <a:bodyPr>
            <a:normAutofit fontScale="70000" lnSpcReduction="20000"/>
          </a:bodyPr>
          <a:lstStyle/>
          <a:p>
            <a:pPr algn="just"/>
            <a:r>
              <a:rPr lang="en-US" b="1" dirty="0" smtClean="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r>
              <a:rPr lang="en-US" sz="4400" b="1" u="sng" dirty="0" smtClean="0">
                <a:cs typeface="Times New Roman" panose="02020603050405020304" pitchFamily="18" charset="0"/>
              </a:rPr>
              <a:t>Analysis</a:t>
            </a:r>
            <a:r>
              <a:rPr lang="en-US" sz="4400" b="1" u="sng" dirty="0">
                <a:cs typeface="Times New Roman" panose="02020603050405020304" pitchFamily="18" charset="0"/>
              </a:rPr>
              <a:t>:</a:t>
            </a:r>
          </a:p>
          <a:p>
            <a:pPr algn="just"/>
            <a:endParaRPr lang="en-IN" dirty="0" smtClean="0">
              <a:cs typeface="Times New Roman" pitchFamily="18" charset="0"/>
            </a:endParaRPr>
          </a:p>
          <a:p>
            <a:pPr algn="just"/>
            <a:r>
              <a:rPr lang="en-IN" sz="2400" i="0" dirty="0"/>
              <a:t>As seen in table </a:t>
            </a:r>
            <a:r>
              <a:rPr lang="en-IN" sz="2400" i="0" dirty="0" smtClean="0"/>
              <a:t>above, </a:t>
            </a:r>
            <a:r>
              <a:rPr lang="en-IN" sz="2400" i="0" dirty="0"/>
              <a:t>the enhanced version of </a:t>
            </a:r>
            <a:r>
              <a:rPr lang="en-IN" sz="2400" i="0" dirty="0" err="1"/>
              <a:t>bGWO</a:t>
            </a:r>
            <a:r>
              <a:rPr lang="en-IN" sz="2400" i="0" dirty="0"/>
              <a:t>- GWOlf1 and bGWOlf2 selects minimal features and provides almost same accuracy, sometimes even better mean accuracy in case of SVM and KNN as compared to when classifier is fed with all the features of the dataset. This shows the efficiency of the model to reduce redundant and irrelevant features</a:t>
            </a:r>
            <a:endParaRPr lang="en-IN" dirty="0" smtClean="0">
              <a:latin typeface="Times New Roman" pitchFamily="18" charset="0"/>
              <a:cs typeface="Times New Roman" pitchFamily="18" charset="0"/>
            </a:endParaRPr>
          </a:p>
          <a:p>
            <a:pPr algn="just"/>
            <a:endParaRPr lang="en-IN" dirty="0"/>
          </a:p>
        </p:txBody>
      </p:sp>
      <p:sp>
        <p:nvSpPr>
          <p:cNvPr id="7" name="Subtitle 2"/>
          <p:cNvSpPr txBox="1">
            <a:spLocks/>
          </p:cNvSpPr>
          <p:nvPr/>
        </p:nvSpPr>
        <p:spPr>
          <a:xfrm>
            <a:off x="2005882" y="664449"/>
            <a:ext cx="5275772" cy="706355"/>
          </a:xfrm>
          <a:prstGeom prst="rect">
            <a:avLst/>
          </a:prstGeom>
        </p:spPr>
        <p:txBody>
          <a:bodyPr vert="horz" lIns="91440" tIns="45720" rIns="91440" bIns="45720" rtlCol="0">
            <a:normAutofit fontScale="25000" lnSpcReduction="20000"/>
          </a:bodyPr>
          <a:lstStyle/>
          <a:p>
            <a:pPr algn="ctr" defTabSz="685800">
              <a:lnSpc>
                <a:spcPct val="114000"/>
              </a:lnSpc>
            </a:pPr>
            <a:r>
              <a:rPr lang="en-US" sz="6200" dirty="0"/>
              <a:t>Average accuracy by different classifiers on datasets with and without </a:t>
            </a:r>
            <a:r>
              <a:rPr lang="en-US" sz="6200" dirty="0" smtClean="0"/>
              <a:t>feature </a:t>
            </a:r>
            <a:r>
              <a:rPr lang="en-US" sz="6200" dirty="0"/>
              <a:t>selection</a:t>
            </a:r>
            <a:endParaRPr kumimoji="0" lang="en-IN" sz="6200" b="0" i="1" u="none" strike="noStrike" kern="1200" cap="none" spc="0" normalizeH="0" baseline="0" noProof="0" dirty="0" smtClean="0">
              <a:ln>
                <a:noFill/>
              </a:ln>
              <a:solidFill>
                <a:schemeClr val="tx2"/>
              </a:solidFill>
              <a:effectLst/>
              <a:uLnTx/>
              <a:uFillTx/>
              <a:cs typeface="Times New Roman" pitchFamily="18" charset="0"/>
            </a:endParaRPr>
          </a:p>
          <a:p>
            <a:pPr marL="0" marR="0" lvl="0" indent="0" algn="just" defTabSz="685800" rtl="0" eaLnBrk="1" fontAlgn="auto" latinLnBrk="0" hangingPunct="1">
              <a:lnSpc>
                <a:spcPct val="114000"/>
              </a:lnSpc>
              <a:spcBef>
                <a:spcPts val="0"/>
              </a:spcBef>
              <a:spcAft>
                <a:spcPts val="0"/>
              </a:spcAft>
              <a:buClrTx/>
              <a:buSzTx/>
              <a:buFont typeface="Arial" panose="020B0604020202020204" pitchFamily="34" charset="0"/>
              <a:buNone/>
              <a:tabLst/>
              <a:defRPr/>
            </a:pPr>
            <a:r>
              <a:rPr kumimoji="0" lang="en-IN" sz="1800" b="0" i="1"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rPr>
              <a:t> </a:t>
            </a:r>
          </a:p>
          <a:p>
            <a:pPr marL="0" marR="0" lvl="0" indent="0" algn="just" defTabSz="685800" rtl="0" eaLnBrk="1" fontAlgn="auto" latinLnBrk="0" hangingPunct="1">
              <a:lnSpc>
                <a:spcPct val="114000"/>
              </a:lnSpc>
              <a:spcBef>
                <a:spcPts val="0"/>
              </a:spcBef>
              <a:spcAft>
                <a:spcPts val="0"/>
              </a:spcAft>
              <a:buClrTx/>
              <a:buSzTx/>
              <a:buFont typeface="Arial" panose="020B0604020202020204" pitchFamily="34" charset="0"/>
              <a:buNone/>
              <a:tabLst/>
              <a:defRPr/>
            </a:pPr>
            <a:endParaRPr kumimoji="0" lang="en-IN" sz="1800" b="0" i="1"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endParaRPr>
          </a:p>
          <a:p>
            <a:pPr marL="0" marR="0" lvl="0" indent="0" algn="just" defTabSz="685800" rtl="0" eaLnBrk="1" fontAlgn="auto" latinLnBrk="0" hangingPunct="1">
              <a:lnSpc>
                <a:spcPct val="114000"/>
              </a:lnSpc>
              <a:spcBef>
                <a:spcPts val="0"/>
              </a:spcBef>
              <a:spcAft>
                <a:spcPts val="0"/>
              </a:spcAft>
              <a:buClrTx/>
              <a:buSzTx/>
              <a:buFont typeface="Arial" panose="020B0604020202020204" pitchFamily="34" charset="0"/>
              <a:buNone/>
              <a:tabLst/>
              <a:defRPr/>
            </a:pPr>
            <a:r>
              <a:rPr kumimoji="0" lang="en-IN" sz="1800" b="0" i="1" u="none" strike="noStrike" kern="1200" cap="none" spc="0" normalizeH="0" baseline="0" noProof="0" dirty="0" smtClean="0">
                <a:ln>
                  <a:noFill/>
                </a:ln>
                <a:solidFill>
                  <a:schemeClr val="tx2"/>
                </a:solidFill>
                <a:effectLst/>
                <a:uLnTx/>
                <a:uFillTx/>
                <a:latin typeface="+mn-lt"/>
                <a:ea typeface="+mn-ea"/>
                <a:cs typeface="+mn-cs"/>
              </a:rPr>
              <a:t> </a:t>
            </a:r>
            <a:endParaRPr kumimoji="0" lang="en-IN" sz="1800" b="0" i="1" u="none" strike="noStrike" kern="1200" cap="none" spc="0" normalizeH="0" baseline="0" noProof="0" dirty="0">
              <a:ln>
                <a:noFill/>
              </a:ln>
              <a:solidFill>
                <a:schemeClr val="tx2"/>
              </a:solidFill>
              <a:effectLst/>
              <a:uLnTx/>
              <a:uFillTx/>
              <a:latin typeface="+mn-lt"/>
              <a:ea typeface="+mn-ea"/>
              <a:cs typeface="+mn-cs"/>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000" t="47926" r="15778" b="24025"/>
          <a:stretch/>
        </p:blipFill>
        <p:spPr>
          <a:xfrm>
            <a:off x="953278" y="1772816"/>
            <a:ext cx="6846338" cy="1656184"/>
          </a:xfrm>
          <a:prstGeom prst="rect">
            <a:avLst/>
          </a:prstGeom>
        </p:spPr>
      </p:pic>
    </p:spTree>
    <p:extLst>
      <p:ext uri="{BB962C8B-B14F-4D97-AF65-F5344CB8AC3E}">
        <p14:creationId xmlns:p14="http://schemas.microsoft.com/office/powerpoint/2010/main" val="3131929776"/>
      </p:ext>
    </p:extLst>
  </p:cSld>
  <p:clrMapOvr>
    <a:masterClrMapping/>
  </p:clrMapOvr>
</p:sld>
</file>

<file path=ppt/theme/theme1.xml><?xml version="1.0" encoding="utf-8"?>
<a:theme xmlns:a="http://schemas.openxmlformats.org/drawingml/2006/main" name="Office Them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3198</TotalTime>
  <Words>717</Words>
  <Application>Microsoft Office PowerPoint</Application>
  <PresentationFormat>On-screen Show (4:3)</PresentationFormat>
  <Paragraphs>148</Paragraphs>
  <Slides>10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Century Schoolbook</vt:lpstr>
      <vt:lpstr>Corbel</vt:lpstr>
      <vt:lpstr>Times New Roman</vt:lpstr>
      <vt:lpstr>Office Theme</vt:lpstr>
      <vt:lpstr>Headlines</vt:lpstr>
      <vt:lpstr>PowerPoint Presentation</vt:lpstr>
      <vt:lpstr>Problem statement</vt:lpstr>
      <vt:lpstr>State of the art</vt:lpstr>
      <vt:lpstr>Limitations</vt:lpstr>
      <vt:lpstr> Objectives</vt:lpstr>
      <vt:lpstr>PROPOSED SOLUTION</vt:lpstr>
      <vt:lpstr>PowerPoint Presentation</vt:lpstr>
      <vt:lpstr>Results and Analysis</vt:lpstr>
      <vt:lpstr>  </vt:lpstr>
      <vt:lpstr> 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user</dc:creator>
  <cp:lastModifiedBy>Kashish Chugh</cp:lastModifiedBy>
  <cp:revision>143</cp:revision>
  <dcterms:created xsi:type="dcterms:W3CDTF">2018-09-29T17:15:22Z</dcterms:created>
  <dcterms:modified xsi:type="dcterms:W3CDTF">2019-05-02T16:03:37Z</dcterms:modified>
</cp:coreProperties>
</file>