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2"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7582"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C8723-B7A2-4556-B120-FF53C9B48E26}" type="datetimeFigureOut">
              <a:rPr lang="en-IN" smtClean="0"/>
              <a:t>22-05-2024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32556-1607-4D30-A914-F9A30B4E1A4B}" type="slidenum">
              <a:rPr lang="en-IN" smtClean="0"/>
              <a:t>‹#›</a:t>
            </a:fld>
            <a:endParaRPr lang="en-IN" dirty="0"/>
          </a:p>
        </p:txBody>
      </p:sp>
    </p:spTree>
    <p:extLst>
      <p:ext uri="{BB962C8B-B14F-4D97-AF65-F5344CB8AC3E}">
        <p14:creationId xmlns:p14="http://schemas.microsoft.com/office/powerpoint/2010/main" val="33723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32556-1607-4D30-A914-F9A30B4E1A4B}" type="slidenum">
              <a:rPr lang="en-IN" smtClean="0"/>
              <a:t>9</a:t>
            </a:fld>
            <a:endParaRPr lang="en-IN" dirty="0"/>
          </a:p>
        </p:txBody>
      </p:sp>
    </p:spTree>
    <p:extLst>
      <p:ext uri="{BB962C8B-B14F-4D97-AF65-F5344CB8AC3E}">
        <p14:creationId xmlns:p14="http://schemas.microsoft.com/office/powerpoint/2010/main" val="137278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32556-1607-4D30-A914-F9A30B4E1A4B}" type="slidenum">
              <a:rPr lang="en-IN" smtClean="0"/>
              <a:t>10</a:t>
            </a:fld>
            <a:endParaRPr lang="en-IN" dirty="0"/>
          </a:p>
        </p:txBody>
      </p:sp>
    </p:spTree>
    <p:extLst>
      <p:ext uri="{BB962C8B-B14F-4D97-AF65-F5344CB8AC3E}">
        <p14:creationId xmlns:p14="http://schemas.microsoft.com/office/powerpoint/2010/main" val="2421149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05D6-EAB7-E36C-FF28-B2275325AC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10471E-E3D5-3F91-DFAA-2E9D59EB7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094C03-464B-BD26-9A9A-4B8D0546C9EA}"/>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5" name="Footer Placeholder 4">
            <a:extLst>
              <a:ext uri="{FF2B5EF4-FFF2-40B4-BE49-F238E27FC236}">
                <a16:creationId xmlns:a16="http://schemas.microsoft.com/office/drawing/2014/main" id="{26E80265-EB93-F738-1DA8-84CEF440DB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5EDB31-E2C0-BF79-0572-9A1238E0454E}"/>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1130803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1601-D626-3317-44DA-EBC06EEC5B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187420-1064-22B7-BD41-3E196C5677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02E4B-DD2B-9DD2-A3FF-474C7116DD75}"/>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5" name="Footer Placeholder 4">
            <a:extLst>
              <a:ext uri="{FF2B5EF4-FFF2-40B4-BE49-F238E27FC236}">
                <a16:creationId xmlns:a16="http://schemas.microsoft.com/office/drawing/2014/main" id="{0FA72D96-361D-7FD0-34E3-BCE80B1FB11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9BB7CCB-1CAA-A7F8-7AE7-94E3BF70AAA2}"/>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205587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0C4DB-8C75-FBAE-0718-9FA817044B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757656-1971-333F-D9A9-AC78671F59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AB846-1EBE-D6F3-9BE4-909F19DA4CDB}"/>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5" name="Footer Placeholder 4">
            <a:extLst>
              <a:ext uri="{FF2B5EF4-FFF2-40B4-BE49-F238E27FC236}">
                <a16:creationId xmlns:a16="http://schemas.microsoft.com/office/drawing/2014/main" id="{0CB4A97B-2204-A58C-28A5-45AF7F0E8D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7B16BB5-D0FE-BE65-41C5-E26644F91A76}"/>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380724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B4FA-9766-C891-EED9-E18B06587B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01804C-1875-8AFD-5636-6C345165A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75B13-370C-BAC4-63C7-1118A35F7132}"/>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5" name="Footer Placeholder 4">
            <a:extLst>
              <a:ext uri="{FF2B5EF4-FFF2-40B4-BE49-F238E27FC236}">
                <a16:creationId xmlns:a16="http://schemas.microsoft.com/office/drawing/2014/main" id="{AB93CAD4-4AB8-4738-9E40-339B98E5FF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CDFE4A7-5048-D66B-6798-61540251706E}"/>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100268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DAFD-0E8B-CCCC-B63E-00E9D5E84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828DBB-BEC1-9B79-A554-A7E2434496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ECB476-28CB-B3CB-E5C5-522EBE01FF12}"/>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5" name="Footer Placeholder 4">
            <a:extLst>
              <a:ext uri="{FF2B5EF4-FFF2-40B4-BE49-F238E27FC236}">
                <a16:creationId xmlns:a16="http://schemas.microsoft.com/office/drawing/2014/main" id="{96ADE227-7A6F-CFFE-B9CB-87D615068AC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512A39D-013E-4D46-399E-E026F057FB6F}"/>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322274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7283-2671-7CAF-BF9E-C0784500E7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033E51-8D1C-8805-08CA-5BC71BFE62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F8E56-5CDA-11F1-F614-821D3CB15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A37A85-706B-FD1C-63A0-8BBD33C4AE38}"/>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6" name="Footer Placeholder 5">
            <a:extLst>
              <a:ext uri="{FF2B5EF4-FFF2-40B4-BE49-F238E27FC236}">
                <a16:creationId xmlns:a16="http://schemas.microsoft.com/office/drawing/2014/main" id="{9ABD7999-1996-6B86-D390-10A107DB922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D538987-40E8-58A7-72C5-823443AFFAE5}"/>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376105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92AF-1865-8B33-E717-9A158C0D15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137DF8-7D7E-C689-938D-65436CA9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35CA2A-8180-30D8-0E67-67F43A9E4F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25AA3E-D236-D3A6-F2EF-382CAC1AA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998DCE-FE4A-E9B9-55E9-B481FCC778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6F5310-5597-9EBE-0DD3-A671F6AE4DE4}"/>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8" name="Footer Placeholder 7">
            <a:extLst>
              <a:ext uri="{FF2B5EF4-FFF2-40B4-BE49-F238E27FC236}">
                <a16:creationId xmlns:a16="http://schemas.microsoft.com/office/drawing/2014/main" id="{966C5096-C94D-953D-C494-3B93B18D0AD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846D7E9-7419-A8CC-47B0-E23FA30BCC8D}"/>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201752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F04A-D940-8F23-D529-0E598D3669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B7F8F5-A0F5-4A77-4CCC-77A3398DFFE2}"/>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4" name="Footer Placeholder 3">
            <a:extLst>
              <a:ext uri="{FF2B5EF4-FFF2-40B4-BE49-F238E27FC236}">
                <a16:creationId xmlns:a16="http://schemas.microsoft.com/office/drawing/2014/main" id="{36D3303B-62FF-546D-3E04-FB3463249C2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0B8DC2E-2580-7873-B6D9-1DA470E6208D}"/>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238048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B06EE-5239-A171-CAD4-28D4C1018ECE}"/>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3" name="Footer Placeholder 2">
            <a:extLst>
              <a:ext uri="{FF2B5EF4-FFF2-40B4-BE49-F238E27FC236}">
                <a16:creationId xmlns:a16="http://schemas.microsoft.com/office/drawing/2014/main" id="{277BBD64-4959-1A0D-C52C-27AF6FF46E1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829F0D4-33DD-86B6-4AA3-86EE6BBF3294}"/>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2570644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AE3C-3C01-E159-547D-3546CC5E7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231248-2767-B667-4322-45B68573C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62F554-AE93-4BF7-C38E-1F60C95EC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33954-A9F0-755E-AB80-4C2C082A733A}"/>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6" name="Footer Placeholder 5">
            <a:extLst>
              <a:ext uri="{FF2B5EF4-FFF2-40B4-BE49-F238E27FC236}">
                <a16:creationId xmlns:a16="http://schemas.microsoft.com/office/drawing/2014/main" id="{FD8E81DE-0DAF-ACED-C916-7E5C4D014B6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9E2B2EB-82D3-C89F-1E99-E31D498BB663}"/>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152668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C66A-8B78-13B0-B59A-D12C9D688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7A06C1-C234-98B9-D51D-BE3D0D30B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4AFAD10-00CF-92A1-2A6A-145F8DE20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015D3-966D-3111-9BA8-DDB33FF628F0}"/>
              </a:ext>
            </a:extLst>
          </p:cNvPr>
          <p:cNvSpPr>
            <a:spLocks noGrp="1"/>
          </p:cNvSpPr>
          <p:nvPr>
            <p:ph type="dt" sz="half" idx="10"/>
          </p:nvPr>
        </p:nvSpPr>
        <p:spPr/>
        <p:txBody>
          <a:bodyPr/>
          <a:lstStyle/>
          <a:p>
            <a:fld id="{ABBDEEA6-14B8-4436-A220-C975CB674B7D}" type="datetimeFigureOut">
              <a:rPr lang="en-IN" smtClean="0"/>
              <a:t>22-05-2024</a:t>
            </a:fld>
            <a:endParaRPr lang="en-IN" dirty="0"/>
          </a:p>
        </p:txBody>
      </p:sp>
      <p:sp>
        <p:nvSpPr>
          <p:cNvPr id="6" name="Footer Placeholder 5">
            <a:extLst>
              <a:ext uri="{FF2B5EF4-FFF2-40B4-BE49-F238E27FC236}">
                <a16:creationId xmlns:a16="http://schemas.microsoft.com/office/drawing/2014/main" id="{B42D92C6-3FF7-EE44-4B44-0D8E5805717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2BF1B84-6C7E-2A50-AC8C-782F9D93F252}"/>
              </a:ext>
            </a:extLst>
          </p:cNvPr>
          <p:cNvSpPr>
            <a:spLocks noGrp="1"/>
          </p:cNvSpPr>
          <p:nvPr>
            <p:ph type="sldNum" sz="quarter" idx="12"/>
          </p:nvPr>
        </p:nvSpPr>
        <p:spPr/>
        <p:txBody>
          <a:bodyPr/>
          <a:lstStyle/>
          <a:p>
            <a:fld id="{803A41E0-4037-4EC1-B711-D6F9013B9164}" type="slidenum">
              <a:rPr lang="en-IN" smtClean="0"/>
              <a:t>‹#›</a:t>
            </a:fld>
            <a:endParaRPr lang="en-IN" dirty="0"/>
          </a:p>
        </p:txBody>
      </p:sp>
    </p:spTree>
    <p:extLst>
      <p:ext uri="{BB962C8B-B14F-4D97-AF65-F5344CB8AC3E}">
        <p14:creationId xmlns:p14="http://schemas.microsoft.com/office/powerpoint/2010/main" val="379849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B2BD8-CA56-E311-27C3-C37827E6C6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DA9E84-4B50-941B-9E16-EDC02692B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ECC51-B122-AE05-2DDF-D58657665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DEEA6-14B8-4436-A220-C975CB674B7D}" type="datetimeFigureOut">
              <a:rPr lang="en-IN" smtClean="0"/>
              <a:t>22-05-2024</a:t>
            </a:fld>
            <a:endParaRPr lang="en-IN" dirty="0"/>
          </a:p>
        </p:txBody>
      </p:sp>
      <p:sp>
        <p:nvSpPr>
          <p:cNvPr id="5" name="Footer Placeholder 4">
            <a:extLst>
              <a:ext uri="{FF2B5EF4-FFF2-40B4-BE49-F238E27FC236}">
                <a16:creationId xmlns:a16="http://schemas.microsoft.com/office/drawing/2014/main" id="{5BF991E4-EF22-0E63-530B-B103FBB79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31EEFFA-CE94-00AA-5B4B-3131599E7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A41E0-4037-4EC1-B711-D6F9013B9164}" type="slidenum">
              <a:rPr lang="en-IN" smtClean="0"/>
              <a:t>‹#›</a:t>
            </a:fld>
            <a:endParaRPr lang="en-IN" dirty="0"/>
          </a:p>
        </p:txBody>
      </p:sp>
    </p:spTree>
    <p:extLst>
      <p:ext uri="{BB962C8B-B14F-4D97-AF65-F5344CB8AC3E}">
        <p14:creationId xmlns:p14="http://schemas.microsoft.com/office/powerpoint/2010/main" val="1810209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249A7-8101-6B1B-E683-9049E7939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4" name="TextBox 3">
            <a:extLst>
              <a:ext uri="{FF2B5EF4-FFF2-40B4-BE49-F238E27FC236}">
                <a16:creationId xmlns:a16="http://schemas.microsoft.com/office/drawing/2014/main" id="{5B65E200-EA66-95F3-B44A-A72E46EE6C51}"/>
              </a:ext>
            </a:extLst>
          </p:cNvPr>
          <p:cNvSpPr txBox="1"/>
          <p:nvPr/>
        </p:nvSpPr>
        <p:spPr>
          <a:xfrm>
            <a:off x="806245" y="5535562"/>
            <a:ext cx="3126659"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t>Presented by : Kashish Solkhiya</a:t>
            </a:r>
            <a:endParaRPr lang="en-IN" dirty="0"/>
          </a:p>
        </p:txBody>
      </p:sp>
    </p:spTree>
    <p:extLst>
      <p:ext uri="{BB962C8B-B14F-4D97-AF65-F5344CB8AC3E}">
        <p14:creationId xmlns:p14="http://schemas.microsoft.com/office/powerpoint/2010/main" val="181308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8F786-F727-0D7E-41F1-37F7832DFBC0}"/>
              </a:ext>
            </a:extLst>
          </p:cNvPr>
          <p:cNvSpPr txBox="1"/>
          <p:nvPr/>
        </p:nvSpPr>
        <p:spPr>
          <a:xfrm>
            <a:off x="0" y="-111966"/>
            <a:ext cx="12192000" cy="6986528"/>
          </a:xfrm>
          <a:prstGeom prst="rect">
            <a:avLst/>
          </a:prstGeom>
          <a:noFill/>
          <a:effectLst>
            <a:outerShdw blurRad="50800" dist="38100" dir="2700000" algn="tl" rotWithShape="0">
              <a:prstClr val="black">
                <a:alpha val="40000"/>
              </a:prstClr>
            </a:outerShdw>
          </a:effectLst>
        </p:spPr>
        <p:txBody>
          <a:bodyPr wrap="square">
            <a:spAutoFit/>
          </a:bodyPr>
          <a:lstStyle/>
          <a:p>
            <a:endParaRPr lang="en-IN" sz="1600" dirty="0">
              <a:latin typeface="High Tower Text" panose="02040502050506030303" pitchFamily="18" charset="0"/>
            </a:endParaRPr>
          </a:p>
          <a:p>
            <a:endParaRPr lang="en-IN" sz="1600" dirty="0">
              <a:latin typeface="High Tower Text" panose="02040502050506030303" pitchFamily="18" charset="0"/>
            </a:endParaRPr>
          </a:p>
          <a:p>
            <a:endParaRPr lang="en-IN" sz="1600" dirty="0">
              <a:latin typeface="High Tower Text" panose="02040502050506030303" pitchFamily="18" charset="0"/>
            </a:endParaRPr>
          </a:p>
          <a:p>
            <a:endParaRPr lang="en-IN" sz="1600" dirty="0">
              <a:latin typeface="High Tower Text" panose="02040502050506030303" pitchFamily="18" charset="0"/>
            </a:endParaRPr>
          </a:p>
          <a:p>
            <a:endParaRPr lang="en-IN" sz="1600" dirty="0">
              <a:latin typeface="High Tower Text" panose="02040502050506030303" pitchFamily="18" charset="0"/>
            </a:endParaRPr>
          </a:p>
          <a:p>
            <a:pPr marL="342900" indent="-342900">
              <a:buFont typeface="Arial" panose="020B0604020202020204" pitchFamily="34" charset="0"/>
              <a:buChar char="•"/>
            </a:pPr>
            <a:r>
              <a:rPr lang="en-IN" sz="1600" b="1" dirty="0">
                <a:latin typeface="High Tower Text" panose="02040502050506030303" pitchFamily="18" charset="0"/>
              </a:rPr>
              <a:t>AtliQ Grand Hospitality </a:t>
            </a:r>
            <a:r>
              <a:rPr lang="en-IN" sz="1600" dirty="0">
                <a:latin typeface="High Tower Text" panose="02040502050506030303" pitchFamily="18" charset="0"/>
              </a:rPr>
              <a:t>generated </a:t>
            </a:r>
            <a:r>
              <a:rPr lang="en-IN" sz="1600" b="1" dirty="0">
                <a:latin typeface="High Tower Text" panose="02040502050506030303" pitchFamily="18" charset="0"/>
              </a:rPr>
              <a:t>1.7 billion in revenue </a:t>
            </a:r>
            <a:r>
              <a:rPr lang="en-IN" sz="1600" dirty="0">
                <a:latin typeface="High Tower Text" panose="02040502050506030303" pitchFamily="18" charset="0"/>
              </a:rPr>
              <a:t>with </a:t>
            </a:r>
            <a:r>
              <a:rPr lang="en-IN" sz="1600" b="1" dirty="0">
                <a:latin typeface="High Tower Text" panose="02040502050506030303" pitchFamily="18" charset="0"/>
              </a:rPr>
              <a:t>a RevPAR of 7,000 </a:t>
            </a:r>
            <a:r>
              <a:rPr lang="en-IN" sz="1600" dirty="0">
                <a:latin typeface="High Tower Text" panose="02040502050506030303" pitchFamily="18" charset="0"/>
              </a:rPr>
              <a:t>and </a:t>
            </a:r>
            <a:r>
              <a:rPr lang="en-IN" sz="1600" b="1" dirty="0">
                <a:latin typeface="High Tower Text" panose="02040502050506030303" pitchFamily="18" charset="0"/>
              </a:rPr>
              <a:t>an ADR of 12,700</a:t>
            </a:r>
            <a:r>
              <a:rPr lang="en-IN" sz="1600" dirty="0">
                <a:latin typeface="High Tower Text" panose="02040502050506030303" pitchFamily="18" charset="0"/>
              </a:rPr>
              <a:t>. </a:t>
            </a:r>
          </a:p>
          <a:p>
            <a:pPr marL="342900" indent="-342900">
              <a:buFont typeface="Arial" panose="020B0604020202020204" pitchFamily="34" charset="0"/>
              <a:buChar char="•"/>
            </a:pPr>
            <a:r>
              <a:rPr lang="en-IN" sz="1600" dirty="0">
                <a:latin typeface="High Tower Text" panose="02040502050506030303" pitchFamily="18" charset="0"/>
              </a:rPr>
              <a:t>The </a:t>
            </a:r>
            <a:r>
              <a:rPr lang="en-IN" sz="1600" b="1" dirty="0">
                <a:latin typeface="High Tower Text" panose="02040502050506030303" pitchFamily="18" charset="0"/>
              </a:rPr>
              <a:t>Realization</a:t>
            </a:r>
            <a:r>
              <a:rPr lang="en-IN" sz="1600" dirty="0">
                <a:latin typeface="High Tower Text" panose="02040502050506030303" pitchFamily="18" charset="0"/>
              </a:rPr>
              <a:t> percentage was </a:t>
            </a:r>
            <a:r>
              <a:rPr lang="en-IN" sz="1600" b="1" dirty="0">
                <a:latin typeface="High Tower Text" panose="02040502050506030303" pitchFamily="18" charset="0"/>
              </a:rPr>
              <a:t>70.1</a:t>
            </a:r>
            <a:r>
              <a:rPr lang="en-IN" sz="1600" dirty="0">
                <a:latin typeface="High Tower Text" panose="02040502050506030303" pitchFamily="18" charset="0"/>
              </a:rPr>
              <a:t>%, with an </a:t>
            </a:r>
            <a:r>
              <a:rPr lang="en-IN" sz="1600" b="1" dirty="0">
                <a:latin typeface="High Tower Text" panose="02040502050506030303" pitchFamily="18" charset="0"/>
              </a:rPr>
              <a:t>occupancy rate of 57.8% and 2528(DSNR) daily sellable room nights</a:t>
            </a:r>
            <a:r>
              <a:rPr lang="en-IN" sz="1600" dirty="0">
                <a:latin typeface="High Tower Text" panose="02040502050506030303" pitchFamily="18" charset="0"/>
              </a:rPr>
              <a:t>.</a:t>
            </a:r>
          </a:p>
          <a:p>
            <a:pPr marL="342900" indent="-342900">
              <a:buFont typeface="Arial" panose="020B0604020202020204" pitchFamily="34" charset="0"/>
              <a:buChar char="•"/>
            </a:pPr>
            <a:r>
              <a:rPr lang="en-IN" sz="1600" b="1" dirty="0">
                <a:latin typeface="High Tower Text" panose="02040502050506030303" pitchFamily="18" charset="0"/>
              </a:rPr>
              <a:t>Logtrip</a:t>
            </a:r>
            <a:r>
              <a:rPr lang="en-IN" sz="1600" dirty="0">
                <a:latin typeface="High Tower Text" panose="02040502050506030303" pitchFamily="18" charset="0"/>
              </a:rPr>
              <a:t> had the </a:t>
            </a:r>
            <a:r>
              <a:rPr lang="en-IN" sz="1600" b="1" dirty="0">
                <a:latin typeface="High Tower Text" panose="02040502050506030303" pitchFamily="18" charset="0"/>
              </a:rPr>
              <a:t>highest realization at 70.57%, </a:t>
            </a:r>
            <a:r>
              <a:rPr lang="en-IN" sz="1600" dirty="0">
                <a:latin typeface="High Tower Text" panose="02040502050506030303" pitchFamily="18" charset="0"/>
              </a:rPr>
              <a:t>and </a:t>
            </a:r>
            <a:r>
              <a:rPr lang="en-IN" sz="1600" b="1" dirty="0">
                <a:latin typeface="High Tower Text" panose="02040502050506030303" pitchFamily="18" charset="0"/>
              </a:rPr>
              <a:t>direct offline </a:t>
            </a:r>
            <a:r>
              <a:rPr lang="en-IN" sz="1600" dirty="0">
                <a:latin typeface="High Tower Text" panose="02040502050506030303" pitchFamily="18" charset="0"/>
              </a:rPr>
              <a:t>bookings had the </a:t>
            </a:r>
            <a:r>
              <a:rPr lang="en-IN" sz="1600" b="1" dirty="0">
                <a:latin typeface="High Tower Text" panose="02040502050506030303" pitchFamily="18" charset="0"/>
              </a:rPr>
              <a:t>highest ADR at 12,793</a:t>
            </a:r>
            <a:r>
              <a:rPr lang="en-IN" sz="1600" dirty="0">
                <a:latin typeface="High Tower Text" panose="02040502050506030303" pitchFamily="18" charset="0"/>
              </a:rPr>
              <a:t>. </a:t>
            </a:r>
          </a:p>
          <a:p>
            <a:pPr marL="342900" indent="-342900">
              <a:buFont typeface="Arial" panose="020B0604020202020204" pitchFamily="34" charset="0"/>
              <a:buChar char="•"/>
            </a:pPr>
            <a:r>
              <a:rPr lang="en-IN" sz="1600" b="1" dirty="0">
                <a:latin typeface="High Tower Text" panose="02040502050506030303" pitchFamily="18" charset="0"/>
              </a:rPr>
              <a:t>Tripster</a:t>
            </a:r>
            <a:r>
              <a:rPr lang="en-IN" sz="1600" dirty="0">
                <a:latin typeface="High Tower Text" panose="02040502050506030303" pitchFamily="18" charset="0"/>
              </a:rPr>
              <a:t> had </a:t>
            </a:r>
            <a:r>
              <a:rPr lang="en-IN" sz="1600" b="1" dirty="0">
                <a:latin typeface="High Tower Text" panose="02040502050506030303" pitchFamily="18" charset="0"/>
              </a:rPr>
              <a:t>the lowest realization at 69.80%</a:t>
            </a:r>
            <a:r>
              <a:rPr lang="en-IN" sz="1600" dirty="0">
                <a:latin typeface="High Tower Text" panose="02040502050506030303" pitchFamily="18" charset="0"/>
              </a:rPr>
              <a:t>, while </a:t>
            </a:r>
            <a:r>
              <a:rPr lang="en-IN" sz="1600" b="1" dirty="0">
                <a:latin typeface="High Tower Text" panose="02040502050506030303" pitchFamily="18" charset="0"/>
              </a:rPr>
              <a:t>Journey and Makeyourtrip</a:t>
            </a:r>
            <a:r>
              <a:rPr lang="en-IN" sz="1600" dirty="0">
                <a:latin typeface="High Tower Text" panose="02040502050506030303" pitchFamily="18" charset="0"/>
              </a:rPr>
              <a:t> had the </a:t>
            </a:r>
            <a:r>
              <a:rPr lang="en-IN" sz="1600" b="1" dirty="0">
                <a:latin typeface="High Tower Text" panose="02040502050506030303" pitchFamily="18" charset="0"/>
              </a:rPr>
              <a:t>lowest ADRs around 12,655</a:t>
            </a:r>
            <a:r>
              <a:rPr lang="en-IN" sz="1600" dirty="0">
                <a:latin typeface="High Tower Text" panose="02040502050506030303" pitchFamily="18" charset="0"/>
              </a:rPr>
              <a:t>. </a:t>
            </a:r>
          </a:p>
          <a:p>
            <a:pPr marL="342900" indent="-342900">
              <a:buFont typeface="Arial" panose="020B0604020202020204" pitchFamily="34" charset="0"/>
              <a:buChar char="•"/>
            </a:pPr>
            <a:r>
              <a:rPr lang="en-IN" sz="1600" dirty="0">
                <a:latin typeface="High Tower Text" panose="02040502050506030303" pitchFamily="18" charset="0"/>
              </a:rPr>
              <a:t>Overall, ADRs were consistent across platforms, with slight </a:t>
            </a:r>
            <a:r>
              <a:rPr lang="en-IN" sz="1600" b="1" dirty="0">
                <a:latin typeface="High Tower Text" panose="02040502050506030303" pitchFamily="18" charset="0"/>
              </a:rPr>
              <a:t>variances in realization </a:t>
            </a:r>
            <a:r>
              <a:rPr lang="en-IN" sz="1600" dirty="0">
                <a:latin typeface="High Tower Text" panose="02040502050506030303" pitchFamily="18" charset="0"/>
              </a:rPr>
              <a:t>percentages.</a:t>
            </a:r>
          </a:p>
          <a:p>
            <a:pPr marL="342900" indent="-342900">
              <a:buFont typeface="Arial" panose="020B0604020202020204" pitchFamily="34" charset="0"/>
              <a:buChar char="•"/>
            </a:pPr>
            <a:r>
              <a:rPr lang="en-IN" sz="1600" dirty="0">
                <a:latin typeface="High Tower Text" panose="02040502050506030303" pitchFamily="18" charset="0"/>
              </a:rPr>
              <a:t>During the Analyzed period</a:t>
            </a:r>
            <a:r>
              <a:rPr lang="en-IN" sz="1600" b="1" dirty="0">
                <a:latin typeface="High Tower Text" panose="02040502050506030303" pitchFamily="18" charset="0"/>
              </a:rPr>
              <a:t>, ADR remained stable </a:t>
            </a:r>
            <a:r>
              <a:rPr lang="en-IN" sz="1600" dirty="0">
                <a:latin typeface="High Tower Text" panose="02040502050506030303" pitchFamily="18" charset="0"/>
              </a:rPr>
              <a:t>between </a:t>
            </a:r>
            <a:r>
              <a:rPr lang="en-IN" sz="1600" b="1" dirty="0">
                <a:latin typeface="High Tower Text" panose="02040502050506030303" pitchFamily="18" charset="0"/>
              </a:rPr>
              <a:t>1264 and 1275. </a:t>
            </a:r>
            <a:r>
              <a:rPr lang="en-IN" sz="1600" dirty="0">
                <a:latin typeface="High Tower Text" panose="02040502050506030303" pitchFamily="18" charset="0"/>
              </a:rPr>
              <a:t>Occupancy rates varied significantly, </a:t>
            </a:r>
            <a:r>
              <a:rPr lang="en-IN" sz="1600" b="1" dirty="0">
                <a:latin typeface="High Tower Text" panose="02040502050506030303" pitchFamily="18" charset="0"/>
              </a:rPr>
              <a:t>from 50.49% in week 23 of June to 66.97% in week 27 of July. </a:t>
            </a:r>
          </a:p>
          <a:p>
            <a:pPr marL="342900" indent="-342900">
              <a:buFont typeface="Arial" panose="020B0604020202020204" pitchFamily="34" charset="0"/>
              <a:buChar char="•"/>
            </a:pPr>
            <a:r>
              <a:rPr lang="en-IN" sz="1600" dirty="0">
                <a:latin typeface="High Tower Text" panose="02040502050506030303" pitchFamily="18" charset="0"/>
              </a:rPr>
              <a:t>Consequently</a:t>
            </a:r>
            <a:r>
              <a:rPr lang="en-IN" sz="1600" b="1" dirty="0">
                <a:latin typeface="High Tower Text" panose="02040502050506030303" pitchFamily="18" charset="0"/>
              </a:rPr>
              <a:t>, RevPAR peaked in weeks </a:t>
            </a:r>
            <a:r>
              <a:rPr lang="en-IN" sz="1600" dirty="0">
                <a:latin typeface="High Tower Text" panose="02040502050506030303" pitchFamily="18" charset="0"/>
              </a:rPr>
              <a:t>with higher occupancy, especially </a:t>
            </a:r>
            <a:r>
              <a:rPr lang="en-IN" sz="1600" b="1" dirty="0">
                <a:latin typeface="High Tower Text" panose="02040502050506030303" pitchFamily="18" charset="0"/>
              </a:rPr>
              <a:t>week 27 of July</a:t>
            </a:r>
            <a:r>
              <a:rPr lang="en-IN" sz="1600" dirty="0">
                <a:latin typeface="High Tower Text" panose="02040502050506030303" pitchFamily="18" charset="0"/>
              </a:rPr>
              <a:t>. </a:t>
            </a:r>
          </a:p>
          <a:p>
            <a:pPr marL="342900" indent="-342900">
              <a:buFont typeface="Arial" panose="020B0604020202020204" pitchFamily="34" charset="0"/>
              <a:buChar char="•"/>
            </a:pPr>
            <a:r>
              <a:rPr lang="en-IN" sz="1600" dirty="0">
                <a:latin typeface="High Tower Text" panose="02040502050506030303" pitchFamily="18" charset="0"/>
              </a:rPr>
              <a:t> The </a:t>
            </a:r>
            <a:r>
              <a:rPr lang="en-IN" sz="1600" b="1" dirty="0">
                <a:latin typeface="High Tower Text" panose="02040502050506030303" pitchFamily="18" charset="0"/>
              </a:rPr>
              <a:t>Others platform leads with 699m</a:t>
            </a:r>
            <a:r>
              <a:rPr lang="en-IN" sz="1600" dirty="0">
                <a:latin typeface="High Tower Text" panose="02040502050506030303" pitchFamily="18" charset="0"/>
              </a:rPr>
              <a:t>, while </a:t>
            </a:r>
            <a:r>
              <a:rPr lang="en-IN" sz="1600" b="1" dirty="0">
                <a:latin typeface="High Tower Text" panose="02040502050506030303" pitchFamily="18" charset="0"/>
              </a:rPr>
              <a:t>Direct Offline </a:t>
            </a:r>
            <a:r>
              <a:rPr lang="en-IN" sz="1600" dirty="0">
                <a:latin typeface="High Tower Text" panose="02040502050506030303" pitchFamily="18" charset="0"/>
              </a:rPr>
              <a:t>generates </a:t>
            </a:r>
            <a:r>
              <a:rPr lang="en-IN" sz="1600" b="1" dirty="0">
                <a:latin typeface="High Tower Text" panose="02040502050506030303" pitchFamily="18" charset="0"/>
              </a:rPr>
              <a:t>86m</a:t>
            </a:r>
            <a:r>
              <a:rPr lang="en-IN" sz="1600" dirty="0">
                <a:latin typeface="High Tower Text" panose="02040502050506030303" pitchFamily="18" charset="0"/>
              </a:rPr>
              <a:t>. </a:t>
            </a:r>
            <a:r>
              <a:rPr lang="en-IN" sz="1600" b="1" dirty="0">
                <a:latin typeface="High Tower Text" panose="02040502050506030303" pitchFamily="18" charset="0"/>
              </a:rPr>
              <a:t>Mumbai</a:t>
            </a:r>
            <a:r>
              <a:rPr lang="en-IN" sz="1600" dirty="0">
                <a:latin typeface="High Tower Text" panose="02040502050506030303" pitchFamily="18" charset="0"/>
              </a:rPr>
              <a:t> consistently outperforms </a:t>
            </a:r>
            <a:r>
              <a:rPr lang="en-IN" sz="1600" b="1" dirty="0">
                <a:latin typeface="High Tower Text" panose="02040502050506030303" pitchFamily="18" charset="0"/>
              </a:rPr>
              <a:t>Delhi in revenue,</a:t>
            </a:r>
            <a:r>
              <a:rPr lang="en-IN" sz="1600" dirty="0">
                <a:latin typeface="High Tower Text" panose="02040502050506030303" pitchFamily="18" charset="0"/>
              </a:rPr>
              <a:t> especially in </a:t>
            </a:r>
            <a:r>
              <a:rPr lang="en-IN" sz="1600" b="1" dirty="0">
                <a:latin typeface="High Tower Text" panose="02040502050506030303" pitchFamily="18" charset="0"/>
              </a:rPr>
              <a:t>May</a:t>
            </a:r>
            <a:r>
              <a:rPr lang="en-IN" sz="1600" dirty="0">
                <a:latin typeface="High Tower Text" panose="02040502050506030303" pitchFamily="18" charset="0"/>
              </a:rPr>
              <a:t>. </a:t>
            </a:r>
          </a:p>
          <a:p>
            <a:pPr marL="342900" indent="-342900">
              <a:buFont typeface="Arial" panose="020B0604020202020204" pitchFamily="34" charset="0"/>
              <a:buChar char="•"/>
            </a:pPr>
            <a:r>
              <a:rPr lang="en-IN" sz="1600" b="1" dirty="0">
                <a:latin typeface="High Tower Text" panose="02040502050506030303" pitchFamily="18" charset="0"/>
              </a:rPr>
              <a:t>Luxury</a:t>
            </a:r>
            <a:r>
              <a:rPr lang="en-IN" sz="1600" dirty="0">
                <a:latin typeface="High Tower Text" panose="02040502050506030303" pitchFamily="18" charset="0"/>
              </a:rPr>
              <a:t> category leads with </a:t>
            </a:r>
            <a:r>
              <a:rPr lang="en-IN" sz="1600" b="1" dirty="0">
                <a:latin typeface="High Tower Text" panose="02040502050506030303" pitchFamily="18" charset="0"/>
              </a:rPr>
              <a:t>1053m</a:t>
            </a:r>
            <a:r>
              <a:rPr lang="en-IN" sz="1600" dirty="0">
                <a:latin typeface="High Tower Text" panose="02040502050506030303" pitchFamily="18" charset="0"/>
              </a:rPr>
              <a:t>, with </a:t>
            </a:r>
            <a:r>
              <a:rPr lang="en-IN" sz="1600" b="1" dirty="0">
                <a:latin typeface="High Tower Text" panose="02040502050506030303" pitchFamily="18" charset="0"/>
              </a:rPr>
              <a:t>Business</a:t>
            </a:r>
            <a:r>
              <a:rPr lang="en-IN" sz="1600" dirty="0">
                <a:latin typeface="High Tower Text" panose="02040502050506030303" pitchFamily="18" charset="0"/>
              </a:rPr>
              <a:t> following at </a:t>
            </a:r>
            <a:r>
              <a:rPr lang="en-IN" sz="1600" b="1" dirty="0">
                <a:latin typeface="High Tower Text" panose="02040502050506030303" pitchFamily="18" charset="0"/>
              </a:rPr>
              <a:t>656m</a:t>
            </a:r>
            <a:r>
              <a:rPr lang="en-IN" sz="1600" dirty="0">
                <a:latin typeface="High Tower Text" panose="02040502050506030303" pitchFamily="18" charset="0"/>
              </a:rPr>
              <a:t>. </a:t>
            </a:r>
          </a:p>
          <a:p>
            <a:pPr marL="342900" indent="-342900">
              <a:buFont typeface="Arial" panose="020B0604020202020204" pitchFamily="34" charset="0"/>
              <a:buChar char="•"/>
            </a:pPr>
            <a:r>
              <a:rPr lang="en-IN" sz="1600" b="1" dirty="0">
                <a:latin typeface="High Tower Text" panose="02040502050506030303" pitchFamily="18" charset="0"/>
              </a:rPr>
              <a:t>AtliQ Exotica </a:t>
            </a:r>
            <a:r>
              <a:rPr lang="en-IN" sz="1600" dirty="0">
                <a:latin typeface="High Tower Text" panose="02040502050506030303" pitchFamily="18" charset="0"/>
              </a:rPr>
              <a:t>significantly outperforms </a:t>
            </a:r>
            <a:r>
              <a:rPr lang="en-IN" sz="1600" b="1" dirty="0">
                <a:latin typeface="High Tower Text" panose="02040502050506030303" pitchFamily="18" charset="0"/>
              </a:rPr>
              <a:t>AtliQ Seasons</a:t>
            </a:r>
            <a:r>
              <a:rPr lang="en-IN" sz="1600" dirty="0">
                <a:latin typeface="High Tower Text" panose="02040502050506030303" pitchFamily="18" charset="0"/>
              </a:rPr>
              <a:t>, with 320m compared to </a:t>
            </a:r>
            <a:r>
              <a:rPr lang="en-IN" sz="1600" b="1" dirty="0">
                <a:latin typeface="High Tower Text" panose="02040502050506030303" pitchFamily="18" charset="0"/>
              </a:rPr>
              <a:t>66m in revenue.</a:t>
            </a:r>
          </a:p>
          <a:p>
            <a:pPr marL="342900" indent="-342900">
              <a:buFont typeface="Arial" panose="020B0604020202020204" pitchFamily="34" charset="0"/>
              <a:buChar char="•"/>
            </a:pPr>
            <a:r>
              <a:rPr lang="en-IN" sz="1600" b="1" dirty="0">
                <a:latin typeface="High Tower Text" panose="02040502050506030303" pitchFamily="18" charset="0"/>
              </a:rPr>
              <a:t>Others platform</a:t>
            </a:r>
            <a:r>
              <a:rPr lang="en-IN" sz="1600" dirty="0">
                <a:latin typeface="High Tower Text" panose="02040502050506030303" pitchFamily="18" charset="0"/>
              </a:rPr>
              <a:t> dominates with </a:t>
            </a:r>
            <a:r>
              <a:rPr lang="en-IN" sz="1600" b="1" dirty="0">
                <a:latin typeface="High Tower Text" panose="02040502050506030303" pitchFamily="18" charset="0"/>
              </a:rPr>
              <a:t>55k bookings</a:t>
            </a:r>
            <a:r>
              <a:rPr lang="en-IN" sz="1600" dirty="0">
                <a:latin typeface="High Tower Text" panose="02040502050506030303" pitchFamily="18" charset="0"/>
              </a:rPr>
              <a:t>, but faces </a:t>
            </a:r>
            <a:r>
              <a:rPr lang="en-IN" sz="1600" b="1" dirty="0">
                <a:latin typeface="High Tower Text" panose="02040502050506030303" pitchFamily="18" charset="0"/>
              </a:rPr>
              <a:t>14k cancellations</a:t>
            </a:r>
            <a:r>
              <a:rPr lang="en-IN" sz="1600" dirty="0">
                <a:latin typeface="High Tower Text" panose="02040502050506030303" pitchFamily="18" charset="0"/>
              </a:rPr>
              <a:t>, signalling possible reservation issues.</a:t>
            </a:r>
          </a:p>
          <a:p>
            <a:pPr marL="342900" indent="-342900">
              <a:buFont typeface="Arial" panose="020B0604020202020204" pitchFamily="34" charset="0"/>
              <a:buChar char="•"/>
            </a:pPr>
            <a:r>
              <a:rPr lang="en-IN" sz="1600" dirty="0">
                <a:latin typeface="High Tower Text" panose="02040502050506030303" pitchFamily="18" charset="0"/>
              </a:rPr>
              <a:t> </a:t>
            </a:r>
            <a:r>
              <a:rPr lang="en-IN" sz="1600" b="1" dirty="0">
                <a:latin typeface="High Tower Text" panose="02040502050506030303" pitchFamily="18" charset="0"/>
              </a:rPr>
              <a:t>Mumbai</a:t>
            </a:r>
            <a:r>
              <a:rPr lang="en-IN" sz="1600" dirty="0">
                <a:latin typeface="High Tower Text" panose="02040502050506030303" pitchFamily="18" charset="0"/>
              </a:rPr>
              <a:t> </a:t>
            </a:r>
            <a:r>
              <a:rPr lang="en-IN" sz="1600" b="1" dirty="0">
                <a:latin typeface="High Tower Text" panose="02040502050506030303" pitchFamily="18" charset="0"/>
              </a:rPr>
              <a:t>maintains high monthly </a:t>
            </a:r>
            <a:r>
              <a:rPr lang="en-IN" sz="1600" dirty="0">
                <a:latin typeface="High Tower Text" panose="02040502050506030303" pitchFamily="18" charset="0"/>
              </a:rPr>
              <a:t>bookings of </a:t>
            </a:r>
            <a:r>
              <a:rPr lang="en-IN" sz="1600" b="1" dirty="0">
                <a:latin typeface="High Tower Text" panose="02040502050506030303" pitchFamily="18" charset="0"/>
              </a:rPr>
              <a:t>15k</a:t>
            </a:r>
            <a:r>
              <a:rPr lang="en-IN" sz="1600" dirty="0">
                <a:latin typeface="High Tower Text" panose="02040502050506030303" pitchFamily="18" charset="0"/>
              </a:rPr>
              <a:t>, indicating sustained demand. </a:t>
            </a:r>
            <a:r>
              <a:rPr lang="en-IN" sz="1600" b="1" dirty="0">
                <a:latin typeface="High Tower Text" panose="02040502050506030303" pitchFamily="18" charset="0"/>
              </a:rPr>
              <a:t>Weekends</a:t>
            </a:r>
            <a:r>
              <a:rPr lang="en-IN" sz="1600" dirty="0">
                <a:latin typeface="High Tower Text" panose="02040502050506030303" pitchFamily="18" charset="0"/>
              </a:rPr>
              <a:t> show a surge with </a:t>
            </a:r>
            <a:r>
              <a:rPr lang="en-IN" sz="1600" b="1" dirty="0">
                <a:latin typeface="High Tower Text" panose="02040502050506030303" pitchFamily="18" charset="0"/>
              </a:rPr>
              <a:t>84k bookings</a:t>
            </a:r>
            <a:r>
              <a:rPr lang="en-IN" sz="1600" dirty="0">
                <a:latin typeface="High Tower Text" panose="02040502050506030303" pitchFamily="18" charset="0"/>
              </a:rPr>
              <a:t>, but </a:t>
            </a:r>
            <a:r>
              <a:rPr lang="en-IN" sz="1600" b="1" dirty="0">
                <a:latin typeface="High Tower Text" panose="02040502050506030303" pitchFamily="18" charset="0"/>
              </a:rPr>
              <a:t>21k</a:t>
            </a:r>
            <a:r>
              <a:rPr lang="en-IN" sz="1600" dirty="0">
                <a:latin typeface="High Tower Text" panose="02040502050506030303" pitchFamily="18" charset="0"/>
              </a:rPr>
              <a:t> </a:t>
            </a:r>
            <a:r>
              <a:rPr lang="en-IN" sz="1600" b="1" dirty="0">
                <a:latin typeface="High Tower Text" panose="02040502050506030303" pitchFamily="18" charset="0"/>
              </a:rPr>
              <a:t>cancellations</a:t>
            </a:r>
            <a:r>
              <a:rPr lang="en-IN" sz="1600" dirty="0">
                <a:latin typeface="High Tower Text" panose="02040502050506030303" pitchFamily="18" charset="0"/>
              </a:rPr>
              <a:t> hint at instability. </a:t>
            </a:r>
          </a:p>
          <a:p>
            <a:pPr marL="342900" indent="-342900">
              <a:buFont typeface="Arial" panose="020B0604020202020204" pitchFamily="34" charset="0"/>
              <a:buChar char="•"/>
            </a:pPr>
            <a:r>
              <a:rPr lang="en-IN" sz="1600" b="1" dirty="0">
                <a:latin typeface="High Tower Text" panose="02040502050506030303" pitchFamily="18" charset="0"/>
              </a:rPr>
              <a:t>Elite rooms </a:t>
            </a:r>
            <a:r>
              <a:rPr lang="en-IN" sz="1600" dirty="0">
                <a:latin typeface="High Tower Text" panose="02040502050506030303" pitchFamily="18" charset="0"/>
              </a:rPr>
              <a:t>are popular </a:t>
            </a:r>
            <a:r>
              <a:rPr lang="en-IN" sz="1600" b="1" dirty="0">
                <a:latin typeface="High Tower Text" panose="02040502050506030303" pitchFamily="18" charset="0"/>
              </a:rPr>
              <a:t>with 50k bookings</a:t>
            </a:r>
            <a:r>
              <a:rPr lang="en-IN" sz="1600" dirty="0">
                <a:latin typeface="High Tower Text" panose="02040502050506030303" pitchFamily="18" charset="0"/>
              </a:rPr>
              <a:t>, while </a:t>
            </a:r>
            <a:r>
              <a:rPr lang="en-IN" sz="1600" b="1" dirty="0">
                <a:latin typeface="High Tower Text" panose="02040502050506030303" pitchFamily="18" charset="0"/>
              </a:rPr>
              <a:t>Luxury</a:t>
            </a:r>
            <a:r>
              <a:rPr lang="en-IN" sz="1600" dirty="0">
                <a:latin typeface="High Tower Text" panose="02040502050506030303" pitchFamily="18" charset="0"/>
              </a:rPr>
              <a:t> category bookings </a:t>
            </a:r>
            <a:r>
              <a:rPr lang="en-IN" sz="1600" b="1" dirty="0">
                <a:latin typeface="High Tower Text" panose="02040502050506030303" pitchFamily="18" charset="0"/>
              </a:rPr>
              <a:t>hit 84k</a:t>
            </a:r>
            <a:r>
              <a:rPr lang="en-IN" sz="1600" dirty="0">
                <a:latin typeface="High Tower Text" panose="02040502050506030303" pitchFamily="18" charset="0"/>
              </a:rPr>
              <a:t>, emphasizing upscale demand.</a:t>
            </a:r>
          </a:p>
          <a:p>
            <a:pPr marL="342900" indent="-342900">
              <a:buFont typeface="Arial" panose="020B0604020202020204" pitchFamily="34" charset="0"/>
              <a:buChar char="•"/>
            </a:pPr>
            <a:r>
              <a:rPr lang="en-IN" sz="1600" dirty="0">
                <a:latin typeface="High Tower Text" panose="02040502050506030303" pitchFamily="18" charset="0"/>
              </a:rPr>
              <a:t> </a:t>
            </a:r>
            <a:r>
              <a:rPr lang="en-IN" sz="1600" b="1" dirty="0">
                <a:latin typeface="High Tower Text" panose="02040502050506030303" pitchFamily="18" charset="0"/>
              </a:rPr>
              <a:t>AtliQ Palace </a:t>
            </a:r>
            <a:r>
              <a:rPr lang="en-IN" sz="1600" dirty="0">
                <a:latin typeface="High Tower Text" panose="02040502050506030303" pitchFamily="18" charset="0"/>
              </a:rPr>
              <a:t>leads with </a:t>
            </a:r>
            <a:r>
              <a:rPr lang="en-IN" sz="1600" b="1" dirty="0">
                <a:latin typeface="High Tower Text" panose="02040502050506030303" pitchFamily="18" charset="0"/>
              </a:rPr>
              <a:t>24k bookings</a:t>
            </a:r>
            <a:r>
              <a:rPr lang="en-IN" sz="1600" dirty="0">
                <a:latin typeface="High Tower Text" panose="02040502050506030303" pitchFamily="18" charset="0"/>
              </a:rPr>
              <a:t>, while </a:t>
            </a:r>
            <a:r>
              <a:rPr lang="en-IN" sz="1600" b="1" dirty="0">
                <a:latin typeface="High Tower Text" panose="02040502050506030303" pitchFamily="18" charset="0"/>
              </a:rPr>
              <a:t>AtliQSeasons </a:t>
            </a:r>
            <a:r>
              <a:rPr lang="en-IN" sz="1600" dirty="0">
                <a:latin typeface="High Tower Text" panose="02040502050506030303" pitchFamily="18" charset="0"/>
              </a:rPr>
              <a:t>records the </a:t>
            </a:r>
            <a:r>
              <a:rPr lang="en-IN" sz="1600" b="1" dirty="0">
                <a:latin typeface="High Tower Text" panose="02040502050506030303" pitchFamily="18" charset="0"/>
              </a:rPr>
              <a:t>lowest at 3k</a:t>
            </a:r>
            <a:r>
              <a:rPr lang="en-IN" sz="1600" dirty="0">
                <a:latin typeface="High Tower Text" panose="02040502050506030303" pitchFamily="18" charset="0"/>
              </a:rPr>
              <a:t>, suggesting lower demand or challenges.</a:t>
            </a:r>
          </a:p>
          <a:p>
            <a:pPr marL="342900" indent="-342900">
              <a:buFont typeface="Arial" panose="020B0604020202020204" pitchFamily="34" charset="0"/>
              <a:buChar char="•"/>
            </a:pPr>
            <a:r>
              <a:rPr lang="en-IN" sz="1600" dirty="0">
                <a:latin typeface="High Tower Text" panose="02040502050506030303" pitchFamily="18" charset="0"/>
              </a:rPr>
              <a:t>The overall </a:t>
            </a:r>
            <a:r>
              <a:rPr lang="en-IN" sz="1600" b="1" dirty="0">
                <a:latin typeface="High Tower Text" panose="02040502050506030303" pitchFamily="18" charset="0"/>
              </a:rPr>
              <a:t>average rating is 3.62</a:t>
            </a:r>
            <a:r>
              <a:rPr lang="en-IN" sz="1600" dirty="0">
                <a:latin typeface="High Tower Text" panose="02040502050506030303" pitchFamily="18" charset="0"/>
              </a:rPr>
              <a:t>, indicating moderate satisfaction. Cities like </a:t>
            </a:r>
            <a:r>
              <a:rPr lang="en-IN" sz="1600" b="1" dirty="0">
                <a:latin typeface="High Tower Text" panose="02040502050506030303" pitchFamily="18" charset="0"/>
              </a:rPr>
              <a:t>Delhi and Bangalore</a:t>
            </a:r>
            <a:r>
              <a:rPr lang="en-IN" sz="1600" dirty="0">
                <a:latin typeface="High Tower Text" panose="02040502050506030303" pitchFamily="18" charset="0"/>
              </a:rPr>
              <a:t> boast higher ratings and decent occupancy rates, while properties </a:t>
            </a:r>
            <a:r>
              <a:rPr lang="en-IN" sz="1600" b="1" dirty="0">
                <a:latin typeface="High Tower Text" panose="02040502050506030303" pitchFamily="18" charset="0"/>
              </a:rPr>
              <a:t>like AtliQ Blue excel with a 3.96 rating and 62.02% occupancy</a:t>
            </a:r>
            <a:r>
              <a:rPr lang="en-IN" sz="1600" dirty="0">
                <a:latin typeface="High Tower Text" panose="02040502050506030303" pitchFamily="18" charset="0"/>
              </a:rPr>
              <a:t>. </a:t>
            </a:r>
          </a:p>
          <a:p>
            <a:pPr marL="342900" indent="-342900">
              <a:buFont typeface="Arial" panose="020B0604020202020204" pitchFamily="34" charset="0"/>
              <a:buChar char="•"/>
            </a:pPr>
            <a:r>
              <a:rPr lang="en-IN" sz="1600" b="1" dirty="0">
                <a:latin typeface="High Tower Text" panose="02040502050506030303" pitchFamily="18" charset="0"/>
              </a:rPr>
              <a:t>AtliQ Season lags </a:t>
            </a:r>
            <a:r>
              <a:rPr lang="en-IN" sz="1600" dirty="0">
                <a:latin typeface="High Tower Text" panose="02040502050506030303" pitchFamily="18" charset="0"/>
              </a:rPr>
              <a:t>behind with a </a:t>
            </a:r>
            <a:r>
              <a:rPr lang="en-IN" sz="1600" b="1" dirty="0">
                <a:latin typeface="High Tower Text" panose="02040502050506030303" pitchFamily="18" charset="0"/>
              </a:rPr>
              <a:t>low rating of 2.29 and occupancy at 44.62%. </a:t>
            </a:r>
            <a:r>
              <a:rPr lang="en-IN" sz="1600" dirty="0">
                <a:latin typeface="High Tower Text" panose="02040502050506030303" pitchFamily="18" charset="0"/>
              </a:rPr>
              <a:t>Varied total capacities among properties and consistent </a:t>
            </a:r>
            <a:r>
              <a:rPr lang="en-IN" sz="1600" b="1" dirty="0">
                <a:latin typeface="High Tower Text" panose="02040502050506030303" pitchFamily="18" charset="0"/>
              </a:rPr>
              <a:t>occupancy levels in May and June imply stable demand. Weekend occupancy</a:t>
            </a:r>
            <a:r>
              <a:rPr lang="en-IN" sz="1600" dirty="0">
                <a:latin typeface="High Tower Text" panose="02040502050506030303" pitchFamily="18" charset="0"/>
              </a:rPr>
              <a:t> averages </a:t>
            </a:r>
            <a:r>
              <a:rPr lang="en-IN" sz="1600" b="1" dirty="0">
                <a:latin typeface="High Tower Text" panose="02040502050506030303" pitchFamily="18" charset="0"/>
              </a:rPr>
              <a:t>lower at 51.34%</a:t>
            </a:r>
            <a:r>
              <a:rPr lang="en-IN" sz="1600" dirty="0">
                <a:latin typeface="High Tower Text" panose="02040502050506030303" pitchFamily="18" charset="0"/>
              </a:rPr>
              <a:t> compared to </a:t>
            </a:r>
            <a:r>
              <a:rPr lang="en-IN" sz="1600" b="1" dirty="0">
                <a:latin typeface="High Tower Text" panose="02040502050506030303" pitchFamily="18" charset="0"/>
              </a:rPr>
              <a:t>weekdays at 73.58%.</a:t>
            </a:r>
          </a:p>
          <a:p>
            <a:endParaRPr lang="en-IN" sz="1600" dirty="0">
              <a:latin typeface="High Tower Text" panose="02040502050506030303" pitchFamily="18" charset="0"/>
            </a:endParaRPr>
          </a:p>
          <a:p>
            <a:pPr marL="342900" indent="-342900">
              <a:buFont typeface="Arial" panose="020B0604020202020204" pitchFamily="34" charset="0"/>
              <a:buChar char="•"/>
            </a:pPr>
            <a:endParaRPr lang="en-IN" sz="1600" dirty="0">
              <a:latin typeface="High Tower Text" panose="02040502050506030303" pitchFamily="18" charset="0"/>
            </a:endParaRPr>
          </a:p>
        </p:txBody>
      </p:sp>
      <p:sp>
        <p:nvSpPr>
          <p:cNvPr id="4" name="TextBox 3">
            <a:extLst>
              <a:ext uri="{FF2B5EF4-FFF2-40B4-BE49-F238E27FC236}">
                <a16:creationId xmlns:a16="http://schemas.microsoft.com/office/drawing/2014/main" id="{3D05D4BC-D9CF-CD7C-AB45-A16BE2D805D3}"/>
              </a:ext>
            </a:extLst>
          </p:cNvPr>
          <p:cNvSpPr txBox="1"/>
          <p:nvPr/>
        </p:nvSpPr>
        <p:spPr>
          <a:xfrm>
            <a:off x="4292082" y="65314"/>
            <a:ext cx="3321698" cy="769441"/>
          </a:xfrm>
          <a:prstGeom prst="rect">
            <a:avLst/>
          </a:prstGeom>
          <a:noFill/>
        </p:spPr>
        <p:txBody>
          <a:bodyPr wrap="square" rtlCol="0">
            <a:spAutoFit/>
          </a:bodyPr>
          <a:lstStyle/>
          <a:p>
            <a:pPr algn="ctr"/>
            <a:r>
              <a:rPr lang="en-US" sz="4400" dirty="0">
                <a:latin typeface="Algerian" panose="04020705040A02060702" pitchFamily="82" charset="0"/>
              </a:rPr>
              <a:t>Insights</a:t>
            </a:r>
            <a:endParaRPr lang="en-IN" sz="4400" dirty="0">
              <a:latin typeface="Algerian" panose="04020705040A02060702" pitchFamily="82" charset="0"/>
            </a:endParaRPr>
          </a:p>
        </p:txBody>
      </p:sp>
    </p:spTree>
    <p:extLst>
      <p:ext uri="{BB962C8B-B14F-4D97-AF65-F5344CB8AC3E}">
        <p14:creationId xmlns:p14="http://schemas.microsoft.com/office/powerpoint/2010/main" val="272614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6B65C-A43D-84FA-474E-E8A4B765579D}"/>
              </a:ext>
            </a:extLst>
          </p:cNvPr>
          <p:cNvSpPr txBox="1"/>
          <p:nvPr/>
        </p:nvSpPr>
        <p:spPr>
          <a:xfrm>
            <a:off x="354563" y="1240916"/>
            <a:ext cx="11327363" cy="4801314"/>
          </a:xfrm>
          <a:prstGeom prst="rect">
            <a:avLst/>
          </a:prstGeom>
          <a:noFill/>
          <a:effectLst>
            <a:outerShdw blurRad="50800" dist="38100" dir="2700000" algn="tl" rotWithShape="0">
              <a:prstClr val="black">
                <a:alpha val="40000"/>
              </a:prstClr>
            </a:outerShdw>
          </a:effectLst>
        </p:spPr>
        <p:txBody>
          <a:bodyPr wrap="square">
            <a:spAutoFit/>
          </a:bodyPr>
          <a:lstStyle/>
          <a:p>
            <a:r>
              <a:rPr lang="en-IN" dirty="0">
                <a:latin typeface="Bahnschrift" panose="020B0502040204020203" pitchFamily="34" charset="0"/>
              </a:rPr>
              <a:t>1. Enhance Low-Performing Properties   - Upgrade amenities, improve customer service, and address issues at properties like AtliQ Season. Use guest surveys to identify and fix specific problems.</a:t>
            </a:r>
          </a:p>
          <a:p>
            <a:endParaRPr lang="en-IN" dirty="0">
              <a:latin typeface="Bahnschrift" panose="020B0502040204020203" pitchFamily="34" charset="0"/>
            </a:endParaRPr>
          </a:p>
          <a:p>
            <a:endParaRPr lang="en-IN" dirty="0">
              <a:latin typeface="Bahnschrift" panose="020B0502040204020203" pitchFamily="34" charset="0"/>
            </a:endParaRPr>
          </a:p>
          <a:p>
            <a:r>
              <a:rPr lang="en-IN" dirty="0">
                <a:latin typeface="Bahnschrift" panose="020B0502040204020203" pitchFamily="34" charset="0"/>
              </a:rPr>
              <a:t>2. Reduce Cancellations and Optimize Bookings - Investigate and resolve high cancellation causes on the Others platform and weekends. Improve booking processes, clarify policies, and promote high-realization platforms like Logtrip.</a:t>
            </a:r>
          </a:p>
          <a:p>
            <a:endParaRPr lang="en-IN" dirty="0">
              <a:latin typeface="Bahnschrift" panose="020B0502040204020203" pitchFamily="34" charset="0"/>
            </a:endParaRPr>
          </a:p>
          <a:p>
            <a:endParaRPr lang="en-IN" dirty="0">
              <a:latin typeface="Bahnschrift" panose="020B0502040204020203" pitchFamily="34" charset="0"/>
            </a:endParaRPr>
          </a:p>
          <a:p>
            <a:r>
              <a:rPr lang="en-IN" dirty="0">
                <a:latin typeface="Bahnschrift" panose="020B0502040204020203" pitchFamily="34" charset="0"/>
              </a:rPr>
              <a:t>3. Leverage High-Performing Segments  - Boost marketing for top-performing properties like AtliQ Exotica and popular room categories such as Luxury and Elite. Offer special packages and consider expanding successful categories.</a:t>
            </a:r>
          </a:p>
          <a:p>
            <a:endParaRPr lang="en-IN" dirty="0">
              <a:latin typeface="Bahnschrift" panose="020B0502040204020203" pitchFamily="34" charset="0"/>
            </a:endParaRPr>
          </a:p>
          <a:p>
            <a:endParaRPr lang="en-IN" dirty="0">
              <a:latin typeface="Bahnschrift" panose="020B0502040204020203" pitchFamily="34" charset="0"/>
            </a:endParaRPr>
          </a:p>
          <a:p>
            <a:r>
              <a:rPr lang="en-IN" dirty="0">
                <a:latin typeface="Bahnschrift" panose="020B0502040204020203" pitchFamily="34" charset="0"/>
              </a:rPr>
              <a:t>4. Adjust Pricing and Promotions for Stability- Implement targeted marketing and dynamic pricing to manage occupancy fluctuations. Offer weekday promotions and appealing weekend packages to maximize RevPAR and reduce cancellations.</a:t>
            </a:r>
          </a:p>
        </p:txBody>
      </p:sp>
      <p:sp>
        <p:nvSpPr>
          <p:cNvPr id="5" name="TextBox 4">
            <a:extLst>
              <a:ext uri="{FF2B5EF4-FFF2-40B4-BE49-F238E27FC236}">
                <a16:creationId xmlns:a16="http://schemas.microsoft.com/office/drawing/2014/main" id="{3FE114CA-4263-E8DF-0DAA-4A494C13D7BD}"/>
              </a:ext>
            </a:extLst>
          </p:cNvPr>
          <p:cNvSpPr txBox="1"/>
          <p:nvPr/>
        </p:nvSpPr>
        <p:spPr>
          <a:xfrm>
            <a:off x="3135086" y="279918"/>
            <a:ext cx="5253134" cy="707886"/>
          </a:xfrm>
          <a:prstGeom prst="rect">
            <a:avLst/>
          </a:prstGeom>
          <a:noFill/>
        </p:spPr>
        <p:txBody>
          <a:bodyPr wrap="square" rtlCol="0">
            <a:spAutoFit/>
          </a:bodyPr>
          <a:lstStyle/>
          <a:p>
            <a:pPr algn="ctr"/>
            <a:r>
              <a:rPr lang="en-US" sz="4000" b="1" dirty="0">
                <a:latin typeface="Algerian" panose="04020705040A02060702" pitchFamily="82" charset="0"/>
              </a:rPr>
              <a:t>Recommendations</a:t>
            </a:r>
            <a:endParaRPr lang="en-IN" sz="4000" b="1" dirty="0">
              <a:latin typeface="Algerian" panose="04020705040A02060702" pitchFamily="82" charset="0"/>
            </a:endParaRPr>
          </a:p>
        </p:txBody>
      </p:sp>
    </p:spTree>
    <p:extLst>
      <p:ext uri="{BB962C8B-B14F-4D97-AF65-F5344CB8AC3E}">
        <p14:creationId xmlns:p14="http://schemas.microsoft.com/office/powerpoint/2010/main" val="228044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Off-page Connector 1">
            <a:extLst>
              <a:ext uri="{FF2B5EF4-FFF2-40B4-BE49-F238E27FC236}">
                <a16:creationId xmlns:a16="http://schemas.microsoft.com/office/drawing/2014/main" id="{24311794-8B09-54F5-9092-2A80B4CFC956}"/>
              </a:ext>
            </a:extLst>
          </p:cNvPr>
          <p:cNvSpPr/>
          <p:nvPr/>
        </p:nvSpPr>
        <p:spPr>
          <a:xfrm rot="16200000">
            <a:off x="5742038" y="-2900536"/>
            <a:ext cx="707922" cy="7128387"/>
          </a:xfrm>
          <a:prstGeom prst="flowChartOffpageConnector">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A750D067-1D2C-4A8F-B271-1842B7C98C7E}"/>
              </a:ext>
            </a:extLst>
          </p:cNvPr>
          <p:cNvSpPr txBox="1"/>
          <p:nvPr/>
        </p:nvSpPr>
        <p:spPr>
          <a:xfrm>
            <a:off x="4041058" y="432844"/>
            <a:ext cx="4493342" cy="584775"/>
          </a:xfrm>
          <a:prstGeom prst="rect">
            <a:avLst/>
          </a:prstGeom>
          <a:noFill/>
        </p:spPr>
        <p:txBody>
          <a:bodyPr wrap="square" rtlCol="0">
            <a:spAutoFit/>
          </a:bodyPr>
          <a:lstStyle/>
          <a:p>
            <a:r>
              <a:rPr lang="en-US" sz="3200" b="1" dirty="0">
                <a:latin typeface="Bookman Old Style" panose="02050604050505020204" pitchFamily="18" charset="0"/>
              </a:rPr>
              <a:t>Table of Contents</a:t>
            </a:r>
            <a:endParaRPr lang="en-IN" sz="3200" b="1" dirty="0">
              <a:latin typeface="Bookman Old Style" panose="02050604050505020204" pitchFamily="18" charset="0"/>
            </a:endParaRPr>
          </a:p>
        </p:txBody>
      </p:sp>
      <p:pic>
        <p:nvPicPr>
          <p:cNvPr id="5" name="Picture 4">
            <a:extLst>
              <a:ext uri="{FF2B5EF4-FFF2-40B4-BE49-F238E27FC236}">
                <a16:creationId xmlns:a16="http://schemas.microsoft.com/office/drawing/2014/main" id="{9ADE7CF6-D690-653E-FAF2-AD3388010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0414" y="1247481"/>
            <a:ext cx="1192183" cy="1192183"/>
          </a:xfrm>
          <a:prstGeom prst="rect">
            <a:avLst/>
          </a:prstGeom>
        </p:spPr>
      </p:pic>
      <p:pic>
        <p:nvPicPr>
          <p:cNvPr id="6" name="Picture 5">
            <a:extLst>
              <a:ext uri="{FF2B5EF4-FFF2-40B4-BE49-F238E27FC236}">
                <a16:creationId xmlns:a16="http://schemas.microsoft.com/office/drawing/2014/main" id="{3FDA66BA-8FF4-5F74-1B08-DE55B6B93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216" y="2627739"/>
            <a:ext cx="1158196" cy="1158196"/>
          </a:xfrm>
          <a:prstGeom prst="rect">
            <a:avLst/>
          </a:prstGeom>
        </p:spPr>
      </p:pic>
      <p:pic>
        <p:nvPicPr>
          <p:cNvPr id="7" name="Picture 6">
            <a:extLst>
              <a:ext uri="{FF2B5EF4-FFF2-40B4-BE49-F238E27FC236}">
                <a16:creationId xmlns:a16="http://schemas.microsoft.com/office/drawing/2014/main" id="{CBCEB211-6E4A-F658-F610-B9F495F27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993" y="3877979"/>
            <a:ext cx="1167603" cy="1167603"/>
          </a:xfrm>
          <a:prstGeom prst="rect">
            <a:avLst/>
          </a:prstGeom>
        </p:spPr>
      </p:pic>
      <p:pic>
        <p:nvPicPr>
          <p:cNvPr id="8" name="Picture 7">
            <a:extLst>
              <a:ext uri="{FF2B5EF4-FFF2-40B4-BE49-F238E27FC236}">
                <a16:creationId xmlns:a16="http://schemas.microsoft.com/office/drawing/2014/main" id="{5AF9BE66-33CE-AEF0-752B-C27BD465D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451" y="5348764"/>
            <a:ext cx="1199047" cy="1199047"/>
          </a:xfrm>
          <a:prstGeom prst="rect">
            <a:avLst/>
          </a:prstGeom>
        </p:spPr>
      </p:pic>
      <p:sp>
        <p:nvSpPr>
          <p:cNvPr id="10" name="Callout: Left-Right Arrow 9">
            <a:extLst>
              <a:ext uri="{FF2B5EF4-FFF2-40B4-BE49-F238E27FC236}">
                <a16:creationId xmlns:a16="http://schemas.microsoft.com/office/drawing/2014/main" id="{BCC5F416-123E-969F-4EE1-0FAED08EF5BF}"/>
              </a:ext>
            </a:extLst>
          </p:cNvPr>
          <p:cNvSpPr/>
          <p:nvPr/>
        </p:nvSpPr>
        <p:spPr>
          <a:xfrm>
            <a:off x="5346880" y="1050089"/>
            <a:ext cx="1216152" cy="5655780"/>
          </a:xfrm>
          <a:prstGeom prst="leftRightArrowCallou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A6CB2745-0571-AD75-2DBC-8E60F4240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032" y="1543000"/>
            <a:ext cx="609524" cy="609524"/>
          </a:xfrm>
          <a:prstGeom prst="rect">
            <a:avLst/>
          </a:prstGeom>
        </p:spPr>
      </p:pic>
      <p:pic>
        <p:nvPicPr>
          <p:cNvPr id="14" name="Picture 13">
            <a:extLst>
              <a:ext uri="{FF2B5EF4-FFF2-40B4-BE49-F238E27FC236}">
                <a16:creationId xmlns:a16="http://schemas.microsoft.com/office/drawing/2014/main" id="{D0D6AC2F-0919-6700-3F89-1DC161969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624" y="2880464"/>
            <a:ext cx="609524" cy="609524"/>
          </a:xfrm>
          <a:prstGeom prst="rect">
            <a:avLst/>
          </a:prstGeom>
        </p:spPr>
      </p:pic>
      <p:pic>
        <p:nvPicPr>
          <p:cNvPr id="16" name="Picture 15">
            <a:extLst>
              <a:ext uri="{FF2B5EF4-FFF2-40B4-BE49-F238E27FC236}">
                <a16:creationId xmlns:a16="http://schemas.microsoft.com/office/drawing/2014/main" id="{AA4D7FFF-C97F-65EB-5F3E-D99E46983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532" y="4157018"/>
            <a:ext cx="609524" cy="609524"/>
          </a:xfrm>
          <a:prstGeom prst="rect">
            <a:avLst/>
          </a:prstGeom>
        </p:spPr>
      </p:pic>
      <p:pic>
        <p:nvPicPr>
          <p:cNvPr id="18" name="Picture 17">
            <a:extLst>
              <a:ext uri="{FF2B5EF4-FFF2-40B4-BE49-F238E27FC236}">
                <a16:creationId xmlns:a16="http://schemas.microsoft.com/office/drawing/2014/main" id="{6527BD22-B1D8-7536-C572-C72109EEB6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6356" y="5643525"/>
            <a:ext cx="609524" cy="609524"/>
          </a:xfrm>
          <a:prstGeom prst="rect">
            <a:avLst/>
          </a:prstGeom>
        </p:spPr>
      </p:pic>
      <p:sp>
        <p:nvSpPr>
          <p:cNvPr id="23" name="Flowchart: Alternate Process 22">
            <a:extLst>
              <a:ext uri="{FF2B5EF4-FFF2-40B4-BE49-F238E27FC236}">
                <a16:creationId xmlns:a16="http://schemas.microsoft.com/office/drawing/2014/main" id="{90346569-058D-5C63-25BF-4792C49D8E0A}"/>
              </a:ext>
            </a:extLst>
          </p:cNvPr>
          <p:cNvSpPr/>
          <p:nvPr/>
        </p:nvSpPr>
        <p:spPr>
          <a:xfrm>
            <a:off x="7716990" y="1507167"/>
            <a:ext cx="2272584" cy="824281"/>
          </a:xfrm>
          <a:prstGeom prst="flowChartAlternateProcess">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5" name="Straight Arrow Connector 24">
            <a:extLst>
              <a:ext uri="{FF2B5EF4-FFF2-40B4-BE49-F238E27FC236}">
                <a16:creationId xmlns:a16="http://schemas.microsoft.com/office/drawing/2014/main" id="{7F4921AF-A910-0C62-3B95-8D6008BB3B56}"/>
              </a:ext>
            </a:extLst>
          </p:cNvPr>
          <p:cNvCxnSpPr>
            <a:cxnSpLocks/>
            <a:endCxn id="23" idx="1"/>
          </p:cNvCxnSpPr>
          <p:nvPr/>
        </p:nvCxnSpPr>
        <p:spPr>
          <a:xfrm>
            <a:off x="7226710" y="1917922"/>
            <a:ext cx="490280" cy="1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Alternate Process 25">
            <a:extLst>
              <a:ext uri="{FF2B5EF4-FFF2-40B4-BE49-F238E27FC236}">
                <a16:creationId xmlns:a16="http://schemas.microsoft.com/office/drawing/2014/main" id="{EC2BF75D-F05B-61F5-297C-D985A74230E4}"/>
              </a:ext>
            </a:extLst>
          </p:cNvPr>
          <p:cNvSpPr/>
          <p:nvPr/>
        </p:nvSpPr>
        <p:spPr>
          <a:xfrm>
            <a:off x="1671483" y="2772437"/>
            <a:ext cx="2573379" cy="974808"/>
          </a:xfrm>
          <a:prstGeom prst="flowChartAlternateProcess">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8" name="Straight Arrow Connector 27">
            <a:extLst>
              <a:ext uri="{FF2B5EF4-FFF2-40B4-BE49-F238E27FC236}">
                <a16:creationId xmlns:a16="http://schemas.microsoft.com/office/drawing/2014/main" id="{C5331B98-5ECE-A77D-7B66-A68FC53BB3C0}"/>
              </a:ext>
            </a:extLst>
          </p:cNvPr>
          <p:cNvCxnSpPr>
            <a:cxnSpLocks/>
          </p:cNvCxnSpPr>
          <p:nvPr/>
        </p:nvCxnSpPr>
        <p:spPr>
          <a:xfrm flipH="1">
            <a:off x="4244862" y="3206837"/>
            <a:ext cx="510170" cy="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Alternate Process 29">
            <a:extLst>
              <a:ext uri="{FF2B5EF4-FFF2-40B4-BE49-F238E27FC236}">
                <a16:creationId xmlns:a16="http://schemas.microsoft.com/office/drawing/2014/main" id="{3065737F-E838-DD94-4C97-69B10F4BC4F2}"/>
              </a:ext>
            </a:extLst>
          </p:cNvPr>
          <p:cNvSpPr/>
          <p:nvPr/>
        </p:nvSpPr>
        <p:spPr>
          <a:xfrm>
            <a:off x="7756984" y="4157018"/>
            <a:ext cx="1955953" cy="888564"/>
          </a:xfrm>
          <a:prstGeom prst="flowChartAlternateProcess">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2" name="Straight Arrow Connector 31">
            <a:extLst>
              <a:ext uri="{FF2B5EF4-FFF2-40B4-BE49-F238E27FC236}">
                <a16:creationId xmlns:a16="http://schemas.microsoft.com/office/drawing/2014/main" id="{39F03B77-E979-8791-25F3-9A8AA238161C}"/>
              </a:ext>
            </a:extLst>
          </p:cNvPr>
          <p:cNvCxnSpPr>
            <a:cxnSpLocks/>
          </p:cNvCxnSpPr>
          <p:nvPr/>
        </p:nvCxnSpPr>
        <p:spPr>
          <a:xfrm>
            <a:off x="7186714" y="4526543"/>
            <a:ext cx="570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Alternate Process 34">
            <a:extLst>
              <a:ext uri="{FF2B5EF4-FFF2-40B4-BE49-F238E27FC236}">
                <a16:creationId xmlns:a16="http://schemas.microsoft.com/office/drawing/2014/main" id="{9698817D-6E76-1422-A8EE-3A3E5009BC1B}"/>
              </a:ext>
            </a:extLst>
          </p:cNvPr>
          <p:cNvSpPr/>
          <p:nvPr/>
        </p:nvSpPr>
        <p:spPr>
          <a:xfrm>
            <a:off x="2156980" y="5537531"/>
            <a:ext cx="1995948" cy="821511"/>
          </a:xfrm>
          <a:prstGeom prst="flowChartAlternateProcess">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7" name="Straight Arrow Connector 36">
            <a:extLst>
              <a:ext uri="{FF2B5EF4-FFF2-40B4-BE49-F238E27FC236}">
                <a16:creationId xmlns:a16="http://schemas.microsoft.com/office/drawing/2014/main" id="{2741A6DA-E375-F024-7570-4B82F3348824}"/>
              </a:ext>
            </a:extLst>
          </p:cNvPr>
          <p:cNvCxnSpPr>
            <a:cxnSpLocks/>
          </p:cNvCxnSpPr>
          <p:nvPr/>
        </p:nvCxnSpPr>
        <p:spPr>
          <a:xfrm flipH="1">
            <a:off x="4126428" y="5948286"/>
            <a:ext cx="623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496610C-0191-981D-CFA5-6765FD177488}"/>
              </a:ext>
            </a:extLst>
          </p:cNvPr>
          <p:cNvSpPr txBox="1"/>
          <p:nvPr/>
        </p:nvSpPr>
        <p:spPr>
          <a:xfrm>
            <a:off x="7776650" y="1745738"/>
            <a:ext cx="2153264" cy="369332"/>
          </a:xfrm>
          <a:prstGeom prst="rect">
            <a:avLst/>
          </a:prstGeom>
          <a:noFill/>
        </p:spPr>
        <p:txBody>
          <a:bodyPr wrap="square" rtlCol="0">
            <a:spAutoFit/>
          </a:bodyPr>
          <a:lstStyle/>
          <a:p>
            <a:r>
              <a:rPr lang="en-US" b="1" dirty="0"/>
              <a:t>Intro of AtliQ Grand</a:t>
            </a:r>
            <a:endParaRPr lang="en-IN" b="1" dirty="0"/>
          </a:p>
        </p:txBody>
      </p:sp>
      <p:sp>
        <p:nvSpPr>
          <p:cNvPr id="45" name="TextBox 44">
            <a:extLst>
              <a:ext uri="{FF2B5EF4-FFF2-40B4-BE49-F238E27FC236}">
                <a16:creationId xmlns:a16="http://schemas.microsoft.com/office/drawing/2014/main" id="{4DE1A07F-2C0F-FA38-5EE5-EE5D2DFE6DAB}"/>
              </a:ext>
            </a:extLst>
          </p:cNvPr>
          <p:cNvSpPr txBox="1"/>
          <p:nvPr/>
        </p:nvSpPr>
        <p:spPr>
          <a:xfrm>
            <a:off x="1671483" y="3017926"/>
            <a:ext cx="2481446" cy="646331"/>
          </a:xfrm>
          <a:prstGeom prst="rect">
            <a:avLst/>
          </a:prstGeom>
          <a:noFill/>
        </p:spPr>
        <p:txBody>
          <a:bodyPr wrap="square">
            <a:spAutoFit/>
          </a:bodyPr>
          <a:lstStyle/>
          <a:p>
            <a:r>
              <a:rPr lang="en-US" b="1" dirty="0"/>
              <a:t>Problem statement &amp; Objective</a:t>
            </a:r>
            <a:endParaRPr lang="en-IN" b="1" dirty="0"/>
          </a:p>
        </p:txBody>
      </p:sp>
      <p:sp>
        <p:nvSpPr>
          <p:cNvPr id="46" name="TextBox 45">
            <a:extLst>
              <a:ext uri="{FF2B5EF4-FFF2-40B4-BE49-F238E27FC236}">
                <a16:creationId xmlns:a16="http://schemas.microsoft.com/office/drawing/2014/main" id="{2D4BCB22-88F9-359C-56F5-3462F9590CCD}"/>
              </a:ext>
            </a:extLst>
          </p:cNvPr>
          <p:cNvSpPr txBox="1"/>
          <p:nvPr/>
        </p:nvSpPr>
        <p:spPr>
          <a:xfrm>
            <a:off x="7903443" y="4278134"/>
            <a:ext cx="2086131" cy="646331"/>
          </a:xfrm>
          <a:prstGeom prst="rect">
            <a:avLst/>
          </a:prstGeom>
          <a:noFill/>
        </p:spPr>
        <p:txBody>
          <a:bodyPr wrap="square" rtlCol="0">
            <a:spAutoFit/>
          </a:bodyPr>
          <a:lstStyle/>
          <a:p>
            <a:r>
              <a:rPr lang="en-US" b="1" dirty="0"/>
              <a:t>Dashboard &amp; Explanation</a:t>
            </a:r>
            <a:endParaRPr lang="en-IN" b="1" dirty="0"/>
          </a:p>
        </p:txBody>
      </p:sp>
      <p:sp>
        <p:nvSpPr>
          <p:cNvPr id="47" name="TextBox 46">
            <a:extLst>
              <a:ext uri="{FF2B5EF4-FFF2-40B4-BE49-F238E27FC236}">
                <a16:creationId xmlns:a16="http://schemas.microsoft.com/office/drawing/2014/main" id="{5196A9B3-7D54-E8CF-DA54-96A0FDC00182}"/>
              </a:ext>
            </a:extLst>
          </p:cNvPr>
          <p:cNvSpPr txBox="1"/>
          <p:nvPr/>
        </p:nvSpPr>
        <p:spPr>
          <a:xfrm>
            <a:off x="2171149" y="5625120"/>
            <a:ext cx="2481446" cy="646331"/>
          </a:xfrm>
          <a:prstGeom prst="rect">
            <a:avLst/>
          </a:prstGeom>
          <a:noFill/>
        </p:spPr>
        <p:txBody>
          <a:bodyPr wrap="square" rtlCol="0">
            <a:spAutoFit/>
          </a:bodyPr>
          <a:lstStyle/>
          <a:p>
            <a:r>
              <a:rPr lang="en-US" b="1" dirty="0"/>
              <a:t>Insights &amp; Recommendations</a:t>
            </a:r>
            <a:endParaRPr lang="en-IN" b="1" dirty="0"/>
          </a:p>
        </p:txBody>
      </p:sp>
    </p:spTree>
    <p:extLst>
      <p:ext uri="{BB962C8B-B14F-4D97-AF65-F5344CB8AC3E}">
        <p14:creationId xmlns:p14="http://schemas.microsoft.com/office/powerpoint/2010/main" val="203069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7E025C-B7E2-E435-603B-8BA5F010EDBA}"/>
              </a:ext>
            </a:extLst>
          </p:cNvPr>
          <p:cNvSpPr/>
          <p:nvPr/>
        </p:nvSpPr>
        <p:spPr>
          <a:xfrm>
            <a:off x="2123768" y="1620220"/>
            <a:ext cx="7256206" cy="70352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5801A607-3394-7068-0F63-B84BEC92F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6" y="1"/>
            <a:ext cx="1438736" cy="1438736"/>
          </a:xfrm>
          <a:prstGeom prst="rect">
            <a:avLst/>
          </a:prstGeom>
        </p:spPr>
      </p:pic>
      <p:pic>
        <p:nvPicPr>
          <p:cNvPr id="7" name="Picture 6">
            <a:extLst>
              <a:ext uri="{FF2B5EF4-FFF2-40B4-BE49-F238E27FC236}">
                <a16:creationId xmlns:a16="http://schemas.microsoft.com/office/drawing/2014/main" id="{DBAC3A73-3645-D5DC-D4BD-5B5108460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322" y="414607"/>
            <a:ext cx="609524" cy="609524"/>
          </a:xfrm>
          <a:prstGeom prst="rect">
            <a:avLst/>
          </a:prstGeom>
        </p:spPr>
      </p:pic>
      <p:sp>
        <p:nvSpPr>
          <p:cNvPr id="8" name="Flowchart: Alternate Process 7">
            <a:extLst>
              <a:ext uri="{FF2B5EF4-FFF2-40B4-BE49-F238E27FC236}">
                <a16:creationId xmlns:a16="http://schemas.microsoft.com/office/drawing/2014/main" id="{BE6F9DD4-0842-58C2-1B88-C120B1DBBBE8}"/>
              </a:ext>
            </a:extLst>
          </p:cNvPr>
          <p:cNvSpPr/>
          <p:nvPr/>
        </p:nvSpPr>
        <p:spPr>
          <a:xfrm>
            <a:off x="5298254" y="307229"/>
            <a:ext cx="3285307" cy="872642"/>
          </a:xfrm>
          <a:prstGeom prst="flowChartAlternateProcess">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Intro of AtliQ Grand</a:t>
            </a:r>
            <a:endParaRPr lang="en-IN" sz="2800" b="1" dirty="0">
              <a:solidFill>
                <a:schemeClr val="tx1"/>
              </a:solidFill>
            </a:endParaRPr>
          </a:p>
        </p:txBody>
      </p:sp>
      <p:cxnSp>
        <p:nvCxnSpPr>
          <p:cNvPr id="10" name="Straight Arrow Connector 9">
            <a:extLst>
              <a:ext uri="{FF2B5EF4-FFF2-40B4-BE49-F238E27FC236}">
                <a16:creationId xmlns:a16="http://schemas.microsoft.com/office/drawing/2014/main" id="{7D625439-C795-7656-D575-344225A9C5F5}"/>
              </a:ext>
            </a:extLst>
          </p:cNvPr>
          <p:cNvCxnSpPr>
            <a:stCxn id="3" idx="3"/>
          </p:cNvCxnSpPr>
          <p:nvPr/>
        </p:nvCxnSpPr>
        <p:spPr>
          <a:xfrm>
            <a:off x="3490452" y="719369"/>
            <a:ext cx="1710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4B16DC29-1F79-4387-D1DD-4B4CDABA9A73}"/>
              </a:ext>
            </a:extLst>
          </p:cNvPr>
          <p:cNvSpPr/>
          <p:nvPr/>
        </p:nvSpPr>
        <p:spPr>
          <a:xfrm>
            <a:off x="717755" y="170833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6C1CE2F9-0841-EA47-8D7B-B30113B82818}"/>
              </a:ext>
            </a:extLst>
          </p:cNvPr>
          <p:cNvSpPr txBox="1"/>
          <p:nvPr/>
        </p:nvSpPr>
        <p:spPr>
          <a:xfrm>
            <a:off x="2112361" y="1757995"/>
            <a:ext cx="7110296" cy="400110"/>
          </a:xfrm>
          <a:prstGeom prst="rect">
            <a:avLst/>
          </a:prstGeom>
          <a:noFill/>
        </p:spPr>
        <p:txBody>
          <a:bodyPr wrap="square" rtlCol="0">
            <a:spAutoFit/>
          </a:bodyPr>
          <a:lstStyle/>
          <a:p>
            <a:r>
              <a:rPr lang="en-US" sz="2000" b="1" dirty="0"/>
              <a:t>AtliQ Grands operates a network of five-star hotels across India.</a:t>
            </a:r>
            <a:endParaRPr lang="en-IN" sz="2000" b="1" dirty="0"/>
          </a:p>
        </p:txBody>
      </p:sp>
      <p:sp>
        <p:nvSpPr>
          <p:cNvPr id="14" name="Arrow: Right 13">
            <a:extLst>
              <a:ext uri="{FF2B5EF4-FFF2-40B4-BE49-F238E27FC236}">
                <a16:creationId xmlns:a16="http://schemas.microsoft.com/office/drawing/2014/main" id="{C54C8F67-BD7C-BE12-BA4E-61A1B682385F}"/>
              </a:ext>
            </a:extLst>
          </p:cNvPr>
          <p:cNvSpPr/>
          <p:nvPr/>
        </p:nvSpPr>
        <p:spPr>
          <a:xfrm>
            <a:off x="717755" y="269424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91CB0242-BE38-9377-11A1-BF978B75A3AB}"/>
              </a:ext>
            </a:extLst>
          </p:cNvPr>
          <p:cNvSpPr/>
          <p:nvPr/>
        </p:nvSpPr>
        <p:spPr>
          <a:xfrm>
            <a:off x="2051716" y="2606134"/>
            <a:ext cx="7328258" cy="68414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
            <a:extLst>
              <a:ext uri="{FF2B5EF4-FFF2-40B4-BE49-F238E27FC236}">
                <a16:creationId xmlns:a16="http://schemas.microsoft.com/office/drawing/2014/main" id="{2361E946-8E17-6723-1D44-0C3351239276}"/>
              </a:ext>
            </a:extLst>
          </p:cNvPr>
          <p:cNvSpPr>
            <a:spLocks noChangeArrowheads="1"/>
          </p:cNvSpPr>
          <p:nvPr/>
        </p:nvSpPr>
        <p:spPr bwMode="auto">
          <a:xfrm>
            <a:off x="2043944" y="2624952"/>
            <a:ext cx="73360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AtliQ Grands has been an established presence in the hospitality industry for over 20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Arrow: Right 16">
            <a:extLst>
              <a:ext uri="{FF2B5EF4-FFF2-40B4-BE49-F238E27FC236}">
                <a16:creationId xmlns:a16="http://schemas.microsoft.com/office/drawing/2014/main" id="{78C99F39-84EC-171B-666C-AF3093262027}"/>
              </a:ext>
            </a:extLst>
          </p:cNvPr>
          <p:cNvSpPr/>
          <p:nvPr/>
        </p:nvSpPr>
        <p:spPr>
          <a:xfrm>
            <a:off x="717755" y="373275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610BE5C9-CD69-8B8C-D400-58E65E5B338B}"/>
              </a:ext>
            </a:extLst>
          </p:cNvPr>
          <p:cNvSpPr/>
          <p:nvPr/>
        </p:nvSpPr>
        <p:spPr>
          <a:xfrm>
            <a:off x="2051716" y="3567275"/>
            <a:ext cx="7336030" cy="84703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7251994C-DE99-F66B-0CFC-2FAA7F28F3DB}"/>
              </a:ext>
            </a:extLst>
          </p:cNvPr>
          <p:cNvSpPr txBox="1"/>
          <p:nvPr/>
        </p:nvSpPr>
        <p:spPr>
          <a:xfrm>
            <a:off x="2007920" y="3534343"/>
            <a:ext cx="7214737"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AtliQ Grands operates a distinguished collection of five-star hotels in key cities such as Delhi, Mumbai, Hyderabad, and Bangalore.</a:t>
            </a:r>
          </a:p>
        </p:txBody>
      </p:sp>
      <p:sp>
        <p:nvSpPr>
          <p:cNvPr id="23" name="Arrow: Right 22">
            <a:extLst>
              <a:ext uri="{FF2B5EF4-FFF2-40B4-BE49-F238E27FC236}">
                <a16:creationId xmlns:a16="http://schemas.microsoft.com/office/drawing/2014/main" id="{6EE860E8-151D-916A-7A6C-CDB061829B4D}"/>
              </a:ext>
            </a:extLst>
          </p:cNvPr>
          <p:cNvSpPr/>
          <p:nvPr/>
        </p:nvSpPr>
        <p:spPr>
          <a:xfrm>
            <a:off x="717755" y="5861792"/>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C5770EF3-1514-0BF9-6D16-5F8152045F6C}"/>
              </a:ext>
            </a:extLst>
          </p:cNvPr>
          <p:cNvSpPr/>
          <p:nvPr/>
        </p:nvSpPr>
        <p:spPr>
          <a:xfrm>
            <a:off x="2043944" y="4688494"/>
            <a:ext cx="7336030" cy="67857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18487D59-7A3D-164D-6104-326F89BB36EF}"/>
              </a:ext>
            </a:extLst>
          </p:cNvPr>
          <p:cNvSpPr txBox="1"/>
          <p:nvPr/>
        </p:nvSpPr>
        <p:spPr>
          <a:xfrm>
            <a:off x="2043944" y="4807446"/>
            <a:ext cx="6154993" cy="400110"/>
          </a:xfrm>
          <a:prstGeom prst="rect">
            <a:avLst/>
          </a:prstGeom>
          <a:noFill/>
        </p:spPr>
        <p:txBody>
          <a:bodyPr wrap="square" rtlCol="0">
            <a:spAutoFit/>
          </a:bodyPr>
          <a:lstStyle/>
          <a:p>
            <a:r>
              <a:rPr lang="en-US" sz="2000" b="1" dirty="0"/>
              <a:t>Hotels with their Categories are – Luxury and Business</a:t>
            </a:r>
            <a:endParaRPr lang="en-IN" sz="2000" b="1" dirty="0"/>
          </a:p>
        </p:txBody>
      </p:sp>
      <p:sp>
        <p:nvSpPr>
          <p:cNvPr id="27" name="Arrow: Right 26">
            <a:extLst>
              <a:ext uri="{FF2B5EF4-FFF2-40B4-BE49-F238E27FC236}">
                <a16:creationId xmlns:a16="http://schemas.microsoft.com/office/drawing/2014/main" id="{8CEB8543-E35D-557C-91A8-CD0CB4F349D6}"/>
              </a:ext>
            </a:extLst>
          </p:cNvPr>
          <p:cNvSpPr/>
          <p:nvPr/>
        </p:nvSpPr>
        <p:spPr>
          <a:xfrm>
            <a:off x="717755" y="483014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E97B0131-B523-625E-034D-917F2957EFB6}"/>
              </a:ext>
            </a:extLst>
          </p:cNvPr>
          <p:cNvSpPr/>
          <p:nvPr/>
        </p:nvSpPr>
        <p:spPr>
          <a:xfrm>
            <a:off x="2007920" y="5799346"/>
            <a:ext cx="7336030" cy="67857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C398D900-042E-3A9A-C6CE-F969E69876A8}"/>
              </a:ext>
            </a:extLst>
          </p:cNvPr>
          <p:cNvSpPr txBox="1"/>
          <p:nvPr/>
        </p:nvSpPr>
        <p:spPr>
          <a:xfrm>
            <a:off x="2043943" y="5977092"/>
            <a:ext cx="7178713" cy="400110"/>
          </a:xfrm>
          <a:prstGeom prst="rect">
            <a:avLst/>
          </a:prstGeom>
          <a:noFill/>
        </p:spPr>
        <p:txBody>
          <a:bodyPr wrap="square" rtlCol="0">
            <a:spAutoFit/>
          </a:bodyPr>
          <a:lstStyle/>
          <a:p>
            <a:r>
              <a:rPr lang="en-US" sz="2000" b="1" dirty="0"/>
              <a:t>Types of Room Category – Standard, Elite, Premium,  Presidential</a:t>
            </a:r>
            <a:endParaRPr lang="en-IN" sz="2000" b="1" dirty="0"/>
          </a:p>
        </p:txBody>
      </p:sp>
    </p:spTree>
    <p:extLst>
      <p:ext uri="{BB962C8B-B14F-4D97-AF65-F5344CB8AC3E}">
        <p14:creationId xmlns:p14="http://schemas.microsoft.com/office/powerpoint/2010/main" val="67582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Alternate Process 21">
            <a:extLst>
              <a:ext uri="{FF2B5EF4-FFF2-40B4-BE49-F238E27FC236}">
                <a16:creationId xmlns:a16="http://schemas.microsoft.com/office/drawing/2014/main" id="{39C7CC0A-920D-EB0A-A067-046787D48F03}"/>
              </a:ext>
            </a:extLst>
          </p:cNvPr>
          <p:cNvSpPr/>
          <p:nvPr/>
        </p:nvSpPr>
        <p:spPr>
          <a:xfrm>
            <a:off x="250723" y="5086187"/>
            <a:ext cx="3140523" cy="71854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lowchart: Alternate Process 20">
            <a:extLst>
              <a:ext uri="{FF2B5EF4-FFF2-40B4-BE49-F238E27FC236}">
                <a16:creationId xmlns:a16="http://schemas.microsoft.com/office/drawing/2014/main" id="{D2477C88-401A-FA15-CB69-ABA5487A824E}"/>
              </a:ext>
            </a:extLst>
          </p:cNvPr>
          <p:cNvSpPr/>
          <p:nvPr/>
        </p:nvSpPr>
        <p:spPr>
          <a:xfrm>
            <a:off x="263897" y="2447018"/>
            <a:ext cx="3260969" cy="936740"/>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a:extLst>
              <a:ext uri="{FF2B5EF4-FFF2-40B4-BE49-F238E27FC236}">
                <a16:creationId xmlns:a16="http://schemas.microsoft.com/office/drawing/2014/main" id="{C10B698D-8BB3-4EDD-6802-106F19867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6" y="1"/>
            <a:ext cx="1438736" cy="1438736"/>
          </a:xfrm>
          <a:prstGeom prst="rect">
            <a:avLst/>
          </a:prstGeom>
        </p:spPr>
      </p:pic>
      <p:pic>
        <p:nvPicPr>
          <p:cNvPr id="4" name="Picture 3">
            <a:extLst>
              <a:ext uri="{FF2B5EF4-FFF2-40B4-BE49-F238E27FC236}">
                <a16:creationId xmlns:a16="http://schemas.microsoft.com/office/drawing/2014/main" id="{A33E7118-A342-ADE4-625F-B116DCB45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322" y="414607"/>
            <a:ext cx="609524" cy="609524"/>
          </a:xfrm>
          <a:prstGeom prst="rect">
            <a:avLst/>
          </a:prstGeom>
        </p:spPr>
      </p:pic>
      <p:sp>
        <p:nvSpPr>
          <p:cNvPr id="5" name="Flowchart: Alternate Process 4">
            <a:extLst>
              <a:ext uri="{FF2B5EF4-FFF2-40B4-BE49-F238E27FC236}">
                <a16:creationId xmlns:a16="http://schemas.microsoft.com/office/drawing/2014/main" id="{2EEE752A-1462-B315-C59C-8EA28F55DF6F}"/>
              </a:ext>
            </a:extLst>
          </p:cNvPr>
          <p:cNvSpPr/>
          <p:nvPr/>
        </p:nvSpPr>
        <p:spPr>
          <a:xfrm>
            <a:off x="5191434" y="201934"/>
            <a:ext cx="3637936" cy="1034867"/>
          </a:xfrm>
          <a:prstGeom prst="flowChartAlternateProcess">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148659E5-B4E3-DAB7-335D-AA7996F8186A}"/>
              </a:ext>
            </a:extLst>
          </p:cNvPr>
          <p:cNvSpPr txBox="1"/>
          <p:nvPr/>
        </p:nvSpPr>
        <p:spPr>
          <a:xfrm>
            <a:off x="5397910" y="303868"/>
            <a:ext cx="3549446" cy="830997"/>
          </a:xfrm>
          <a:prstGeom prst="rect">
            <a:avLst/>
          </a:prstGeom>
          <a:noFill/>
        </p:spPr>
        <p:txBody>
          <a:bodyPr wrap="square">
            <a:spAutoFit/>
          </a:bodyPr>
          <a:lstStyle/>
          <a:p>
            <a:r>
              <a:rPr lang="en-US" sz="2400" b="1" dirty="0"/>
              <a:t>Problem statement &amp; Objective</a:t>
            </a:r>
            <a:endParaRPr lang="en-IN" sz="2400" b="1" dirty="0"/>
          </a:p>
        </p:txBody>
      </p:sp>
      <p:cxnSp>
        <p:nvCxnSpPr>
          <p:cNvPr id="9" name="Straight Arrow Connector 8">
            <a:extLst>
              <a:ext uri="{FF2B5EF4-FFF2-40B4-BE49-F238E27FC236}">
                <a16:creationId xmlns:a16="http://schemas.microsoft.com/office/drawing/2014/main" id="{C5EE5DD3-176A-8D88-8E62-E76FDE7592BB}"/>
              </a:ext>
            </a:extLst>
          </p:cNvPr>
          <p:cNvCxnSpPr>
            <a:cxnSpLocks/>
            <a:stCxn id="2" idx="3"/>
            <a:endCxn id="5" idx="1"/>
          </p:cNvCxnSpPr>
          <p:nvPr/>
        </p:nvCxnSpPr>
        <p:spPr>
          <a:xfrm flipV="1">
            <a:off x="3490452" y="719368"/>
            <a:ext cx="17009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8DE9DC3-2821-8464-6670-379A43ACD913}"/>
              </a:ext>
            </a:extLst>
          </p:cNvPr>
          <p:cNvSpPr txBox="1"/>
          <p:nvPr/>
        </p:nvSpPr>
        <p:spPr>
          <a:xfrm>
            <a:off x="263897" y="2614907"/>
            <a:ext cx="3403537" cy="523220"/>
          </a:xfrm>
          <a:prstGeom prst="rect">
            <a:avLst/>
          </a:prstGeom>
          <a:noFill/>
        </p:spPr>
        <p:txBody>
          <a:bodyPr wrap="square" rtlCol="0">
            <a:spAutoFit/>
          </a:bodyPr>
          <a:lstStyle/>
          <a:p>
            <a:r>
              <a:rPr lang="en-US" sz="2800" b="1" dirty="0"/>
              <a:t>Problem Statement :-</a:t>
            </a:r>
            <a:endParaRPr lang="en-IN" sz="2800" b="1" dirty="0"/>
          </a:p>
        </p:txBody>
      </p:sp>
      <p:sp>
        <p:nvSpPr>
          <p:cNvPr id="14" name="Flowchart: Alternate Process 13">
            <a:extLst>
              <a:ext uri="{FF2B5EF4-FFF2-40B4-BE49-F238E27FC236}">
                <a16:creationId xmlns:a16="http://schemas.microsoft.com/office/drawing/2014/main" id="{FF575792-553B-FA0F-74E9-0F86000AA214}"/>
              </a:ext>
            </a:extLst>
          </p:cNvPr>
          <p:cNvSpPr/>
          <p:nvPr/>
        </p:nvSpPr>
        <p:spPr>
          <a:xfrm>
            <a:off x="3873909" y="1602905"/>
            <a:ext cx="7983794" cy="2624966"/>
          </a:xfrm>
          <a:prstGeom prst="flowChartAlternateProcess">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EA1D027A-CDE4-35A0-8493-F0044B6F8CF3}"/>
              </a:ext>
            </a:extLst>
          </p:cNvPr>
          <p:cNvSpPr txBox="1"/>
          <p:nvPr/>
        </p:nvSpPr>
        <p:spPr>
          <a:xfrm>
            <a:off x="4090222" y="1793113"/>
            <a:ext cx="7644580" cy="2308324"/>
          </a:xfrm>
          <a:prstGeom prst="rect">
            <a:avLst/>
          </a:prstGeom>
          <a:noFill/>
        </p:spPr>
        <p:txBody>
          <a:bodyPr wrap="square">
            <a:spAutoFit/>
          </a:bodyPr>
          <a:lstStyle/>
          <a:p>
            <a:r>
              <a:rPr lang="en-IN" b="1" dirty="0">
                <a:latin typeface="Bahnschrift SemiLight SemiConde" panose="020B0502040204020203" pitchFamily="34" charset="0"/>
              </a:rPr>
              <a:t>AtliQ Grands is confronted with a significant business challenge: declining market share and revenue in the luxury/business hotels segment due to ineffective decision-making. Compounding the issue is the absence of an in-house data analytics team, leaving them without crucial insights. To address this, the managing director aims to integrate business and data intelligence into their strategies. However, reliance on third-party services for historical data insights highlights the pressing need for a comprehensive solution to enhance revenue management and regain competitive advantage.</a:t>
            </a:r>
          </a:p>
        </p:txBody>
      </p:sp>
      <p:sp>
        <p:nvSpPr>
          <p:cNvPr id="17" name="TextBox 16">
            <a:extLst>
              <a:ext uri="{FF2B5EF4-FFF2-40B4-BE49-F238E27FC236}">
                <a16:creationId xmlns:a16="http://schemas.microsoft.com/office/drawing/2014/main" id="{1F8F5CB9-66F1-29D8-EF9A-8AB09CCD1E2E}"/>
              </a:ext>
            </a:extLst>
          </p:cNvPr>
          <p:cNvSpPr txBox="1"/>
          <p:nvPr/>
        </p:nvSpPr>
        <p:spPr>
          <a:xfrm>
            <a:off x="786578" y="5167495"/>
            <a:ext cx="4159047" cy="523220"/>
          </a:xfrm>
          <a:prstGeom prst="rect">
            <a:avLst/>
          </a:prstGeom>
          <a:noFill/>
        </p:spPr>
        <p:txBody>
          <a:bodyPr wrap="square" rtlCol="0">
            <a:spAutoFit/>
          </a:bodyPr>
          <a:lstStyle/>
          <a:p>
            <a:r>
              <a:rPr lang="en-US" sz="2800" b="1" dirty="0"/>
              <a:t>Objective :-</a:t>
            </a:r>
            <a:endParaRPr lang="en-IN" sz="2800" b="1" dirty="0"/>
          </a:p>
        </p:txBody>
      </p:sp>
      <p:sp>
        <p:nvSpPr>
          <p:cNvPr id="18" name="Flowchart: Alternate Process 17">
            <a:extLst>
              <a:ext uri="{FF2B5EF4-FFF2-40B4-BE49-F238E27FC236}">
                <a16:creationId xmlns:a16="http://schemas.microsoft.com/office/drawing/2014/main" id="{1FD1AE3A-D211-2546-A434-428BC334EF44}"/>
              </a:ext>
            </a:extLst>
          </p:cNvPr>
          <p:cNvSpPr/>
          <p:nvPr/>
        </p:nvSpPr>
        <p:spPr>
          <a:xfrm>
            <a:off x="3790335" y="4379682"/>
            <a:ext cx="8150942" cy="2174450"/>
          </a:xfrm>
          <a:prstGeom prst="flowChartAlternateProcess">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D935353E-B0F0-CAF0-3B19-1FBD07431321}"/>
              </a:ext>
            </a:extLst>
          </p:cNvPr>
          <p:cNvSpPr txBox="1"/>
          <p:nvPr/>
        </p:nvSpPr>
        <p:spPr>
          <a:xfrm>
            <a:off x="3962402" y="4418080"/>
            <a:ext cx="7772400" cy="2022050"/>
          </a:xfrm>
          <a:prstGeom prst="rect">
            <a:avLst/>
          </a:prstGeom>
          <a:noFill/>
        </p:spPr>
        <p:txBody>
          <a:bodyPr wrap="square">
            <a:spAutoFit/>
          </a:bodyPr>
          <a:lstStyle/>
          <a:p>
            <a:r>
              <a:rPr lang="en-IN" b="1" dirty="0">
                <a:latin typeface="Bahnschrift SemiLight SemiConde" panose="020B0502040204020203" pitchFamily="34" charset="0"/>
              </a:rPr>
              <a:t>As a data analyst, my primary business objective is to evaluate the overall performance of AtliQ Grands' hotels, integrating key metrics such as revenue growth trends, room optimization, and booking analysis. By harnessing data intelligence, I aim to provide a holistic understanding of the hotels' performance, including their overall rating. This analysis will enable me to offer insightful recommendations aimed at enhancing efficiency, maximizing revenue, and improving customer satisfaction for sustained business growth.</a:t>
            </a:r>
          </a:p>
        </p:txBody>
      </p:sp>
    </p:spTree>
    <p:extLst>
      <p:ext uri="{BB962C8B-B14F-4D97-AF65-F5344CB8AC3E}">
        <p14:creationId xmlns:p14="http://schemas.microsoft.com/office/powerpoint/2010/main" val="126898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2B383-3F20-9736-9118-21B88B803058}"/>
              </a:ext>
            </a:extLst>
          </p:cNvPr>
          <p:cNvSpPr>
            <a:spLocks noGrp="1"/>
          </p:cNvSpPr>
          <p:nvPr>
            <p:ph idx="1"/>
          </p:nvPr>
        </p:nvSpPr>
        <p:spPr>
          <a:xfrm>
            <a:off x="401316" y="1840538"/>
            <a:ext cx="10803194" cy="4849608"/>
          </a:xfrm>
          <a:effectLst>
            <a:outerShdw blurRad="50800" dist="38100" dir="2700000" algn="tl" rotWithShape="0">
              <a:prstClr val="black">
                <a:alpha val="40000"/>
              </a:prstClr>
            </a:outerShdw>
          </a:effectLst>
        </p:spPr>
        <p:txBody>
          <a:bodyPr>
            <a:normAutofit fontScale="92500" lnSpcReduction="10000"/>
          </a:bodyPr>
          <a:lstStyle/>
          <a:p>
            <a:r>
              <a:rPr lang="en-US" sz="2400" dirty="0">
                <a:latin typeface="Bodoni MT" panose="02070603080606020203" pitchFamily="18" charset="0"/>
              </a:rPr>
              <a:t>ADR(Average Daily Rating) – is a key metrics in the hospitality industry, representing the average amount of revenue earned per room in a hotel. </a:t>
            </a:r>
          </a:p>
          <a:p>
            <a:r>
              <a:rPr lang="en-US" sz="2400" dirty="0">
                <a:latin typeface="Bodoni MT" panose="02070603080606020203" pitchFamily="18" charset="0"/>
              </a:rPr>
              <a:t>DBRN(Daily Booking Room Nights) – Refers to number of rooms booked by guests in a hotel for a single day.</a:t>
            </a:r>
          </a:p>
          <a:p>
            <a:r>
              <a:rPr lang="en-US" sz="2400" dirty="0">
                <a:latin typeface="Bodoni MT" panose="02070603080606020203" pitchFamily="18" charset="0"/>
              </a:rPr>
              <a:t>DSRN(Daily Sellable Room Nights) – Refer to the total number of hotel rooms that are available for guests to book any given day.</a:t>
            </a:r>
          </a:p>
          <a:p>
            <a:r>
              <a:rPr lang="en-US" sz="2400" dirty="0">
                <a:latin typeface="Bodoni MT" panose="02070603080606020203" pitchFamily="18" charset="0"/>
              </a:rPr>
              <a:t>RevPAR(Revenue Per Available Room) – It’s a key performance metric in hotel industry, calculated by dividing total room revenue by the number of available rooms</a:t>
            </a:r>
          </a:p>
          <a:p>
            <a:r>
              <a:rPr lang="en-US" sz="2400" dirty="0">
                <a:latin typeface="Bodoni MT" panose="02070603080606020203" pitchFamily="18" charset="0"/>
              </a:rPr>
              <a:t>Realisation% -  Refer to make the expected money from bookings and other services actually happen, like when guests pay for their rooms and additional services they use during stay.</a:t>
            </a:r>
          </a:p>
          <a:p>
            <a:r>
              <a:rPr lang="en-US" sz="2400" dirty="0">
                <a:latin typeface="Bodoni MT" panose="02070603080606020203" pitchFamily="18" charset="0"/>
              </a:rPr>
              <a:t>Occupation % - Indicate the percentage of hotel rooms that are occupied during a specific time frame, reflecting a hotel’s ability to fill available rooms and generate revenue.</a:t>
            </a:r>
            <a:endParaRPr lang="en-IN" sz="2400" dirty="0">
              <a:latin typeface="Bodoni MT" panose="02070603080606020203" pitchFamily="18" charset="0"/>
            </a:endParaRPr>
          </a:p>
        </p:txBody>
      </p:sp>
      <p:sp>
        <p:nvSpPr>
          <p:cNvPr id="4" name="Rectangle 3">
            <a:extLst>
              <a:ext uri="{FF2B5EF4-FFF2-40B4-BE49-F238E27FC236}">
                <a16:creationId xmlns:a16="http://schemas.microsoft.com/office/drawing/2014/main" id="{FC588EE9-BA4A-523E-4C5A-BFCB13323024}"/>
              </a:ext>
            </a:extLst>
          </p:cNvPr>
          <p:cNvSpPr/>
          <p:nvPr/>
        </p:nvSpPr>
        <p:spPr>
          <a:xfrm>
            <a:off x="3942735" y="324465"/>
            <a:ext cx="4090220" cy="87507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latin typeface="Algerian" panose="04020705040A02060702" pitchFamily="82" charset="0"/>
              </a:rPr>
              <a:t>Key Metrics</a:t>
            </a:r>
            <a:endParaRPr lang="en-IN" sz="48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85433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CCED2A-2E0A-DFE6-3EC8-9E7B62EB5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13342" cy="6858000"/>
          </a:xfrm>
          <a:prstGeom prst="rect">
            <a:avLst/>
          </a:prstGeom>
        </p:spPr>
      </p:pic>
    </p:spTree>
    <p:extLst>
      <p:ext uri="{BB962C8B-B14F-4D97-AF65-F5344CB8AC3E}">
        <p14:creationId xmlns:p14="http://schemas.microsoft.com/office/powerpoint/2010/main" val="207166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D2407E-22CA-044E-3B54-1CAE13A45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6145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A4F9AE-650D-0E76-84F1-5CF121A20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60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E14C7F-B9B1-62C1-1A30-C12C15C3B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1427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961</Words>
  <Application>Microsoft Office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Bahnschrift</vt:lpstr>
      <vt:lpstr>Bahnschrift SemiLight SemiConde</vt:lpstr>
      <vt:lpstr>Bodoni MT</vt:lpstr>
      <vt:lpstr>Bookman Old Style</vt:lpstr>
      <vt:lpstr>Calibri</vt:lpstr>
      <vt:lpstr>Calibri Light</vt:lpstr>
      <vt:lpstr>High Tower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solkhiya</dc:creator>
  <cp:lastModifiedBy>kashish solkhiya</cp:lastModifiedBy>
  <cp:revision>9</cp:revision>
  <dcterms:created xsi:type="dcterms:W3CDTF">2024-05-20T15:10:25Z</dcterms:created>
  <dcterms:modified xsi:type="dcterms:W3CDTF">2024-05-22T05:26:06Z</dcterms:modified>
</cp:coreProperties>
</file>