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59" r:id="rId4"/>
    <p:sldId id="321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20" r:id="rId14"/>
    <p:sldId id="319" r:id="rId15"/>
    <p:sldId id="322" r:id="rId16"/>
    <p:sldId id="323" r:id="rId17"/>
    <p:sldId id="324" r:id="rId18"/>
  </p:sldIdLst>
  <p:sldSz cx="6858000" cy="9144000" type="screen4x3"/>
  <p:notesSz cx="7077075" cy="9345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72" autoAdjust="0"/>
    <p:restoredTop sz="94710" autoAdjust="0"/>
  </p:normalViewPr>
  <p:slideViewPr>
    <p:cSldViewPr>
      <p:cViewPr>
        <p:scale>
          <a:sx n="100" d="100"/>
          <a:sy n="100" d="100"/>
        </p:scale>
        <p:origin x="-1236" y="12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4F1A35-C409-4B57-8723-6209ABE2A9C0}">
      <dsp:nvSpPr>
        <dsp:cNvPr id="0" name=""/>
        <dsp:cNvSpPr/>
      </dsp:nvSpPr>
      <dsp:spPr>
        <a:xfrm>
          <a:off x="5876706" y="840083"/>
          <a:ext cx="142958" cy="1476392"/>
        </a:xfrm>
        <a:custGeom>
          <a:avLst/>
          <a:gdLst/>
          <a:ahLst/>
          <a:cxnLst/>
          <a:rect l="0" t="0" r="0" b="0"/>
          <a:pathLst>
            <a:path>
              <a:moveTo>
                <a:pt x="142958" y="0"/>
              </a:moveTo>
              <a:lnTo>
                <a:pt x="142958" y="1476392"/>
              </a:lnTo>
              <a:lnTo>
                <a:pt x="0" y="14763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8FA947-79F5-433D-BF2F-9A136CABB0B0}">
      <dsp:nvSpPr>
        <dsp:cNvPr id="0" name=""/>
        <dsp:cNvSpPr/>
      </dsp:nvSpPr>
      <dsp:spPr>
        <a:xfrm>
          <a:off x="5849458" y="840083"/>
          <a:ext cx="170207" cy="443829"/>
        </a:xfrm>
        <a:custGeom>
          <a:avLst/>
          <a:gdLst/>
          <a:ahLst/>
          <a:cxnLst/>
          <a:rect l="0" t="0" r="0" b="0"/>
          <a:pathLst>
            <a:path>
              <a:moveTo>
                <a:pt x="170207" y="0"/>
              </a:moveTo>
              <a:lnTo>
                <a:pt x="170207" y="443829"/>
              </a:lnTo>
              <a:lnTo>
                <a:pt x="0" y="4438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E346C6-AE9E-4643-899C-505FAAEB55D3}">
      <dsp:nvSpPr>
        <dsp:cNvPr id="0" name=""/>
        <dsp:cNvSpPr/>
      </dsp:nvSpPr>
      <dsp:spPr>
        <a:xfrm>
          <a:off x="3415227" y="318347"/>
          <a:ext cx="2096498" cy="179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431"/>
              </a:lnTo>
              <a:lnTo>
                <a:pt x="2096498" y="107431"/>
              </a:lnTo>
              <a:lnTo>
                <a:pt x="2096498" y="179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88D450-1766-45D2-8D5A-DFA5FE80A876}">
      <dsp:nvSpPr>
        <dsp:cNvPr id="0" name=""/>
        <dsp:cNvSpPr/>
      </dsp:nvSpPr>
      <dsp:spPr>
        <a:xfrm>
          <a:off x="3778379" y="840083"/>
          <a:ext cx="251506" cy="2165081"/>
        </a:xfrm>
        <a:custGeom>
          <a:avLst/>
          <a:gdLst/>
          <a:ahLst/>
          <a:cxnLst/>
          <a:rect l="0" t="0" r="0" b="0"/>
          <a:pathLst>
            <a:path>
              <a:moveTo>
                <a:pt x="251506" y="0"/>
              </a:moveTo>
              <a:lnTo>
                <a:pt x="251506" y="2165081"/>
              </a:lnTo>
              <a:lnTo>
                <a:pt x="0" y="21650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AF248-4AEC-4478-97C3-CF2CE392D0DE}">
      <dsp:nvSpPr>
        <dsp:cNvPr id="0" name=""/>
        <dsp:cNvSpPr/>
      </dsp:nvSpPr>
      <dsp:spPr>
        <a:xfrm>
          <a:off x="3749802" y="840083"/>
          <a:ext cx="280083" cy="1326881"/>
        </a:xfrm>
        <a:custGeom>
          <a:avLst/>
          <a:gdLst/>
          <a:ahLst/>
          <a:cxnLst/>
          <a:rect l="0" t="0" r="0" b="0"/>
          <a:pathLst>
            <a:path>
              <a:moveTo>
                <a:pt x="280083" y="0"/>
              </a:moveTo>
              <a:lnTo>
                <a:pt x="280083" y="1326881"/>
              </a:lnTo>
              <a:lnTo>
                <a:pt x="0" y="13268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FEAE2-AAEE-4CD7-835D-8D8A2DF5EF4E}">
      <dsp:nvSpPr>
        <dsp:cNvPr id="0" name=""/>
        <dsp:cNvSpPr/>
      </dsp:nvSpPr>
      <dsp:spPr>
        <a:xfrm>
          <a:off x="3749802" y="840083"/>
          <a:ext cx="280083" cy="483051"/>
        </a:xfrm>
        <a:custGeom>
          <a:avLst/>
          <a:gdLst/>
          <a:ahLst/>
          <a:cxnLst/>
          <a:rect l="0" t="0" r="0" b="0"/>
          <a:pathLst>
            <a:path>
              <a:moveTo>
                <a:pt x="280083" y="0"/>
              </a:moveTo>
              <a:lnTo>
                <a:pt x="280083" y="483051"/>
              </a:lnTo>
              <a:lnTo>
                <a:pt x="0" y="4830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5292D1-79FA-4F1D-8DAB-8FF26D5BCAA7}">
      <dsp:nvSpPr>
        <dsp:cNvPr id="0" name=""/>
        <dsp:cNvSpPr/>
      </dsp:nvSpPr>
      <dsp:spPr>
        <a:xfrm>
          <a:off x="3369507" y="318347"/>
          <a:ext cx="91440" cy="1793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7431"/>
              </a:lnTo>
              <a:lnTo>
                <a:pt x="54649" y="107431"/>
              </a:lnTo>
              <a:lnTo>
                <a:pt x="54649" y="179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02E109-CED9-444A-8C9F-D473C08EAECF}">
      <dsp:nvSpPr>
        <dsp:cNvPr id="0" name=""/>
        <dsp:cNvSpPr/>
      </dsp:nvSpPr>
      <dsp:spPr>
        <a:xfrm>
          <a:off x="1663634" y="840080"/>
          <a:ext cx="270354" cy="1797757"/>
        </a:xfrm>
        <a:custGeom>
          <a:avLst/>
          <a:gdLst/>
          <a:ahLst/>
          <a:cxnLst/>
          <a:rect l="0" t="0" r="0" b="0"/>
          <a:pathLst>
            <a:path>
              <a:moveTo>
                <a:pt x="270354" y="0"/>
              </a:moveTo>
              <a:lnTo>
                <a:pt x="270354" y="1797757"/>
              </a:lnTo>
              <a:lnTo>
                <a:pt x="0" y="17977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54EEA1-8B85-4340-8A74-028C8DB944DE}">
      <dsp:nvSpPr>
        <dsp:cNvPr id="0" name=""/>
        <dsp:cNvSpPr/>
      </dsp:nvSpPr>
      <dsp:spPr>
        <a:xfrm>
          <a:off x="1709078" y="840080"/>
          <a:ext cx="224910" cy="705302"/>
        </a:xfrm>
        <a:custGeom>
          <a:avLst/>
          <a:gdLst/>
          <a:ahLst/>
          <a:cxnLst/>
          <a:rect l="0" t="0" r="0" b="0"/>
          <a:pathLst>
            <a:path>
              <a:moveTo>
                <a:pt x="224910" y="0"/>
              </a:moveTo>
              <a:lnTo>
                <a:pt x="224910" y="705302"/>
              </a:lnTo>
              <a:lnTo>
                <a:pt x="0" y="7053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D1A0A0-DD49-49C3-847B-12C5EED0CF2C}">
      <dsp:nvSpPr>
        <dsp:cNvPr id="0" name=""/>
        <dsp:cNvSpPr/>
      </dsp:nvSpPr>
      <dsp:spPr>
        <a:xfrm>
          <a:off x="1217974" y="318347"/>
          <a:ext cx="2197253" cy="179332"/>
        </a:xfrm>
        <a:custGeom>
          <a:avLst/>
          <a:gdLst/>
          <a:ahLst/>
          <a:cxnLst/>
          <a:rect l="0" t="0" r="0" b="0"/>
          <a:pathLst>
            <a:path>
              <a:moveTo>
                <a:pt x="2197253" y="0"/>
              </a:moveTo>
              <a:lnTo>
                <a:pt x="2197253" y="107428"/>
              </a:lnTo>
              <a:lnTo>
                <a:pt x="0" y="107428"/>
              </a:lnTo>
              <a:lnTo>
                <a:pt x="0" y="1793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41232-21B3-4311-9012-35A961959883}">
      <dsp:nvSpPr>
        <dsp:cNvPr id="0" name=""/>
        <dsp:cNvSpPr/>
      </dsp:nvSpPr>
      <dsp:spPr>
        <a:xfrm>
          <a:off x="2514597" y="0"/>
          <a:ext cx="1801260" cy="3183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Types of Fuel Filler Cap (FFC)</a:t>
          </a:r>
          <a:endParaRPr lang="en-US" sz="1100" kern="1200" dirty="0"/>
        </a:p>
      </dsp:txBody>
      <dsp:txXfrm>
        <a:off x="2514597" y="0"/>
        <a:ext cx="1801260" cy="318346"/>
      </dsp:txXfrm>
    </dsp:sp>
    <dsp:sp modelId="{2FDE2609-45BE-4C7F-BFFA-E59970394620}">
      <dsp:nvSpPr>
        <dsp:cNvPr id="0" name=""/>
        <dsp:cNvSpPr/>
      </dsp:nvSpPr>
      <dsp:spPr>
        <a:xfrm>
          <a:off x="322956" y="497679"/>
          <a:ext cx="1790036" cy="342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Classification on the basis of material</a:t>
          </a:r>
          <a:endParaRPr lang="en-US" sz="1100" kern="1200" dirty="0"/>
        </a:p>
      </dsp:txBody>
      <dsp:txXfrm>
        <a:off x="322956" y="497679"/>
        <a:ext cx="1790036" cy="342400"/>
      </dsp:txXfrm>
    </dsp:sp>
    <dsp:sp modelId="{C11E2AAB-8188-4151-83E9-91523D3F463E}">
      <dsp:nvSpPr>
        <dsp:cNvPr id="0" name=""/>
        <dsp:cNvSpPr/>
      </dsp:nvSpPr>
      <dsp:spPr>
        <a:xfrm>
          <a:off x="533397" y="954880"/>
          <a:ext cx="1175680" cy="1181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Metallic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(AALB, AAWA, AAWD, AAWF, KZNA, AAYA, AAYD, AAYE, ABSA, ABTA)</a:t>
          </a:r>
          <a:endParaRPr lang="en-US" sz="1100" kern="1200" dirty="0"/>
        </a:p>
      </dsp:txBody>
      <dsp:txXfrm>
        <a:off x="533397" y="954880"/>
        <a:ext cx="1175680" cy="1181004"/>
      </dsp:txXfrm>
    </dsp:sp>
    <dsp:sp modelId="{0710D360-F6DE-46A1-AE5B-D53E59DBC96F}">
      <dsp:nvSpPr>
        <dsp:cNvPr id="0" name=""/>
        <dsp:cNvSpPr/>
      </dsp:nvSpPr>
      <dsp:spPr>
        <a:xfrm>
          <a:off x="685800" y="2326482"/>
          <a:ext cx="977834" cy="6227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Non-Metallic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(ABGA, ABHA)</a:t>
          </a:r>
          <a:endParaRPr lang="en-US" sz="1100" kern="1200" dirty="0"/>
        </a:p>
      </dsp:txBody>
      <dsp:txXfrm>
        <a:off x="685800" y="2326482"/>
        <a:ext cx="977834" cy="622710"/>
      </dsp:txXfrm>
    </dsp:sp>
    <dsp:sp modelId="{D907DD75-9D3C-4066-97A5-DC10033AEEE6}">
      <dsp:nvSpPr>
        <dsp:cNvPr id="0" name=""/>
        <dsp:cNvSpPr/>
      </dsp:nvSpPr>
      <dsp:spPr>
        <a:xfrm>
          <a:off x="2666996" y="497683"/>
          <a:ext cx="1514321" cy="342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Classification on the basis of operation</a:t>
          </a:r>
          <a:endParaRPr lang="en-US" sz="1100" kern="1200" dirty="0"/>
        </a:p>
      </dsp:txBody>
      <dsp:txXfrm>
        <a:off x="2666996" y="497683"/>
        <a:ext cx="1514321" cy="342400"/>
      </dsp:txXfrm>
    </dsp:sp>
    <dsp:sp modelId="{BB2C4700-C39C-4E09-81BD-C2D24ECCF02D}">
      <dsp:nvSpPr>
        <dsp:cNvPr id="0" name=""/>
        <dsp:cNvSpPr/>
      </dsp:nvSpPr>
      <dsp:spPr>
        <a:xfrm>
          <a:off x="2526275" y="954880"/>
          <a:ext cx="1223527" cy="7365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Hand operated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(AALB, AAWA, AAWD, AAWF, KZNA, ABGA, ABHA)</a:t>
          </a:r>
          <a:endParaRPr lang="en-US" sz="1100" kern="1200" dirty="0"/>
        </a:p>
      </dsp:txBody>
      <dsp:txXfrm>
        <a:off x="2526275" y="954880"/>
        <a:ext cx="1223527" cy="736510"/>
      </dsp:txXfrm>
    </dsp:sp>
    <dsp:sp modelId="{2A37AB98-7270-444A-86FA-885CD3DFD7EC}">
      <dsp:nvSpPr>
        <dsp:cNvPr id="0" name=""/>
        <dsp:cNvSpPr/>
      </dsp:nvSpPr>
      <dsp:spPr>
        <a:xfrm>
          <a:off x="2772235" y="1793080"/>
          <a:ext cx="977567" cy="7477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Key operated with integral lock</a:t>
          </a:r>
          <a:br>
            <a:rPr lang="en-US" sz="1100" kern="1200" dirty="0" smtClean="0"/>
          </a:br>
          <a:r>
            <a:rPr lang="en-US" sz="1100" kern="1200" dirty="0" smtClean="0"/>
            <a:t>(ABSA, ABTA)</a:t>
          </a:r>
          <a:endParaRPr lang="en-US" sz="1100" kern="1200" dirty="0"/>
        </a:p>
      </dsp:txBody>
      <dsp:txXfrm>
        <a:off x="2772235" y="1793080"/>
        <a:ext cx="977567" cy="747768"/>
      </dsp:txXfrm>
    </dsp:sp>
    <dsp:sp modelId="{BC888AA4-49A6-442A-9D12-F4698E42B36B}">
      <dsp:nvSpPr>
        <dsp:cNvPr id="0" name=""/>
        <dsp:cNvSpPr/>
      </dsp:nvSpPr>
      <dsp:spPr>
        <a:xfrm>
          <a:off x="2332113" y="2631280"/>
          <a:ext cx="1446265" cy="7477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Key operated with non-integral lock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(AAYA, AAYD, AAYE)</a:t>
          </a:r>
          <a:endParaRPr lang="en-US" sz="1100" kern="1200" dirty="0"/>
        </a:p>
      </dsp:txBody>
      <dsp:txXfrm>
        <a:off x="2332113" y="2631280"/>
        <a:ext cx="1446265" cy="747768"/>
      </dsp:txXfrm>
    </dsp:sp>
    <dsp:sp modelId="{DD66BF63-7529-4352-AD43-6AF81C3D693C}">
      <dsp:nvSpPr>
        <dsp:cNvPr id="0" name=""/>
        <dsp:cNvSpPr/>
      </dsp:nvSpPr>
      <dsp:spPr>
        <a:xfrm>
          <a:off x="4876802" y="497683"/>
          <a:ext cx="1269847" cy="342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Classification on the basis of function</a:t>
          </a:r>
          <a:endParaRPr lang="en-US" sz="1100" kern="1200" dirty="0"/>
        </a:p>
      </dsp:txBody>
      <dsp:txXfrm>
        <a:off x="4876802" y="497683"/>
        <a:ext cx="1269847" cy="342400"/>
      </dsp:txXfrm>
    </dsp:sp>
    <dsp:sp modelId="{E1BC2EC5-2765-4586-B302-B4BBCBEC2D8F}">
      <dsp:nvSpPr>
        <dsp:cNvPr id="0" name=""/>
        <dsp:cNvSpPr/>
      </dsp:nvSpPr>
      <dsp:spPr>
        <a:xfrm>
          <a:off x="4648200" y="954880"/>
          <a:ext cx="1201257" cy="65806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With breather hole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(AALD, AALB &amp; KZNA)</a:t>
          </a:r>
          <a:endParaRPr lang="en-US" sz="1100" kern="1200" dirty="0"/>
        </a:p>
      </dsp:txBody>
      <dsp:txXfrm>
        <a:off x="4648200" y="954880"/>
        <a:ext cx="1201257" cy="658066"/>
      </dsp:txXfrm>
    </dsp:sp>
    <dsp:sp modelId="{DC2D3F53-F007-4696-A6F2-F41C8E590316}">
      <dsp:nvSpPr>
        <dsp:cNvPr id="0" name=""/>
        <dsp:cNvSpPr/>
      </dsp:nvSpPr>
      <dsp:spPr>
        <a:xfrm>
          <a:off x="4572002" y="1716882"/>
          <a:ext cx="1304703" cy="11991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Without breather hole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(AAWA, AAWD, AAWF, ABGA, ABHA, AAYA, AAYD, AAYE, ABSA, ABTA)</a:t>
          </a:r>
          <a:endParaRPr lang="en-US" sz="1100" kern="1200" dirty="0"/>
        </a:p>
      </dsp:txBody>
      <dsp:txXfrm>
        <a:off x="4572002" y="1716882"/>
        <a:ext cx="1304703" cy="1199186"/>
      </dsp:txXfrm>
    </dsp:sp>
  </dsp:spTree>
</dsp:drawing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7281"/>
          </a:xfrm>
          <a:prstGeom prst="rect">
            <a:avLst/>
          </a:prstGeom>
        </p:spPr>
        <p:txBody>
          <a:bodyPr vert="horz" lIns="93836" tIns="46918" rIns="93836" bIns="469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7281"/>
          </a:xfrm>
          <a:prstGeom prst="rect">
            <a:avLst/>
          </a:prstGeom>
        </p:spPr>
        <p:txBody>
          <a:bodyPr vert="horz" lIns="93836" tIns="46918" rIns="93836" bIns="46918" rtlCol="0"/>
          <a:lstStyle>
            <a:lvl1pPr algn="r">
              <a:defRPr sz="1200"/>
            </a:lvl1pPr>
          </a:lstStyle>
          <a:p>
            <a:fld id="{683D177D-0E5D-4346-B68C-0F8AC9A689BD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76710"/>
            <a:ext cx="3066733" cy="467281"/>
          </a:xfrm>
          <a:prstGeom prst="rect">
            <a:avLst/>
          </a:prstGeom>
        </p:spPr>
        <p:txBody>
          <a:bodyPr vert="horz" lIns="93836" tIns="46918" rIns="93836" bIns="469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76710"/>
            <a:ext cx="3066733" cy="467281"/>
          </a:xfrm>
          <a:prstGeom prst="rect">
            <a:avLst/>
          </a:prstGeom>
        </p:spPr>
        <p:txBody>
          <a:bodyPr vert="horz" lIns="93836" tIns="46918" rIns="93836" bIns="46918" rtlCol="0" anchor="b"/>
          <a:lstStyle>
            <a:lvl1pPr algn="r">
              <a:defRPr sz="1200"/>
            </a:lvl1pPr>
          </a:lstStyle>
          <a:p>
            <a:fld id="{6866D292-7056-4009-8C46-AD709A8DB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79020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7281"/>
          </a:xfrm>
          <a:prstGeom prst="rect">
            <a:avLst/>
          </a:prstGeom>
        </p:spPr>
        <p:txBody>
          <a:bodyPr vert="horz" lIns="93836" tIns="46918" rIns="93836" bIns="469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7281"/>
          </a:xfrm>
          <a:prstGeom prst="rect">
            <a:avLst/>
          </a:prstGeom>
        </p:spPr>
        <p:txBody>
          <a:bodyPr vert="horz" lIns="93836" tIns="46918" rIns="93836" bIns="46918" rtlCol="0"/>
          <a:lstStyle>
            <a:lvl1pPr algn="r">
              <a:defRPr sz="1200"/>
            </a:lvl1pPr>
          </a:lstStyle>
          <a:p>
            <a:fld id="{9163BAD9-DFE2-4D05-B33C-A9C931497E3C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24088" y="701675"/>
            <a:ext cx="2628900" cy="35036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836" tIns="46918" rIns="93836" bIns="469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39166"/>
            <a:ext cx="5661660" cy="4205526"/>
          </a:xfrm>
          <a:prstGeom prst="rect">
            <a:avLst/>
          </a:prstGeom>
        </p:spPr>
        <p:txBody>
          <a:bodyPr vert="horz" lIns="93836" tIns="46918" rIns="93836" bIns="4691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76710"/>
            <a:ext cx="3066733" cy="467281"/>
          </a:xfrm>
          <a:prstGeom prst="rect">
            <a:avLst/>
          </a:prstGeom>
        </p:spPr>
        <p:txBody>
          <a:bodyPr vert="horz" lIns="93836" tIns="46918" rIns="93836" bIns="469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76710"/>
            <a:ext cx="3066733" cy="467281"/>
          </a:xfrm>
          <a:prstGeom prst="rect">
            <a:avLst/>
          </a:prstGeom>
        </p:spPr>
        <p:txBody>
          <a:bodyPr vert="horz" lIns="93836" tIns="46918" rIns="93836" bIns="46918" rtlCol="0" anchor="b"/>
          <a:lstStyle>
            <a:lvl1pPr algn="r">
              <a:defRPr sz="1200"/>
            </a:lvl1pPr>
          </a:lstStyle>
          <a:p>
            <a:fld id="{9568D2CE-3482-4817-96FA-8D0D4AF741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162818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D2CE-3482-4817-96FA-8D0D4AF7410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4935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4539-AB31-4B12-BB9F-34D765535E2A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1D99-A5CA-463F-90A4-178BEF1B13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269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4539-AB31-4B12-BB9F-34D765535E2A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1D99-A5CA-463F-90A4-178BEF1B13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4104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4539-AB31-4B12-BB9F-34D765535E2A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1D99-A5CA-463F-90A4-178BEF1B13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9683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0532" y="4038600"/>
            <a:ext cx="6781800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kern="1700" cap="none" spc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CONFIDENTIAL</a:t>
            </a:r>
            <a:endParaRPr lang="en-US" sz="8000" b="0" kern="1700" cap="none" spc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4264476546"/>
              </p:ext>
            </p:extLst>
          </p:nvPr>
        </p:nvGraphicFramePr>
        <p:xfrm>
          <a:off x="342900" y="227376"/>
          <a:ext cx="6172200" cy="59666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547988"/>
                <a:gridCol w="3330519"/>
                <a:gridCol w="771525"/>
                <a:gridCol w="522168"/>
              </a:tblGrid>
              <a:tr h="5966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            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HMCS_A_0011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PAGE NO.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6145" name="Picture 1" descr="Description: Logo  - Vertical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7648"/>
            <a:ext cx="581025" cy="523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"/>
          <p:cNvSpPr>
            <a:spLocks noChangeArrowheads="1"/>
          </p:cNvSpPr>
          <p:nvPr userDrawn="1"/>
        </p:nvSpPr>
        <p:spPr bwMode="auto">
          <a:xfrm>
            <a:off x="216031" y="8539162"/>
            <a:ext cx="6486525" cy="403225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This engineering standard is a business secret owned and/or administrated by Hero MotoCorp Limited. And any act to copy, use or transfer this engineering standard without prior approval constitutes illegal misconduct.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76200" y="76200"/>
            <a:ext cx="6705600" cy="8991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8863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4539-AB31-4B12-BB9F-34D765535E2A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1D99-A5CA-463F-90A4-178BEF1B13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653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4539-AB31-4B12-BB9F-34D765535E2A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1D99-A5CA-463F-90A4-178BEF1B13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456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4539-AB31-4B12-BB9F-34D765535E2A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1D99-A5CA-463F-90A4-178BEF1B13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6468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4539-AB31-4B12-BB9F-34D765535E2A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1D99-A5CA-463F-90A4-178BEF1B13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251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4539-AB31-4B12-BB9F-34D765535E2A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1D99-A5CA-463F-90A4-178BEF1B13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410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4539-AB31-4B12-BB9F-34D765535E2A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1D99-A5CA-463F-90A4-178BEF1B13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509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4539-AB31-4B12-BB9F-34D765535E2A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1D99-A5CA-463F-90A4-178BEF1B13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661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84539-AB31-4B12-BB9F-34D765535E2A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21D99-A5CA-463F-90A4-178BEF1B13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537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22098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FIXTURE DESIGN GUIDE LINE</a:t>
            </a:r>
          </a:p>
          <a:p>
            <a:endParaRPr lang="en-US" dirty="0">
              <a:latin typeface="Cambria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57900" y="404485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1/30</a:t>
            </a:r>
            <a:endParaRPr lang="en-US" sz="1100" dirty="0"/>
          </a:p>
        </p:txBody>
      </p:sp>
      <p:sp>
        <p:nvSpPr>
          <p:cNvPr id="4" name="Rectangle 3"/>
          <p:cNvSpPr/>
          <p:nvPr/>
        </p:nvSpPr>
        <p:spPr>
          <a:xfrm>
            <a:off x="210532" y="4038600"/>
            <a:ext cx="6781800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kern="1700" cap="none" spc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CONFIDENTIAL</a:t>
            </a:r>
            <a:endParaRPr lang="en-US" sz="8000" b="0" kern="1700" cap="none" spc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14982303"/>
              </p:ext>
            </p:extLst>
          </p:nvPr>
        </p:nvGraphicFramePr>
        <p:xfrm>
          <a:off x="457200" y="228600"/>
          <a:ext cx="6172200" cy="108034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547988"/>
                <a:gridCol w="3330519"/>
                <a:gridCol w="771525"/>
                <a:gridCol w="522168"/>
              </a:tblGrid>
              <a:tr h="5966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            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HMCS_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PAGE NO.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2733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HMCS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FIXTURE  DESIGN STANDARD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67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REV:00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1" descr="Description: Logo  - Vertic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7648"/>
            <a:ext cx="581025" cy="523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16031" y="8539162"/>
            <a:ext cx="6486525" cy="403225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This engineering standard is a business secret owned and/or administrated by Hero MotoCorp Limited. And any act to copy, use or transfer this engineering standard without prior approval constitutes illegal misconduct.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" y="76200"/>
            <a:ext cx="6705600" cy="8991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267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28600" y="1066800"/>
            <a:ext cx="624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latin typeface="Cambria" pitchFamily="18" charset="0"/>
              </a:rPr>
              <a:t>Part D</a:t>
            </a:r>
            <a:r>
              <a:rPr lang="en-US" sz="1600" u="sng" dirty="0" smtClean="0">
                <a:latin typeface="Cambria" pitchFamily="18" charset="0"/>
              </a:rPr>
              <a:t>FMEA</a:t>
            </a:r>
            <a:r>
              <a:rPr lang="en-US" sz="1600" dirty="0" smtClean="0">
                <a:latin typeface="Cambria" pitchFamily="18" charset="0"/>
              </a:rPr>
              <a:t>:-</a:t>
            </a:r>
            <a:endParaRPr lang="en-US" sz="1600" dirty="0" smtClean="0">
              <a:latin typeface="Cambri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1498223"/>
            <a:ext cx="62484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Part design having with Proper Method(Like Tangent surfaces &amp; sheet metal Command</a:t>
            </a:r>
            <a:r>
              <a:rPr lang="en-US" sz="1200" dirty="0" smtClean="0"/>
              <a:t>).</a:t>
            </a:r>
          </a:p>
          <a:p>
            <a:pPr marL="171450" indent="-171450"/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Make printout of 2D 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Discuss with manufacturing Team what is feasible for Manufacturing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Highlighted with different </a:t>
            </a:r>
            <a:r>
              <a:rPr lang="en-US" sz="1200" dirty="0" smtClean="0"/>
              <a:t>color </a:t>
            </a:r>
            <a:r>
              <a:rPr lang="en-US" sz="1200" dirty="0" smtClean="0"/>
              <a:t>what Tolerance  is not  Feasible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Make list out all issue 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Each &amp; every issue will be discuss  with </a:t>
            </a:r>
            <a:r>
              <a:rPr lang="en-US" sz="1200" dirty="0" smtClean="0"/>
              <a:t>team</a:t>
            </a:r>
            <a:r>
              <a:rPr lang="en-US" sz="1200" dirty="0" smtClean="0">
                <a:latin typeface="Cambria" pitchFamily="18" charset="0"/>
              </a:rPr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Make Process flow chart for raise the issue will come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Make Partial  Trial with any other component if the part process flow having issue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Verify the Trial report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latin typeface="Cambria" pitchFamily="18" charset="0"/>
              </a:rPr>
              <a:t>Trial result feedback should be consider for design</a:t>
            </a:r>
            <a:r>
              <a:rPr lang="en-US" sz="1200" dirty="0" smtClean="0">
                <a:latin typeface="Cambria" pitchFamily="18" charset="0"/>
              </a:rPr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Capacity analysis with Team all </a:t>
            </a:r>
            <a:r>
              <a:rPr lang="en-US" sz="1200" dirty="0" err="1" smtClean="0"/>
              <a:t>Toolling</a:t>
            </a:r>
            <a:r>
              <a:rPr lang="en-US" sz="1200" dirty="0" smtClean="0"/>
              <a:t> &amp; machine available with us for manufacturing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latin typeface="Cambria" pitchFamily="18" charset="0"/>
              </a:rPr>
              <a:t>Discuss all points with STL</a:t>
            </a:r>
            <a:r>
              <a:rPr lang="en-US" sz="1200" dirty="0" smtClean="0">
                <a:latin typeface="Cambria" pitchFamily="18" charset="0"/>
              </a:rPr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latin typeface="Cambria" pitchFamily="18" charset="0"/>
              </a:rPr>
              <a:t>Take decision for all points.</a:t>
            </a: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7900" y="404485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</a:t>
            </a:r>
            <a:r>
              <a:rPr lang="en-US" sz="1100" dirty="0" smtClean="0"/>
              <a:t>/36</a:t>
            </a:r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137761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28600" y="1066800"/>
            <a:ext cx="624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latin typeface="Cambria" pitchFamily="18" charset="0"/>
              </a:rPr>
              <a:t>Team </a:t>
            </a:r>
            <a:r>
              <a:rPr lang="en-US" sz="1600" u="sng" dirty="0" smtClean="0">
                <a:latin typeface="Cambria" pitchFamily="18" charset="0"/>
              </a:rPr>
              <a:t>Communication</a:t>
            </a:r>
            <a:r>
              <a:rPr lang="en-US" sz="1600" dirty="0" smtClean="0">
                <a:latin typeface="Cambria" pitchFamily="18" charset="0"/>
              </a:rPr>
              <a:t>:-</a:t>
            </a:r>
            <a:endParaRPr lang="en-US" sz="1600" dirty="0" smtClean="0">
              <a:latin typeface="Cambri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1498223"/>
            <a:ext cx="6248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Make Highlight all Points.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Target Date according Design and consideration with all  points should be informed.</a:t>
            </a:r>
          </a:p>
          <a:p>
            <a:pPr marL="171450" indent="-171450"/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Share all points with designer 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Provide Manufacturing feasible  Tolerance  in  picture.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All points which required  changes  should be ensure.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Share the process feasibility report if Part  not possible in manufacturing.               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Ensure all detail should be share with Concern person.</a:t>
            </a:r>
          </a:p>
          <a:p>
            <a:pPr marL="171450" indent="-171450"/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All Team member should also have a same communication in Copy. </a:t>
            </a: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Ensure all welding feasibility of </a:t>
            </a:r>
            <a:r>
              <a:rPr lang="en-US" sz="1200" dirty="0" smtClean="0"/>
              <a:t>Part's, </a:t>
            </a:r>
            <a:r>
              <a:rPr lang="en-US" sz="1200" dirty="0" smtClean="0"/>
              <a:t>if any issue then communicate </a:t>
            </a:r>
            <a:r>
              <a:rPr lang="en-US" sz="1200" dirty="0" smtClean="0"/>
              <a:t>with same process.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Share the Welding Fixture &amp; Torch approach  picture for showing the feasibility.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/>
            <a:endParaRPr lang="en-US" sz="1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57900" y="404485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</a:t>
            </a:r>
            <a:r>
              <a:rPr lang="en-US" sz="1100" dirty="0" smtClean="0"/>
              <a:t>/36</a:t>
            </a:r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137761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28600" y="1066800"/>
            <a:ext cx="624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latin typeface="Cambria" pitchFamily="18" charset="0"/>
              </a:rPr>
              <a:t>Approval Process</a:t>
            </a:r>
            <a:r>
              <a:rPr lang="en-US" sz="1600" dirty="0" smtClean="0">
                <a:latin typeface="Cambria" pitchFamily="18" charset="0"/>
              </a:rPr>
              <a:t>:-</a:t>
            </a:r>
            <a:endParaRPr lang="en-US" sz="1600" dirty="0" smtClean="0">
              <a:latin typeface="Cambri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1498223"/>
            <a:ext cx="62484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Share the Meeting Calendar as per availability.</a:t>
            </a:r>
          </a:p>
          <a:p>
            <a:pPr marL="171450" indent="-171450"/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Make printout of 2D 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Discuss with manufacturing Team what is feasible for Manufacturing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Highlighted with different </a:t>
            </a:r>
            <a:r>
              <a:rPr lang="en-US" sz="1200" dirty="0" smtClean="0"/>
              <a:t>color </a:t>
            </a:r>
            <a:r>
              <a:rPr lang="en-US" sz="1200" dirty="0" smtClean="0"/>
              <a:t>what Tolerance  is not  Feasible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Make list out all issue 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Each &amp; every issue will be discuss  with </a:t>
            </a:r>
            <a:r>
              <a:rPr lang="en-US" sz="1200" dirty="0" smtClean="0"/>
              <a:t>team</a:t>
            </a:r>
            <a:r>
              <a:rPr lang="en-US" sz="1200" dirty="0" smtClean="0">
                <a:latin typeface="Cambria" pitchFamily="18" charset="0"/>
              </a:rPr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Make Process flow chart for raise the issue will come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Make Partial  Trial with any other component if the part process flow having issue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Verify the Trial report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latin typeface="Cambria" pitchFamily="18" charset="0"/>
              </a:rPr>
              <a:t>Trial result feedback should be consider for design</a:t>
            </a:r>
            <a:r>
              <a:rPr lang="en-US" sz="1200" dirty="0" smtClean="0">
                <a:latin typeface="Cambria" pitchFamily="18" charset="0"/>
              </a:rPr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Capacity analysis with Team all </a:t>
            </a:r>
            <a:r>
              <a:rPr lang="en-US" sz="1200" dirty="0" err="1" smtClean="0"/>
              <a:t>Toolling</a:t>
            </a:r>
            <a:r>
              <a:rPr lang="en-US" sz="1200" dirty="0" smtClean="0"/>
              <a:t> &amp; machine available with us for manufacturing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latin typeface="Cambria" pitchFamily="18" charset="0"/>
              </a:rPr>
              <a:t>Discuss all points with STL</a:t>
            </a:r>
            <a:r>
              <a:rPr lang="en-US" sz="1200" dirty="0" smtClean="0">
                <a:latin typeface="Cambria" pitchFamily="18" charset="0"/>
              </a:rPr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latin typeface="Cambria" pitchFamily="18" charset="0"/>
              </a:rPr>
              <a:t>Take decision for all points.</a:t>
            </a: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7900" y="404485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</a:t>
            </a:r>
            <a:r>
              <a:rPr lang="en-US" sz="1100" dirty="0" smtClean="0"/>
              <a:t>/36</a:t>
            </a:r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137761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28600" y="1066800"/>
            <a:ext cx="624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latin typeface="Cambria" pitchFamily="18" charset="0"/>
              </a:rPr>
              <a:t>Fixture Type selection</a:t>
            </a:r>
            <a:r>
              <a:rPr lang="en-US" sz="1600" dirty="0" smtClean="0">
                <a:latin typeface="Cambria" pitchFamily="18" charset="0"/>
              </a:rPr>
              <a:t>:-</a:t>
            </a:r>
            <a:endParaRPr lang="en-US" sz="1600" dirty="0" smtClean="0">
              <a:latin typeface="Cambri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1498223"/>
            <a:ext cx="62484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Part Accuracy level is very Low like 1 to 2 mm then consider for Laser Fixture.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Laser fixture can be assemble with in day.</a:t>
            </a:r>
          </a:p>
          <a:p>
            <a:pPr marL="171450" indent="-171450"/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Laser fixture’s uses for low accuracy part’s.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err="1" smtClean="0"/>
              <a:t>Nucron</a:t>
            </a:r>
            <a:r>
              <a:rPr lang="en-US" sz="1200" dirty="0" smtClean="0"/>
              <a:t> Fixture can be used  for welding if quantity is very less 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For Profile </a:t>
            </a:r>
            <a:r>
              <a:rPr lang="en-US" sz="1200" dirty="0" err="1" smtClean="0"/>
              <a:t>F</a:t>
            </a:r>
            <a:r>
              <a:rPr lang="en-US" sz="1200" dirty="0" err="1" smtClean="0"/>
              <a:t>ixturing</a:t>
            </a:r>
            <a:r>
              <a:rPr lang="en-US" sz="1200" dirty="0" smtClean="0"/>
              <a:t>  </a:t>
            </a:r>
            <a:r>
              <a:rPr lang="en-US" sz="1200" dirty="0" err="1" smtClean="0"/>
              <a:t>Nucron</a:t>
            </a:r>
            <a:r>
              <a:rPr lang="en-US" sz="1200" dirty="0" smtClean="0"/>
              <a:t> is best solution.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err="1" smtClean="0"/>
              <a:t>Nucron</a:t>
            </a:r>
            <a:r>
              <a:rPr lang="en-US" sz="1200" dirty="0" smtClean="0"/>
              <a:t>  fixture  can be also used hand jig.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err="1" smtClean="0"/>
              <a:t>Nucron</a:t>
            </a:r>
            <a:r>
              <a:rPr lang="en-US" sz="1200" dirty="0" smtClean="0"/>
              <a:t>/ </a:t>
            </a:r>
            <a:r>
              <a:rPr lang="en-US" sz="1200" dirty="0" err="1" smtClean="0"/>
              <a:t>Euroll</a:t>
            </a:r>
            <a:r>
              <a:rPr lang="en-US" sz="1200" dirty="0" smtClean="0"/>
              <a:t>  </a:t>
            </a:r>
            <a:r>
              <a:rPr lang="en-US" sz="1200" dirty="0" err="1" smtClean="0"/>
              <a:t>Fixturing</a:t>
            </a:r>
            <a:r>
              <a:rPr lang="en-US" sz="1200" dirty="0" smtClean="0"/>
              <a:t> having less weight for Handling.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Mild Steel Fixture is used for Strong holding &amp; robust.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Heavy welding can easily control with M.S </a:t>
            </a:r>
            <a:r>
              <a:rPr lang="en-US" sz="1200" dirty="0" err="1" smtClean="0"/>
              <a:t>fixturing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Consistency is also a major point of M.S </a:t>
            </a:r>
            <a:r>
              <a:rPr lang="en-US" sz="1200" dirty="0" err="1" smtClean="0"/>
              <a:t>Fixturing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But handling is also a big concern of M.S </a:t>
            </a:r>
            <a:r>
              <a:rPr lang="en-US" sz="1200" dirty="0" err="1" smtClean="0"/>
              <a:t>fixturing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Accuracy can be easily maintained in </a:t>
            </a:r>
            <a:r>
              <a:rPr lang="en-US" sz="1200" dirty="0" err="1" smtClean="0"/>
              <a:t>Nucron</a:t>
            </a:r>
            <a:r>
              <a:rPr lang="en-US" sz="1200" dirty="0" smtClean="0"/>
              <a:t>, M.S , </a:t>
            </a:r>
            <a:r>
              <a:rPr lang="en-US" sz="1200" dirty="0" err="1" smtClean="0"/>
              <a:t>Euroll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But the Clamping with heavy force is difficult  &amp; damage the Fixture.</a:t>
            </a: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/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/>
            <a:endParaRPr lang="en-US" sz="1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57900" y="404485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</a:t>
            </a:r>
            <a:r>
              <a:rPr lang="en-US" sz="1100" dirty="0" smtClean="0"/>
              <a:t>/36</a:t>
            </a:r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137761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28600" y="1066800"/>
            <a:ext cx="624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 smtClean="0">
                <a:latin typeface="Cambria" pitchFamily="18" charset="0"/>
              </a:rPr>
              <a:t>Ist</a:t>
            </a:r>
            <a:r>
              <a:rPr lang="en-US" sz="1600" u="sng" dirty="0" smtClean="0">
                <a:latin typeface="Cambria" pitchFamily="18" charset="0"/>
              </a:rPr>
              <a:t>  Level Concept</a:t>
            </a:r>
            <a:r>
              <a:rPr lang="en-US" sz="1600" dirty="0" smtClean="0">
                <a:latin typeface="Cambria" pitchFamily="18" charset="0"/>
              </a:rPr>
              <a:t>:-</a:t>
            </a:r>
            <a:endParaRPr lang="en-US" sz="1600" dirty="0" smtClean="0">
              <a:latin typeface="Cambri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1498223"/>
            <a:ext cx="62484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Study the earlier Concept if available so that can save the time in design.</a:t>
            </a: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Check the part number if same part earlier manufactured then released the same design for save the time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Start the Fixture design as per welding &amp; manufacturing feasibility analysis report.</a:t>
            </a: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Insert the Part's assembly in </a:t>
            </a:r>
            <a:r>
              <a:rPr lang="en-US" sz="1200" dirty="0" err="1" smtClean="0"/>
              <a:t>Catia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Fix the geometry of Part </a:t>
            </a:r>
            <a:r>
              <a:rPr lang="en-US" sz="1200" dirty="0" err="1" smtClean="0"/>
              <a:t>assmebly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Insert the standard Base </a:t>
            </a:r>
            <a:r>
              <a:rPr lang="en-US" sz="1200" dirty="0" err="1" smtClean="0"/>
              <a:t>Plateas</a:t>
            </a:r>
            <a:r>
              <a:rPr lang="en-US" sz="1200" dirty="0" smtClean="0"/>
              <a:t> per part length &amp; width 3d and fix it Round figure dimension (Like 50mm</a:t>
            </a:r>
            <a:r>
              <a:rPr lang="en-US" sz="1200" dirty="0" smtClean="0"/>
              <a:t>).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Insert the Standard L block &amp; other's for supporting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Ensure Minimum use of customize block &amp; max use of standard block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Design the Block at datum position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Design the block at every position of resting &amp; holding the part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Make hole at all Block which is directly mount the bottom plate for dowel locating &amp; mtg. as well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Ensure Dowel hole clearance should be 20 micron or H7 Tolerance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Make all Tapping of </a:t>
            </a:r>
            <a:r>
              <a:rPr lang="en-US" sz="1200" dirty="0" err="1" smtClean="0"/>
              <a:t>fastners</a:t>
            </a:r>
            <a:r>
              <a:rPr lang="en-US" sz="1200" dirty="0" smtClean="0"/>
              <a:t> as per standard </a:t>
            </a:r>
            <a:r>
              <a:rPr lang="en-US" sz="1200" dirty="0" err="1" smtClean="0"/>
              <a:t>availble</a:t>
            </a:r>
            <a:r>
              <a:rPr lang="en-US" sz="1200" dirty="0" smtClean="0"/>
              <a:t> Qty  in stock( M10,M8.M6</a:t>
            </a:r>
            <a:r>
              <a:rPr lang="en-US" sz="1200" dirty="0" smtClean="0"/>
              <a:t>).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In all Block Dowel hole should be in both end &amp; Mtg. hole should be in centre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Cut the Block as per profile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Design the two block </a:t>
            </a:r>
            <a:r>
              <a:rPr lang="en-US" sz="1200" dirty="0" err="1" smtClean="0"/>
              <a:t>atleast</a:t>
            </a:r>
            <a:r>
              <a:rPr lang="en-US" sz="1200" dirty="0" smtClean="0"/>
              <a:t> for resting the tube at both end.</a:t>
            </a: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7900" y="404485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</a:t>
            </a:r>
            <a:r>
              <a:rPr lang="en-US" sz="1100" dirty="0" smtClean="0"/>
              <a:t>/36</a:t>
            </a:r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137761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28600" y="1066800"/>
            <a:ext cx="624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 smtClean="0">
                <a:latin typeface="Cambria" pitchFamily="18" charset="0"/>
              </a:rPr>
              <a:t>Ist</a:t>
            </a:r>
            <a:r>
              <a:rPr lang="en-US" sz="1600" u="sng" dirty="0" smtClean="0">
                <a:latin typeface="Cambria" pitchFamily="18" charset="0"/>
              </a:rPr>
              <a:t>  Level Concept</a:t>
            </a:r>
            <a:r>
              <a:rPr lang="en-US" sz="1600" dirty="0" smtClean="0">
                <a:latin typeface="Cambria" pitchFamily="18" charset="0"/>
              </a:rPr>
              <a:t>:-</a:t>
            </a:r>
            <a:endParaRPr lang="en-US" sz="1600" dirty="0" smtClean="0">
              <a:latin typeface="Cambri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1498223"/>
            <a:ext cx="6248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Design the resting Block and arrest each bending of </a:t>
            </a:r>
            <a:r>
              <a:rPr lang="en-US" sz="1200" dirty="0" smtClean="0"/>
              <a:t>tube.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Design in such a way the Notching reference could be taken for machining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Design the fixture for multipurpose (Like </a:t>
            </a:r>
            <a:r>
              <a:rPr lang="en-US" sz="1200" dirty="0" err="1" smtClean="0"/>
              <a:t>Nothcing</a:t>
            </a:r>
            <a:r>
              <a:rPr lang="en-US" sz="1200" dirty="0" smtClean="0"/>
              <a:t>, Drilling, profile cutting, Welding, Bending gauge, Part gauge</a:t>
            </a:r>
            <a:r>
              <a:rPr lang="en-US" sz="1200" dirty="0" smtClean="0"/>
              <a:t>).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Ensure resting should also locate the part &amp; very near to welding for avoid the distortion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Make clearance as per part manufacturing.(Standard Practice 0.3 total for tube</a:t>
            </a:r>
            <a:r>
              <a:rPr lang="en-US" sz="1200" dirty="0" smtClean="0"/>
              <a:t>).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Design the Block as per minimum material requirement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Ensure PIN should be </a:t>
            </a:r>
            <a:r>
              <a:rPr lang="en-US" sz="1200" dirty="0" smtClean="0"/>
              <a:t>locate </a:t>
            </a:r>
            <a:r>
              <a:rPr lang="en-US" sz="1200" dirty="0" smtClean="0"/>
              <a:t>the part &amp; self as well in block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b="1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Design hexagonal head type pin for location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Avoid the design of Clamp if standard </a:t>
            </a:r>
            <a:r>
              <a:rPr lang="en-US" sz="1200" dirty="0" err="1" smtClean="0"/>
              <a:t>Dammler</a:t>
            </a:r>
            <a:r>
              <a:rPr lang="en-US" sz="1200" dirty="0" smtClean="0"/>
              <a:t> Clamp could use that place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Ensure Clamp should be design at  against resting for avoiding distortion of force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Ensure the Easy ejection of part's after welding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Try to make maximum 3D machining instead of 5 axis machining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The same communication discuss the manufacturing Team before starting the work.</a:t>
            </a: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7900" y="404485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</a:t>
            </a:r>
            <a:r>
              <a:rPr lang="en-US" sz="1100" dirty="0" smtClean="0"/>
              <a:t>/36</a:t>
            </a:r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137761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28600" y="1066800"/>
            <a:ext cx="624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latin typeface="Cambria" pitchFamily="18" charset="0"/>
              </a:rPr>
              <a:t> Concept Review with Mfg. Team </a:t>
            </a:r>
            <a:r>
              <a:rPr lang="en-US" sz="1600" dirty="0" smtClean="0">
                <a:latin typeface="Cambria" pitchFamily="18" charset="0"/>
              </a:rPr>
              <a:t>:-</a:t>
            </a:r>
            <a:endParaRPr lang="en-US" sz="1600" dirty="0" smtClean="0">
              <a:latin typeface="Cambri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1498223"/>
            <a:ext cx="6248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latin typeface="Cambria" pitchFamily="18" charset="0"/>
              </a:rPr>
              <a:t>Compile all Points for Meeting.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latin typeface="Cambria" pitchFamily="18" charset="0"/>
              </a:rPr>
              <a:t>Book Meeting Calendar with  data for discussion.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latin typeface="Cambria" pitchFamily="18" charset="0"/>
              </a:rPr>
              <a:t>Ensure all Manufacturing Team will join.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latin typeface="Cambria" pitchFamily="18" charset="0"/>
              </a:rPr>
              <a:t>Show the easy Ejection of  full welded part.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latin typeface="Cambria" pitchFamily="18" charset="0"/>
              </a:rPr>
              <a:t>Ensure all Location points are covered as per highlighted in drawing.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latin typeface="Cambria" pitchFamily="18" charset="0"/>
              </a:rPr>
              <a:t>Ensure the clamping system in Fixture.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latin typeface="Cambria" pitchFamily="18" charset="0"/>
              </a:rPr>
              <a:t>Discuss all Welding sequence consider for Fixture designing.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latin typeface="Cambria" pitchFamily="18" charset="0"/>
              </a:rPr>
              <a:t>Show the all marked Welding Points &amp; weld approach after design.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latin typeface="Cambria" pitchFamily="18" charset="0"/>
              </a:rPr>
              <a:t>Discuss all detail with Team &amp; convince all functional points.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latin typeface="Cambria" pitchFamily="18" charset="0"/>
              </a:rPr>
              <a:t>Filter all Points &amp; incorporate in design.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latin typeface="Cambria" pitchFamily="18" charset="0"/>
              </a:rPr>
              <a:t>Discuss whole Process has been approached during design.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7900" y="404485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</a:t>
            </a:r>
            <a:r>
              <a:rPr lang="en-US" sz="1100" dirty="0" smtClean="0"/>
              <a:t>/36</a:t>
            </a:r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137761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28600" y="1066800"/>
            <a:ext cx="624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latin typeface="Cambria" pitchFamily="18" charset="0"/>
              </a:rPr>
              <a:t> CNC &amp; Machining Review </a:t>
            </a:r>
            <a:r>
              <a:rPr lang="en-US" sz="1600" dirty="0" smtClean="0">
                <a:latin typeface="Cambria" pitchFamily="18" charset="0"/>
              </a:rPr>
              <a:t>:-</a:t>
            </a:r>
            <a:endParaRPr lang="en-US" sz="1600" dirty="0" smtClean="0">
              <a:latin typeface="Cambri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1498223"/>
            <a:ext cx="6248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latin typeface="Cambria" pitchFamily="18" charset="0"/>
              </a:rPr>
              <a:t>Open the BOM for CNC review.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latin typeface="Cambria" pitchFamily="18" charset="0"/>
              </a:rPr>
              <a:t>Check the Profile of Block.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latin typeface="Cambria" pitchFamily="18" charset="0"/>
              </a:rPr>
              <a:t>Block open in </a:t>
            </a:r>
            <a:r>
              <a:rPr lang="en-US" sz="1200" dirty="0" err="1" smtClean="0">
                <a:latin typeface="Cambria" pitchFamily="18" charset="0"/>
              </a:rPr>
              <a:t>Catia</a:t>
            </a:r>
            <a:r>
              <a:rPr lang="en-US" sz="1200" dirty="0" smtClean="0">
                <a:latin typeface="Cambria" pitchFamily="18" charset="0"/>
              </a:rPr>
              <a:t>. 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latin typeface="Cambria" pitchFamily="18" charset="0"/>
              </a:rPr>
              <a:t>Apply  material Command in Block.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latin typeface="Cambria" pitchFamily="18" charset="0"/>
              </a:rPr>
              <a:t>Set the </a:t>
            </a:r>
            <a:r>
              <a:rPr lang="en-US" sz="1200" dirty="0" err="1" smtClean="0">
                <a:latin typeface="Cambria" pitchFamily="18" charset="0"/>
              </a:rPr>
              <a:t>Cursur</a:t>
            </a:r>
            <a:r>
              <a:rPr lang="en-US" sz="1200" dirty="0" smtClean="0">
                <a:latin typeface="Cambria" pitchFamily="18" charset="0"/>
              </a:rPr>
              <a:t> . Then see the Negative angle.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latin typeface="Cambria" pitchFamily="18" charset="0"/>
              </a:rPr>
              <a:t>If found its Negative then having issue for manufacturing.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latin typeface="Cambria" pitchFamily="18" charset="0"/>
              </a:rPr>
              <a:t>Discuss with CNC &amp; if its important then send to 5 Axis.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latin typeface="Cambria" pitchFamily="18" charset="0"/>
              </a:rPr>
              <a:t>Change the material sizes in Block’s if its finish in stock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7900" y="404485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</a:t>
            </a:r>
            <a:r>
              <a:rPr lang="en-US" sz="1100" dirty="0" smtClean="0"/>
              <a:t>/36</a:t>
            </a:r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137761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852" b="10702"/>
          <a:stretch/>
        </p:blipFill>
        <p:spPr bwMode="auto">
          <a:xfrm>
            <a:off x="55880" y="8444405"/>
            <a:ext cx="6756400" cy="646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32070" y="8444504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mbria" pitchFamily="18" charset="0"/>
              </a:rPr>
              <a:t>This </a:t>
            </a:r>
            <a:r>
              <a:rPr lang="en-US" sz="1200" dirty="0">
                <a:latin typeface="Cambria" pitchFamily="18" charset="0"/>
              </a:rPr>
              <a:t>drawing is a business secret of Hero MotoCorp Ltd. </a:t>
            </a:r>
          </a:p>
          <a:p>
            <a:r>
              <a:rPr lang="en-US" sz="1200" dirty="0">
                <a:latin typeface="Cambria" pitchFamily="18" charset="0"/>
              </a:rPr>
              <a:t>and/or the company </a:t>
            </a:r>
            <a:r>
              <a:rPr lang="en-US" sz="1200" dirty="0" smtClean="0">
                <a:latin typeface="Cambria" pitchFamily="18" charset="0"/>
              </a:rPr>
              <a:t>herein, and </a:t>
            </a:r>
            <a:r>
              <a:rPr lang="en-US" sz="1200" dirty="0">
                <a:latin typeface="Cambria" pitchFamily="18" charset="0"/>
              </a:rPr>
              <a:t>any act to copy ,use or transfer </a:t>
            </a:r>
          </a:p>
          <a:p>
            <a:r>
              <a:rPr lang="en-US" sz="1200" dirty="0">
                <a:latin typeface="Cambria" pitchFamily="18" charset="0"/>
              </a:rPr>
              <a:t>this drawing without prior approval constitutes illegal </a:t>
            </a:r>
            <a:r>
              <a:rPr lang="en-US" sz="1200" dirty="0" smtClean="0">
                <a:latin typeface="Cambria" pitchFamily="18" charset="0"/>
              </a:rPr>
              <a:t>misconduct.</a:t>
            </a:r>
            <a:endParaRPr lang="en-US" sz="1200" dirty="0"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1447800"/>
            <a:ext cx="6248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mbria" pitchFamily="18" charset="0"/>
              </a:rPr>
              <a:t>Document Information :</a:t>
            </a:r>
          </a:p>
          <a:p>
            <a:endParaRPr lang="en-US" sz="1200" dirty="0">
              <a:latin typeface="Cambria" pitchFamily="18" charset="0"/>
            </a:endParaRPr>
          </a:p>
          <a:p>
            <a:r>
              <a:rPr lang="en-US" sz="1200" dirty="0" smtClean="0">
                <a:latin typeface="Cambria" pitchFamily="18" charset="0"/>
              </a:rPr>
              <a:t>Prepared by:  NILIP SWAIN</a:t>
            </a:r>
          </a:p>
          <a:p>
            <a:endParaRPr lang="en-US" sz="1200" dirty="0" smtClean="0">
              <a:latin typeface="Cambria" pitchFamily="18" charset="0"/>
            </a:endParaRPr>
          </a:p>
          <a:p>
            <a:r>
              <a:rPr lang="en-US" sz="1200" dirty="0" smtClean="0">
                <a:latin typeface="Cambria" pitchFamily="18" charset="0"/>
              </a:rPr>
              <a:t>Reviewed by: </a:t>
            </a:r>
          </a:p>
          <a:p>
            <a:endParaRPr lang="en-US" sz="1200" dirty="0">
              <a:latin typeface="Cambria" pitchFamily="18" charset="0"/>
            </a:endParaRPr>
          </a:p>
          <a:p>
            <a:r>
              <a:rPr lang="en-US" sz="1200" dirty="0" smtClean="0">
                <a:latin typeface="Cambria" pitchFamily="18" charset="0"/>
              </a:rPr>
              <a:t>Approved By :</a:t>
            </a:r>
            <a:endParaRPr lang="en-US" sz="1200" dirty="0">
              <a:latin typeface="Cambri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0" y="3276600"/>
            <a:ext cx="624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mbria" pitchFamily="18" charset="0"/>
              </a:rPr>
              <a:t>Version of Guideline :</a:t>
            </a:r>
            <a:endParaRPr lang="en-US" sz="1200" dirty="0">
              <a:latin typeface="Cambria" pitchFamily="18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71111075"/>
              </p:ext>
            </p:extLst>
          </p:nvPr>
        </p:nvGraphicFramePr>
        <p:xfrm>
          <a:off x="381000" y="3962400"/>
          <a:ext cx="6324600" cy="2116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/>
                <a:gridCol w="1066800"/>
                <a:gridCol w="1219200"/>
                <a:gridCol w="990600"/>
                <a:gridCol w="1066800"/>
                <a:gridCol w="10668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Cambria" pitchFamily="18" charset="0"/>
                        </a:rPr>
                        <a:t>Revision </a:t>
                      </a:r>
                      <a:r>
                        <a:rPr lang="en-US" sz="1200" u="none" strike="noStrike" dirty="0">
                          <a:effectLst/>
                          <a:latin typeface="Cambria" pitchFamily="18" charset="0"/>
                        </a:rPr>
                        <a:t>No.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mbria" pitchFamily="18" charset="0"/>
                        </a:rPr>
                        <a:t>Modification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Cambria" pitchFamily="18" charset="0"/>
                        </a:rPr>
                        <a:t>Updated by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mbria" pitchFamily="18" charset="0"/>
                        </a:rPr>
                        <a:t>Reviewed by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mbria" pitchFamily="18" charset="0"/>
                        </a:rPr>
                        <a:t>Approved By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mbria" pitchFamily="18" charset="0"/>
                        </a:rPr>
                        <a:t>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mbria" pitchFamily="18" charset="0"/>
                        </a:rPr>
                        <a:t> </a:t>
                      </a:r>
                      <a:r>
                        <a:rPr lang="en-US" sz="1200" u="none" strike="noStrike" dirty="0" smtClean="0">
                          <a:effectLst/>
                          <a:latin typeface="Cambria" pitchFamily="18" charset="0"/>
                        </a:rPr>
                        <a:t>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57900" y="404485"/>
            <a:ext cx="311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2/</a:t>
            </a:r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235455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43737" y="12954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>
                <a:latin typeface="Cambria" pitchFamily="18" charset="0"/>
              </a:rPr>
              <a:t>Welding Fixture ;</a:t>
            </a:r>
          </a:p>
          <a:p>
            <a:r>
              <a:rPr lang="en-US" sz="1200" dirty="0" smtClean="0"/>
              <a:t>1. It is a work holding device that holds, supports and locates the work piece for a specific operation of welding</a:t>
            </a:r>
            <a:r>
              <a:rPr lang="en-US" sz="1200" dirty="0" smtClean="0"/>
              <a:t>. The Fixture play important role to make consistent accurate part assembly.</a:t>
            </a:r>
            <a:endParaRPr lang="en-US" sz="1200" dirty="0" smtClean="0">
              <a:latin typeface="Cambri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0" y="2133600"/>
            <a:ext cx="6248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>
                <a:latin typeface="Cambria" pitchFamily="18" charset="0"/>
              </a:rPr>
              <a:t>Major Sub assemblies for welding Fixture’s</a:t>
            </a:r>
            <a:r>
              <a:rPr lang="en-US" sz="1200" dirty="0" smtClean="0">
                <a:latin typeface="Cambria" pitchFamily="18" charset="0"/>
              </a:rPr>
              <a:t>:-</a:t>
            </a:r>
            <a:endParaRPr lang="en-US" sz="1200" dirty="0" smtClean="0">
              <a:latin typeface="Cambria" pitchFamily="18" charset="0"/>
            </a:endParaRPr>
          </a:p>
          <a:p>
            <a:endParaRPr lang="en-US" sz="1200" dirty="0">
              <a:latin typeface="Cambria" pitchFamily="18" charset="0"/>
            </a:endParaRPr>
          </a:p>
          <a:p>
            <a:pPr marL="228600" indent="-228600">
              <a:buAutoNum type="arabicParenR"/>
            </a:pPr>
            <a:r>
              <a:rPr lang="en-US" sz="1200" dirty="0" smtClean="0">
                <a:latin typeface="Cambria" pitchFamily="18" charset="0"/>
              </a:rPr>
              <a:t>Frame Body, Swing arm </a:t>
            </a:r>
          </a:p>
          <a:p>
            <a:pPr marL="228600" indent="-228600">
              <a:buAutoNum type="arabicParenR"/>
            </a:pPr>
            <a:endParaRPr lang="en-US" sz="1200" dirty="0" smtClean="0">
              <a:latin typeface="Cambria" pitchFamily="18" charset="0"/>
            </a:endParaRPr>
          </a:p>
          <a:p>
            <a:pPr marL="228600" indent="-228600">
              <a:buAutoNum type="arabicParenR"/>
            </a:pPr>
            <a:r>
              <a:rPr lang="en-US" sz="1200" dirty="0" smtClean="0">
                <a:latin typeface="Cambria" pitchFamily="18" charset="0"/>
              </a:rPr>
              <a:t>Pedal brake, </a:t>
            </a:r>
          </a:p>
          <a:p>
            <a:pPr marL="228600" indent="-228600">
              <a:buAutoNum type="arabicParenR"/>
            </a:pPr>
            <a:endParaRPr lang="en-US" sz="1200" dirty="0" smtClean="0">
              <a:latin typeface="Cambria" pitchFamily="18" charset="0"/>
            </a:endParaRPr>
          </a:p>
          <a:p>
            <a:pPr marL="228600" indent="-228600">
              <a:buAutoNum type="arabicParenR"/>
            </a:pPr>
            <a:r>
              <a:rPr lang="en-US" sz="1200" dirty="0" smtClean="0">
                <a:latin typeface="Cambria" pitchFamily="18" charset="0"/>
              </a:rPr>
              <a:t>Main stand assembly</a:t>
            </a:r>
          </a:p>
          <a:p>
            <a:pPr marL="228600" indent="-228600">
              <a:buAutoNum type="arabicParenR"/>
            </a:pPr>
            <a:endParaRPr lang="en-US" sz="1200" dirty="0" smtClean="0">
              <a:latin typeface="Cambria" pitchFamily="18" charset="0"/>
            </a:endParaRPr>
          </a:p>
          <a:p>
            <a:pPr marL="228600" indent="-228600">
              <a:buAutoNum type="arabicParenR"/>
            </a:pPr>
            <a:r>
              <a:rPr lang="en-US" sz="1200" dirty="0" smtClean="0">
                <a:latin typeface="Cambria" pitchFamily="18" charset="0"/>
              </a:rPr>
              <a:t>Side assembly</a:t>
            </a:r>
          </a:p>
          <a:p>
            <a:pPr marL="228600" indent="-228600"/>
            <a:endParaRPr lang="en-US" sz="1200" dirty="0" smtClean="0">
              <a:latin typeface="Cambria" pitchFamily="18" charset="0"/>
            </a:endParaRPr>
          </a:p>
          <a:p>
            <a:pPr marL="228600" indent="-228600"/>
            <a:r>
              <a:rPr lang="en-US" sz="1200" dirty="0" smtClean="0">
                <a:latin typeface="Cambria" pitchFamily="18" charset="0"/>
              </a:rPr>
              <a:t>5)  Front cowl</a:t>
            </a:r>
          </a:p>
          <a:p>
            <a:pPr marL="228600" indent="-228600"/>
            <a:endParaRPr lang="en-US" sz="1200" dirty="0" smtClean="0">
              <a:latin typeface="Cambria" pitchFamily="18" charset="0"/>
            </a:endParaRPr>
          </a:p>
          <a:p>
            <a:pPr marL="228600" indent="-228600"/>
            <a:r>
              <a:rPr lang="en-US" sz="1200" dirty="0" smtClean="0">
                <a:latin typeface="Cambria" pitchFamily="18" charset="0"/>
              </a:rPr>
              <a:t>6)  </a:t>
            </a:r>
            <a:r>
              <a:rPr lang="en-US" sz="1200" dirty="0" err="1" smtClean="0">
                <a:latin typeface="Cambria" pitchFamily="18" charset="0"/>
              </a:rPr>
              <a:t>Saree</a:t>
            </a:r>
            <a:r>
              <a:rPr lang="en-US" sz="1200" dirty="0" smtClean="0">
                <a:latin typeface="Cambria" pitchFamily="18" charset="0"/>
              </a:rPr>
              <a:t> guard</a:t>
            </a:r>
          </a:p>
          <a:p>
            <a:pPr marL="228600" indent="-228600">
              <a:buAutoNum type="arabicParenR"/>
            </a:pPr>
            <a:endParaRPr lang="en-US" sz="1200" dirty="0" smtClean="0">
              <a:latin typeface="Cambria" pitchFamily="18" charset="0"/>
            </a:endParaRPr>
          </a:p>
          <a:p>
            <a:pPr marL="228600" indent="-228600"/>
            <a:r>
              <a:rPr lang="en-US" sz="1200" dirty="0" smtClean="0">
                <a:latin typeface="Cambria" pitchFamily="18" charset="0"/>
              </a:rPr>
              <a:t>7) </a:t>
            </a:r>
            <a:r>
              <a:rPr lang="en-US" sz="1200" dirty="0" smtClean="0">
                <a:latin typeface="Cambria" pitchFamily="18" charset="0"/>
              </a:rPr>
              <a:t>Engine guard LH &amp; RH</a:t>
            </a:r>
          </a:p>
          <a:p>
            <a:pPr marL="228600" indent="-228600">
              <a:buAutoNum type="arabicParenR"/>
            </a:pPr>
            <a:endParaRPr lang="en-US" sz="1200" dirty="0" smtClean="0">
              <a:latin typeface="Cambria" pitchFamily="18" charset="0"/>
            </a:endParaRPr>
          </a:p>
          <a:p>
            <a:pPr marL="228600" indent="-228600"/>
            <a:r>
              <a:rPr lang="en-US" sz="1200" dirty="0" smtClean="0">
                <a:latin typeface="Cambria" pitchFamily="18" charset="0"/>
              </a:rPr>
              <a:t>8) Bar rider comp step</a:t>
            </a:r>
          </a:p>
          <a:p>
            <a:pPr marL="228600" indent="-228600">
              <a:buAutoNum type="arabicParenR"/>
            </a:pPr>
            <a:endParaRPr lang="en-US" sz="1200" dirty="0" smtClean="0">
              <a:latin typeface="Cambria" pitchFamily="18" charset="0"/>
            </a:endParaRPr>
          </a:p>
          <a:p>
            <a:pPr marL="228600" indent="-228600"/>
            <a:r>
              <a:rPr lang="en-US" sz="1200" dirty="0" smtClean="0">
                <a:latin typeface="Cambria" pitchFamily="18" charset="0"/>
              </a:rPr>
              <a:t>9) Handle bar assembly</a:t>
            </a:r>
          </a:p>
          <a:p>
            <a:pPr marL="228600" indent="-228600">
              <a:buAutoNum type="arabicParenR"/>
            </a:pPr>
            <a:endParaRPr lang="en-US" sz="1200" dirty="0" smtClean="0">
              <a:latin typeface="Cambria" pitchFamily="18" charset="0"/>
            </a:endParaRPr>
          </a:p>
          <a:p>
            <a:pPr marL="228600" indent="-228600"/>
            <a:r>
              <a:rPr lang="en-US" sz="1200" dirty="0" smtClean="0">
                <a:latin typeface="Cambria" pitchFamily="18" charset="0"/>
              </a:rPr>
              <a:t>10)Rear Grab Assembly</a:t>
            </a:r>
          </a:p>
          <a:p>
            <a:pPr marL="228600" indent="-228600">
              <a:buAutoNum type="arabicParenR"/>
            </a:pPr>
            <a:endParaRPr lang="en-US" sz="1200" dirty="0" smtClean="0">
              <a:latin typeface="Cambria" pitchFamily="18" charset="0"/>
            </a:endParaRPr>
          </a:p>
          <a:p>
            <a:pPr marL="228600" indent="-228600"/>
            <a:r>
              <a:rPr lang="en-US" sz="1200" dirty="0" smtClean="0">
                <a:latin typeface="Cambria" pitchFamily="18" charset="0"/>
              </a:rPr>
              <a:t>11) Step Pillio</a:t>
            </a:r>
            <a:r>
              <a:rPr lang="en-US" sz="1200" dirty="0" smtClean="0">
                <a:latin typeface="Cambria" pitchFamily="18" charset="0"/>
              </a:rPr>
              <a:t>n assembly</a:t>
            </a:r>
          </a:p>
          <a:p>
            <a:pPr marL="228600" indent="-228600">
              <a:buAutoNum type="arabicParenR"/>
            </a:pPr>
            <a:endParaRPr lang="en-US" sz="1200" dirty="0" smtClean="0">
              <a:latin typeface="Cambria" pitchFamily="18" charset="0"/>
            </a:endParaRPr>
          </a:p>
          <a:p>
            <a:pPr marL="228600" indent="-228600"/>
            <a:r>
              <a:rPr lang="en-US" sz="1200" dirty="0" smtClean="0">
                <a:latin typeface="Cambria" pitchFamily="18" charset="0"/>
              </a:rPr>
              <a:t>12) Link  assembly engine hanger</a:t>
            </a:r>
            <a:endParaRPr lang="en-US" sz="1200" dirty="0" smtClean="0">
              <a:latin typeface="Cambria" pitchFamily="18" charset="0"/>
            </a:endParaRPr>
          </a:p>
          <a:p>
            <a:endParaRPr lang="en-US" sz="1200" dirty="0"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7900" y="404485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3/30</a:t>
            </a:r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137761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57900" y="404485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3/30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143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Fixture Picture’s:-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03BF23B-4030-469A-ACDF-A9C7D2C32E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111" t="20599" r="33774" b="17098"/>
          <a:stretch/>
        </p:blipFill>
        <p:spPr>
          <a:xfrm>
            <a:off x="1828800" y="1600200"/>
            <a:ext cx="3155321" cy="29718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4419600" y="1371600"/>
            <a:ext cx="990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86400" y="1143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Clamp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19600" y="2514600"/>
            <a:ext cx="1219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81600" y="3581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Resting  Block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16200000" flipH="1">
            <a:off x="3314700" y="3543300"/>
            <a:ext cx="16002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95800" y="5029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Fixture Location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rot="10800000" flipV="1">
            <a:off x="1219200" y="3581400"/>
            <a:ext cx="15240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800" y="5029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Riser Block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rot="16200000" flipV="1">
            <a:off x="2324100" y="1638300"/>
            <a:ext cx="1524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43200" y="10022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7761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28600" y="1066800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latin typeface="Cambria" pitchFamily="18" charset="0"/>
              </a:rPr>
              <a:t>Accuracy  Standard in  Fixture design:-</a:t>
            </a:r>
            <a:endParaRPr lang="en-US" sz="1400" u="sng" dirty="0" smtClean="0">
              <a:latin typeface="Cambria" pitchFamily="18" charset="0"/>
            </a:endParaRPr>
          </a:p>
          <a:p>
            <a:endParaRPr lang="en-US" sz="1400" dirty="0" smtClean="0">
              <a:latin typeface="Cambri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1600200"/>
            <a:ext cx="62484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latin typeface="Cambria" pitchFamily="18" charset="0"/>
            </a:endParaRPr>
          </a:p>
          <a:p>
            <a:r>
              <a:rPr lang="en-US" sz="1200" dirty="0" smtClean="0">
                <a:latin typeface="Cambria" pitchFamily="18" charset="0"/>
              </a:rPr>
              <a:t> </a:t>
            </a:r>
            <a:r>
              <a:rPr lang="en-US" sz="1200" u="sng" dirty="0" smtClean="0">
                <a:latin typeface="Cambria" pitchFamily="18" charset="0"/>
              </a:rPr>
              <a:t>General </a:t>
            </a:r>
            <a:r>
              <a:rPr lang="en-US" sz="1200" u="sng" dirty="0" smtClean="0">
                <a:latin typeface="Cambria" pitchFamily="18" charset="0"/>
              </a:rPr>
              <a:t>Accuracy standard for Fixture Design </a:t>
            </a:r>
            <a:r>
              <a:rPr lang="en-US" sz="1200" dirty="0" smtClean="0">
                <a:latin typeface="Cambria" pitchFamily="18" charset="0"/>
              </a:rPr>
              <a:t>:-</a:t>
            </a:r>
          </a:p>
          <a:p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latin typeface="Cambria" pitchFamily="18" charset="0"/>
              </a:rPr>
              <a:t>The General Accuracy in Sub </a:t>
            </a:r>
            <a:r>
              <a:rPr lang="en-US" sz="1200" dirty="0" smtClean="0">
                <a:latin typeface="Cambria" pitchFamily="18" charset="0"/>
              </a:rPr>
              <a:t>assembly should be </a:t>
            </a:r>
            <a:r>
              <a:rPr lang="en-US" sz="1200" dirty="0" smtClean="0">
                <a:latin typeface="Cambria" pitchFamily="18" charset="0"/>
              </a:rPr>
              <a:t>±0.5 max.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latin typeface="Cambria" pitchFamily="18" charset="0"/>
              </a:rPr>
              <a:t>The Accuracy level of Fixture decided from part accuracy it should be considered as a 30% of part Tolerance.</a:t>
            </a:r>
          </a:p>
          <a:p>
            <a:pPr marL="171450" indent="-171450"/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latin typeface="Cambria" pitchFamily="18" charset="0"/>
              </a:rPr>
              <a:t> All different Block machining &amp; accuracy driven from design.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latin typeface="Cambria" pitchFamily="18" charset="0"/>
              </a:rPr>
              <a:t>Blocks accuracy also depends on machining operation in different machine’s. Like CNC , Wire cut, Tool Room.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latin typeface="Cambria" pitchFamily="18" charset="0"/>
              </a:rPr>
              <a:t>Dowel Hole accuracy should be </a:t>
            </a:r>
            <a:r>
              <a:rPr lang="en-US" sz="1200" dirty="0" smtClean="0">
                <a:latin typeface="Cambria" pitchFamily="18" charset="0"/>
              </a:rPr>
              <a:t>±</a:t>
            </a:r>
            <a:r>
              <a:rPr lang="en-US" sz="1200" dirty="0" smtClean="0">
                <a:latin typeface="Cambria" pitchFamily="18" charset="0"/>
              </a:rPr>
              <a:t>0.02  or H7 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latin typeface="Cambria" pitchFamily="18" charset="0"/>
              </a:rPr>
              <a:t>Open hole Tolerance should be +0.2 for block.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latin typeface="Cambria" pitchFamily="18" charset="0"/>
              </a:rPr>
              <a:t>Standard Item Should be in </a:t>
            </a:r>
            <a:r>
              <a:rPr lang="en-US" sz="1200" dirty="0" smtClean="0">
                <a:latin typeface="Cambria" pitchFamily="18" charset="0"/>
              </a:rPr>
              <a:t>±</a:t>
            </a:r>
            <a:r>
              <a:rPr lang="en-US" sz="1200" dirty="0" smtClean="0">
                <a:latin typeface="Cambria" pitchFamily="18" charset="0"/>
              </a:rPr>
              <a:t>0.03 max.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latin typeface="Cambria" pitchFamily="18" charset="0"/>
              </a:rPr>
              <a:t>Part Location items should be controlled as per drawing and Locating pin having minimum clearance </a:t>
            </a:r>
            <a:r>
              <a:rPr lang="en-US" sz="1200" dirty="0" smtClean="0">
                <a:latin typeface="Cambria" pitchFamily="18" charset="0"/>
              </a:rPr>
              <a:t>±0.02 </a:t>
            </a:r>
            <a:r>
              <a:rPr lang="en-US" sz="1200" dirty="0" smtClean="0">
                <a:latin typeface="Cambria" pitchFamily="18" charset="0"/>
              </a:rPr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latin typeface="Cambria" pitchFamily="18" charset="0"/>
              </a:rPr>
              <a:t>Base plate Mounting hole &amp; Datum accuracy should be in </a:t>
            </a:r>
            <a:r>
              <a:rPr lang="en-US" sz="1200" dirty="0" smtClean="0">
                <a:latin typeface="Cambria" pitchFamily="18" charset="0"/>
              </a:rPr>
              <a:t>±</a:t>
            </a:r>
            <a:r>
              <a:rPr lang="en-US" sz="1200" dirty="0" smtClean="0">
                <a:latin typeface="Cambria" pitchFamily="18" charset="0"/>
              </a:rPr>
              <a:t>0.02 .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7900" y="404485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</a:t>
            </a:r>
            <a:r>
              <a:rPr lang="en-US" sz="1100" dirty="0" smtClean="0"/>
              <a:t>/36</a:t>
            </a:r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137761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28600" y="1066800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latin typeface="Cambria" pitchFamily="18" charset="0"/>
              </a:rPr>
              <a:t>Process   Flow:-</a:t>
            </a:r>
            <a:endParaRPr lang="en-US" sz="1600" u="sng" dirty="0" smtClean="0">
              <a:latin typeface="Cambria" pitchFamily="18" charset="0"/>
            </a:endParaRPr>
          </a:p>
          <a:p>
            <a:endParaRPr lang="en-US" sz="1600" dirty="0" smtClean="0">
              <a:latin typeface="Cambri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1447800"/>
            <a:ext cx="6248400" cy="806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400" dirty="0" smtClean="0">
                <a:latin typeface="Cambria" pitchFamily="18" charset="0"/>
              </a:rPr>
              <a:t>Data Downloading  </a:t>
            </a:r>
            <a:endParaRPr lang="en-US" sz="14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4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400" dirty="0" smtClean="0">
                <a:latin typeface="Cambria" pitchFamily="18" charset="0"/>
              </a:rPr>
              <a:t>Drawing Study</a:t>
            </a:r>
          </a:p>
          <a:p>
            <a:pPr marL="171450" indent="-171450"/>
            <a:endParaRPr lang="en-US" sz="14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400" dirty="0" smtClean="0">
                <a:latin typeface="Cambria" pitchFamily="18" charset="0"/>
              </a:rPr>
              <a:t> Part DFMEA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4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400" dirty="0" smtClean="0">
                <a:latin typeface="Cambria" pitchFamily="18" charset="0"/>
              </a:rPr>
              <a:t>Team Communication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4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400" dirty="0" smtClean="0">
                <a:latin typeface="Cambria" pitchFamily="18" charset="0"/>
              </a:rPr>
              <a:t>Approval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4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400" dirty="0" smtClean="0">
                <a:latin typeface="Cambria" pitchFamily="18" charset="0"/>
              </a:rPr>
              <a:t>Fixture Material 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4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400" dirty="0" err="1" smtClean="0">
                <a:latin typeface="Cambria" pitchFamily="18" charset="0"/>
              </a:rPr>
              <a:t>Ist</a:t>
            </a:r>
            <a:r>
              <a:rPr lang="en-US" sz="1400" dirty="0" smtClean="0">
                <a:latin typeface="Cambria" pitchFamily="18" charset="0"/>
              </a:rPr>
              <a:t> Level Concept 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4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400" dirty="0" smtClean="0">
                <a:latin typeface="Cambria" pitchFamily="18" charset="0"/>
              </a:rPr>
              <a:t>Concept Review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4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400" dirty="0" smtClean="0">
                <a:latin typeface="Cambria" pitchFamily="18" charset="0"/>
              </a:rPr>
              <a:t>Final Concept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4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400" dirty="0" smtClean="0">
                <a:latin typeface="Cambria" pitchFamily="18" charset="0"/>
              </a:rPr>
              <a:t>Machining Review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4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400" dirty="0" err="1" smtClean="0">
                <a:latin typeface="Cambria" pitchFamily="18" charset="0"/>
              </a:rPr>
              <a:t>Bom</a:t>
            </a:r>
            <a:r>
              <a:rPr lang="en-US" sz="1400" dirty="0" smtClean="0">
                <a:latin typeface="Cambria" pitchFamily="18" charset="0"/>
              </a:rPr>
              <a:t> Preparation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4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400" dirty="0" err="1" smtClean="0">
                <a:latin typeface="Cambria" pitchFamily="18" charset="0"/>
              </a:rPr>
              <a:t>Bom</a:t>
            </a:r>
            <a:r>
              <a:rPr lang="en-US" sz="1400" dirty="0" smtClean="0">
                <a:latin typeface="Cambria" pitchFamily="18" charset="0"/>
              </a:rPr>
              <a:t> Release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4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400" dirty="0" smtClean="0">
                <a:latin typeface="Cambria" pitchFamily="18" charset="0"/>
              </a:rPr>
              <a:t>Inspection Data </a:t>
            </a:r>
            <a:endParaRPr lang="en-US" sz="1400" dirty="0" smtClean="0">
              <a:latin typeface="Cambria" pitchFamily="18" charset="0"/>
            </a:endParaRPr>
          </a:p>
          <a:p>
            <a:pPr marL="171450" indent="-171450"/>
            <a:r>
              <a:rPr lang="en-US" sz="1400" dirty="0" smtClean="0">
                <a:latin typeface="Cambria" pitchFamily="18" charset="0"/>
              </a:rPr>
              <a:t>	</a:t>
            </a:r>
            <a:endParaRPr lang="en-US" sz="14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400" dirty="0" smtClean="0">
              <a:latin typeface="Cambria" pitchFamily="18" charset="0"/>
            </a:endParaRPr>
          </a:p>
          <a:p>
            <a:pPr marL="171450" indent="-171450"/>
            <a:endParaRPr lang="en-US" sz="14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4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4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4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4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4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4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4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400" dirty="0" smtClean="0"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7900" y="404485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</a:t>
            </a:r>
            <a:r>
              <a:rPr lang="en-US" sz="1100" dirty="0" smtClean="0"/>
              <a:t>/36</a:t>
            </a:r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137761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28600" y="1066800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latin typeface="Cambria" pitchFamily="18" charset="0"/>
              </a:rPr>
              <a:t>Data Downloading :-</a:t>
            </a:r>
            <a:endParaRPr lang="en-US" sz="1600" u="sng" dirty="0" smtClean="0">
              <a:latin typeface="Cambria" pitchFamily="18" charset="0"/>
            </a:endParaRPr>
          </a:p>
          <a:p>
            <a:endParaRPr lang="en-US" sz="1600" dirty="0" smtClean="0">
              <a:latin typeface="Cambri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1498223"/>
            <a:ext cx="62484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latin typeface="Cambria" pitchFamily="18" charset="0"/>
              </a:rPr>
              <a:t>Open the Product life cycle management system.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latin typeface="Cambria" pitchFamily="18" charset="0"/>
              </a:rPr>
              <a:t>Ensure the Request  receive from design.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latin typeface="Cambria" pitchFamily="18" charset="0"/>
              </a:rPr>
              <a:t>Update the Proto Request in Design List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latin typeface="Cambria" pitchFamily="18" charset="0"/>
              </a:rPr>
              <a:t>Put the target Date as per existing resource.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latin typeface="Cambria" pitchFamily="18" charset="0"/>
              </a:rPr>
              <a:t>Project location define in server &amp; make the folder.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latin typeface="Cambria" pitchFamily="18" charset="0"/>
              </a:rPr>
              <a:t>Downloading the 2d &amp; 3d.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If it’s a  assembly file then save with integrated </a:t>
            </a:r>
            <a:r>
              <a:rPr lang="en-US" sz="1200" dirty="0" err="1" smtClean="0"/>
              <a:t>Catia</a:t>
            </a:r>
            <a:r>
              <a:rPr lang="en-US" sz="1200" dirty="0" smtClean="0"/>
              <a:t>.</a:t>
            </a: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Ensure all </a:t>
            </a:r>
            <a:r>
              <a:rPr lang="en-US" sz="1200" dirty="0" err="1" smtClean="0"/>
              <a:t>catia</a:t>
            </a:r>
            <a:r>
              <a:rPr lang="en-US" sz="1200" dirty="0" smtClean="0"/>
              <a:t> part file has been saved at server location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Open the assembly file &amp; confirm all part file available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/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7900" y="404485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</a:t>
            </a:r>
            <a:r>
              <a:rPr lang="en-US" sz="1100" dirty="0" smtClean="0"/>
              <a:t>/36</a:t>
            </a:r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137761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28600" y="1066800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latin typeface="Cambria" pitchFamily="18" charset="0"/>
              </a:rPr>
              <a:t>Drawing Study:-</a:t>
            </a:r>
            <a:endParaRPr lang="en-US" sz="1600" u="sng" dirty="0" smtClean="0">
              <a:latin typeface="Cambria" pitchFamily="18" charset="0"/>
            </a:endParaRPr>
          </a:p>
          <a:p>
            <a:endParaRPr lang="en-US" sz="1600" dirty="0" smtClean="0">
              <a:latin typeface="Cambri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1498223"/>
            <a:ext cx="6248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Open  the 2d </a:t>
            </a:r>
            <a:r>
              <a:rPr lang="en-US" sz="1200" dirty="0" smtClean="0"/>
              <a:t>drawing.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Check the standard is mention in the drawing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Ensure the Rev number in drawing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Rev number is same with earlier then no need to make </a:t>
            </a:r>
            <a:r>
              <a:rPr lang="en-US" sz="1200" dirty="0" smtClean="0"/>
              <a:t>Design.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Confirm the material mention the drawing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latin typeface="Cambria" pitchFamily="18" charset="0"/>
              </a:rPr>
              <a:t>Match material with Existing stock</a:t>
            </a:r>
            <a:r>
              <a:rPr lang="en-US" sz="1200" dirty="0" smtClean="0">
                <a:latin typeface="Cambria" pitchFamily="18" charset="0"/>
              </a:rPr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Special material have mentioned  in the drawing then send for requirement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Check  after Welding  operation's in drawing .Like </a:t>
            </a:r>
            <a:r>
              <a:rPr lang="en-US" sz="1200" dirty="0" err="1" smtClean="0"/>
              <a:t>Coating,Painting</a:t>
            </a:r>
            <a:r>
              <a:rPr lang="en-US" sz="1200" dirty="0" smtClean="0"/>
              <a:t> etc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If any special coating required then inform to Management for Costing.</a:t>
            </a: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/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7900" y="404485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</a:t>
            </a:r>
            <a:r>
              <a:rPr lang="en-US" sz="1100" dirty="0" smtClean="0"/>
              <a:t>/36</a:t>
            </a:r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137761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28600" y="1066800"/>
            <a:ext cx="6248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latin typeface="Cambria" pitchFamily="18" charset="0"/>
              </a:rPr>
              <a:t>Drawing Study:-</a:t>
            </a:r>
          </a:p>
          <a:p>
            <a:endParaRPr lang="en-US" sz="1600" u="sng" dirty="0" smtClean="0">
              <a:latin typeface="Cambria" pitchFamily="18" charset="0"/>
            </a:endParaRPr>
          </a:p>
          <a:p>
            <a:r>
              <a:rPr lang="en-US" sz="1600" u="sng" dirty="0" smtClean="0">
                <a:latin typeface="Cambria" pitchFamily="18" charset="0"/>
              </a:rPr>
              <a:t>Picture:-</a:t>
            </a:r>
            <a:endParaRPr lang="en-US" sz="1600" u="sng" dirty="0" smtClean="0">
              <a:latin typeface="Cambria" pitchFamily="18" charset="0"/>
            </a:endParaRPr>
          </a:p>
          <a:p>
            <a:endParaRPr lang="en-US" sz="1600" dirty="0" smtClean="0"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7900" y="404485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</a:t>
            </a:r>
            <a:r>
              <a:rPr lang="en-US" sz="1100" dirty="0" smtClean="0"/>
              <a:t>/36</a:t>
            </a:r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137761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7952</TotalTime>
  <Words>1645</Words>
  <Application>Microsoft Office PowerPoint</Application>
  <PresentationFormat>On-screen Show (4:3)</PresentationFormat>
  <Paragraphs>492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BHIMASHANKAR SHIVAJI SOREGAONKAR</dc:creator>
  <cp:lastModifiedBy>DELL</cp:lastModifiedBy>
  <cp:revision>672</cp:revision>
  <cp:lastPrinted>2017-08-30T12:10:37Z</cp:lastPrinted>
  <dcterms:created xsi:type="dcterms:W3CDTF">2016-12-06T12:00:38Z</dcterms:created>
  <dcterms:modified xsi:type="dcterms:W3CDTF">2020-04-02T23:18:21Z</dcterms:modified>
</cp:coreProperties>
</file>