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3" r:id="rId4"/>
  </p:sldMasterIdLst>
  <p:notesMasterIdLst>
    <p:notesMasterId r:id="rId26"/>
  </p:notesMasterIdLst>
  <p:handoutMasterIdLst>
    <p:handoutMasterId r:id="rId27"/>
  </p:handoutMasterIdLst>
  <p:sldIdLst>
    <p:sldId id="324" r:id="rId5"/>
    <p:sldId id="302" r:id="rId6"/>
    <p:sldId id="315" r:id="rId7"/>
    <p:sldId id="328" r:id="rId8"/>
    <p:sldId id="329" r:id="rId9"/>
    <p:sldId id="331" r:id="rId10"/>
    <p:sldId id="330" r:id="rId11"/>
    <p:sldId id="332" r:id="rId12"/>
    <p:sldId id="333" r:id="rId13"/>
    <p:sldId id="334" r:id="rId14"/>
    <p:sldId id="335" r:id="rId15"/>
    <p:sldId id="336" r:id="rId16"/>
    <p:sldId id="337" r:id="rId17"/>
    <p:sldId id="338" r:id="rId18"/>
    <p:sldId id="339" r:id="rId19"/>
    <p:sldId id="340" r:id="rId20"/>
    <p:sldId id="344" r:id="rId21"/>
    <p:sldId id="341" r:id="rId22"/>
    <p:sldId id="343" r:id="rId23"/>
    <p:sldId id="342" r:id="rId24"/>
    <p:sldId id="32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3072" autoAdjust="0"/>
  </p:normalViewPr>
  <p:slideViewPr>
    <p:cSldViewPr snapToGrid="0">
      <p:cViewPr varScale="1">
        <p:scale>
          <a:sx n="77" d="100"/>
          <a:sy n="77" d="100"/>
        </p:scale>
        <p:origin x="922" y="5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605276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72838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28869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67012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93257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537092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19814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7553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753244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260644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1217779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27403373"/>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354461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20089576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511303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63842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9700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807382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35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0813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681167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410679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
        <p:nvSpPr>
          <p:cNvPr id="8" name="Date Placeholder 3">
            <a:extLst>
              <a:ext uri="{FF2B5EF4-FFF2-40B4-BE49-F238E27FC236}">
                <a16:creationId xmlns:a16="http://schemas.microsoft.com/office/drawing/2014/main" id="{8292B1D7-B325-7A32-E0CD-6D28EFED3832}"/>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3/28/2024</a:t>
            </a:fld>
            <a:endParaRPr lang="en-US" sz="1100" dirty="0">
              <a:solidFill>
                <a:schemeClr val="accent2"/>
              </a:solidFill>
            </a:endParaRPr>
          </a:p>
        </p:txBody>
      </p:sp>
      <p:sp>
        <p:nvSpPr>
          <p:cNvPr id="9" name="Footer Placeholder 4">
            <a:extLst>
              <a:ext uri="{FF2B5EF4-FFF2-40B4-BE49-F238E27FC236}">
                <a16:creationId xmlns:a16="http://schemas.microsoft.com/office/drawing/2014/main" id="{33308B8E-F7C2-0AFC-D574-FBCE1BEE8D68}"/>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6" name="Slide Number Placeholder 5">
            <a:extLst>
              <a:ext uri="{FF2B5EF4-FFF2-40B4-BE49-F238E27FC236}">
                <a16:creationId xmlns:a16="http://schemas.microsoft.com/office/drawing/2014/main" id="{6D1D684C-CD2F-C060-245F-FBBC6CFD1B8E}"/>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2745858469"/>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094" r:id="rId21"/>
    <p:sldLayoutId id="2147483682" r:id="rId22"/>
    <p:sldLayoutId id="2147483677" r:id="rId23"/>
    <p:sldLayoutId id="2147483654" r:id="rId24"/>
    <p:sldLayoutId id="2147483685" r:id="rId25"/>
    <p:sldLayoutId id="2147483686" r:id="rId26"/>
    <p:sldLayoutId id="2147483687" r:id="rId2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hyperlink" Target="https://duncanstephen.net/why-the-future-of-data-storage-is-still-magnetic-tape/" TargetMode="External"/><Relationship Id="rId2" Type="http://schemas.openxmlformats.org/officeDocument/2006/relationships/image" Target="../media/image3.jpeg"/><Relationship Id="rId1" Type="http://schemas.openxmlformats.org/officeDocument/2006/relationships/slideLayout" Target="../slideLayouts/slideLayout19.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normAutofit/>
          </a:bodyPr>
          <a:lstStyle/>
          <a:p>
            <a:r>
              <a:rPr lang="en-US" sz="2800" dirty="0"/>
              <a:t>TO OUR </a:t>
            </a:r>
            <a:br>
              <a:rPr lang="en-US" sz="3200" dirty="0"/>
            </a:br>
            <a:r>
              <a:rPr lang="en-US" sz="4000" dirty="0"/>
              <a:t>PRESENTATION</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normAutofit fontScale="92500" lnSpcReduction="20000"/>
          </a:bodyPr>
          <a:lstStyle/>
          <a:p>
            <a:r>
              <a:rPr lang="en-US" sz="3200" dirty="0">
                <a:solidFill>
                  <a:srgbClr val="FF0000"/>
                </a:solidFill>
                <a:latin typeface="Algerian" panose="04020705040A02060702" pitchFamily="82" charset="0"/>
              </a:rPr>
              <a:t>WELCOME</a:t>
            </a:r>
          </a:p>
        </p:txBody>
      </p:sp>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203094" y="899061"/>
            <a:ext cx="5859196" cy="5051033"/>
          </a:xfrm>
          <a:prstGeom prst="hexagon">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normAutofit fontScale="77500" lnSpcReduction="20000"/>
          </a:bodyPr>
          <a:lstStyle/>
          <a:p>
            <a:r>
              <a:rPr lang="en-US" sz="2400" b="1" dirty="0">
                <a:solidFill>
                  <a:srgbClr val="FFFF00"/>
                </a:solidFill>
              </a:rPr>
              <a:t>GROUP NO. 2</a:t>
            </a:r>
          </a:p>
          <a:p>
            <a:r>
              <a:rPr lang="en-US" dirty="0"/>
              <a:t>KASHISH – 1222043011015</a:t>
            </a:r>
          </a:p>
          <a:p>
            <a:r>
              <a:rPr lang="en-US" dirty="0"/>
              <a:t>JANNAT – 1222043011023</a:t>
            </a:r>
          </a:p>
          <a:p>
            <a:r>
              <a:rPr lang="en-US" dirty="0"/>
              <a:t>ANJALI – 1222043011025 </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ACA0-0BCB-974C-8FF4-948801767F9A}"/>
              </a:ext>
            </a:extLst>
          </p:cNvPr>
          <p:cNvSpPr>
            <a:spLocks noGrp="1"/>
          </p:cNvSpPr>
          <p:nvPr>
            <p:ph type="title"/>
          </p:nvPr>
        </p:nvSpPr>
        <p:spPr>
          <a:xfrm>
            <a:off x="335166" y="647700"/>
            <a:ext cx="11436834" cy="700114"/>
          </a:xfrm>
        </p:spPr>
        <p:txBody>
          <a:bodyPr>
            <a:normAutofit/>
          </a:bodyPr>
          <a:lstStyle/>
          <a:p>
            <a:r>
              <a:rPr lang="en-US" dirty="0">
                <a:solidFill>
                  <a:schemeClr val="tx1"/>
                </a:solidFill>
                <a:latin typeface="Californian FB" panose="0207040306080B030204" pitchFamily="18" charset="0"/>
              </a:rPr>
              <a:t>Tape Utilization</a:t>
            </a:r>
            <a:endParaRPr lang="en-IN" dirty="0">
              <a:solidFill>
                <a:schemeClr val="tx1"/>
              </a:solidFill>
              <a:latin typeface="Californian FB" panose="0207040306080B030204" pitchFamily="18" charset="0"/>
            </a:endParaRPr>
          </a:p>
        </p:txBody>
      </p:sp>
      <p:pic>
        <p:nvPicPr>
          <p:cNvPr id="5" name="Picture 4">
            <a:extLst>
              <a:ext uri="{FF2B5EF4-FFF2-40B4-BE49-F238E27FC236}">
                <a16:creationId xmlns:a16="http://schemas.microsoft.com/office/drawing/2014/main" id="{D460EBFB-03A2-F36E-A652-AD095A6479B8}"/>
              </a:ext>
            </a:extLst>
          </p:cNvPr>
          <p:cNvPicPr>
            <a:picLocks noChangeAspect="1"/>
          </p:cNvPicPr>
          <p:nvPr/>
        </p:nvPicPr>
        <p:blipFill>
          <a:blip r:embed="rId2">
            <a:alphaModFix amt="20000"/>
          </a:blip>
          <a:srcRect/>
          <a:stretch/>
        </p:blipFill>
        <p:spPr>
          <a:xfrm>
            <a:off x="710502" y="647700"/>
            <a:ext cx="11243166" cy="5818887"/>
          </a:xfrm>
          <a:prstGeom prst="rect">
            <a:avLst/>
          </a:prstGeom>
        </p:spPr>
      </p:pic>
      <p:sp>
        <p:nvSpPr>
          <p:cNvPr id="3" name="TextBox 2">
            <a:extLst>
              <a:ext uri="{FF2B5EF4-FFF2-40B4-BE49-F238E27FC236}">
                <a16:creationId xmlns:a16="http://schemas.microsoft.com/office/drawing/2014/main" id="{32F42565-10BF-4BB6-707F-2F5E5E0885F7}"/>
              </a:ext>
            </a:extLst>
          </p:cNvPr>
          <p:cNvSpPr txBox="1"/>
          <p:nvPr/>
        </p:nvSpPr>
        <p:spPr>
          <a:xfrm>
            <a:off x="531392" y="1693270"/>
            <a:ext cx="11340000" cy="4247317"/>
          </a:xfrm>
          <a:prstGeom prst="rect">
            <a:avLst/>
          </a:prstGeom>
          <a:noFill/>
        </p:spPr>
        <p:txBody>
          <a:bodyPr wrap="square" rtlCol="0">
            <a:spAutoFit/>
          </a:bodyPr>
          <a:lstStyle/>
          <a:p>
            <a:pPr marL="342900" indent="-342900">
              <a:buFont typeface="+mj-lt"/>
              <a:buAutoNum type="arabicPeriod"/>
            </a:pPr>
            <a:r>
              <a:rPr lang="en-US" b="1" dirty="0">
                <a:solidFill>
                  <a:srgbClr val="002060"/>
                </a:solidFill>
              </a:rPr>
              <a:t>Capacity Utilization </a:t>
            </a:r>
            <a:r>
              <a:rPr lang="en-US" dirty="0"/>
              <a:t>: this refers to how effectively the available storage capacity of the tape is used. </a:t>
            </a:r>
            <a:r>
              <a:rPr lang="en-IN" dirty="0"/>
              <a:t>Effective utilization involves </a:t>
            </a:r>
            <a:r>
              <a:rPr lang="en-IN" dirty="0">
                <a:highlight>
                  <a:srgbClr val="FFFF00"/>
                </a:highlight>
              </a:rPr>
              <a:t>maximizing the amount of data stored </a:t>
            </a:r>
            <a:r>
              <a:rPr lang="en-IN" dirty="0"/>
              <a:t>on the tape without wasting space.</a:t>
            </a:r>
          </a:p>
          <a:p>
            <a:pPr marL="342900" indent="-342900">
              <a:buFont typeface="+mj-lt"/>
              <a:buAutoNum type="arabicPeriod"/>
            </a:pPr>
            <a:r>
              <a:rPr lang="en-IN" b="1" dirty="0">
                <a:solidFill>
                  <a:srgbClr val="002060"/>
                </a:solidFill>
              </a:rPr>
              <a:t>Compression</a:t>
            </a:r>
            <a:r>
              <a:rPr lang="en-IN" dirty="0"/>
              <a:t> : compression techniques can be employed to increase the amount of data that can be stored on a tape.</a:t>
            </a:r>
            <a:r>
              <a:rPr lang="en-US" dirty="0"/>
              <a:t> Effective compression algorithms </a:t>
            </a:r>
            <a:r>
              <a:rPr lang="en-US" dirty="0">
                <a:highlight>
                  <a:srgbClr val="FFFF00"/>
                </a:highlight>
              </a:rPr>
              <a:t>reduce the amount of physical space </a:t>
            </a:r>
            <a:r>
              <a:rPr lang="en-US" dirty="0"/>
              <a:t>required for storing a given amount of data.</a:t>
            </a:r>
          </a:p>
          <a:p>
            <a:pPr marL="342900" indent="-342900">
              <a:buFont typeface="+mj-lt"/>
              <a:buAutoNum type="arabicPeriod"/>
            </a:pPr>
            <a:r>
              <a:rPr lang="en-US" b="1" dirty="0">
                <a:solidFill>
                  <a:srgbClr val="002060"/>
                </a:solidFill>
              </a:rPr>
              <a:t>Data Organization </a:t>
            </a:r>
            <a:r>
              <a:rPr lang="en-US" dirty="0"/>
              <a:t>: proper organization of data on the tape can </a:t>
            </a:r>
            <a:r>
              <a:rPr lang="en-US" dirty="0">
                <a:highlight>
                  <a:srgbClr val="FFFF00"/>
                </a:highlight>
              </a:rPr>
              <a:t>improve utilization</a:t>
            </a:r>
            <a:r>
              <a:rPr lang="en-US" dirty="0"/>
              <a:t>. For example, arranging data in sequential order can minimize the need for tape movement during read and write operations, thereby </a:t>
            </a:r>
            <a:r>
              <a:rPr lang="en-US" dirty="0">
                <a:highlight>
                  <a:srgbClr val="FFFF00"/>
                </a:highlight>
              </a:rPr>
              <a:t>improving access times and efficiency</a:t>
            </a:r>
            <a:r>
              <a:rPr lang="en-US" dirty="0"/>
              <a:t>.</a:t>
            </a:r>
          </a:p>
          <a:p>
            <a:pPr marL="342900" indent="-342900">
              <a:buFont typeface="+mj-lt"/>
              <a:buAutoNum type="arabicPeriod"/>
            </a:pPr>
            <a:r>
              <a:rPr lang="en-US" b="1" dirty="0">
                <a:solidFill>
                  <a:srgbClr val="002060"/>
                </a:solidFill>
              </a:rPr>
              <a:t>File management </a:t>
            </a:r>
            <a:r>
              <a:rPr lang="en-US" dirty="0"/>
              <a:t>: effective file management systems ensure that </a:t>
            </a:r>
            <a:r>
              <a:rPr lang="en-US" dirty="0">
                <a:highlight>
                  <a:srgbClr val="FFFF00"/>
                </a:highlight>
              </a:rPr>
              <a:t>data is stored in a manner </a:t>
            </a:r>
            <a:r>
              <a:rPr lang="en-US" dirty="0"/>
              <a:t>that optimizes tape utilization. This include techniques such as grouping related files together and minimizing fragmentation.</a:t>
            </a:r>
          </a:p>
          <a:p>
            <a:pPr marL="342900" indent="-342900">
              <a:buFont typeface="+mj-lt"/>
              <a:buAutoNum type="arabicPeriod"/>
            </a:pPr>
            <a:r>
              <a:rPr lang="en-US" b="1" dirty="0">
                <a:solidFill>
                  <a:srgbClr val="002060"/>
                </a:solidFill>
              </a:rPr>
              <a:t>Backup strategies </a:t>
            </a:r>
            <a:r>
              <a:rPr lang="en-US" dirty="0"/>
              <a:t>: tape utilization is closely tied to backup strategies. Employing incremental or differential backup techniques can optimize tape usage by </a:t>
            </a:r>
            <a:r>
              <a:rPr lang="en-US" dirty="0">
                <a:highlight>
                  <a:srgbClr val="FFFF00"/>
                </a:highlight>
              </a:rPr>
              <a:t>only storing changed or new data </a:t>
            </a:r>
            <a:r>
              <a:rPr lang="en-US" dirty="0"/>
              <a:t>since the last backup, rather than duplicating entire datasets.</a:t>
            </a:r>
            <a:endParaRPr lang="en-IN" dirty="0"/>
          </a:p>
        </p:txBody>
      </p:sp>
    </p:spTree>
    <p:extLst>
      <p:ext uri="{BB962C8B-B14F-4D97-AF65-F5344CB8AC3E}">
        <p14:creationId xmlns:p14="http://schemas.microsoft.com/office/powerpoint/2010/main" val="16324160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9DB9-9FCD-651B-C619-77557A7D5614}"/>
              </a:ext>
            </a:extLst>
          </p:cNvPr>
          <p:cNvSpPr>
            <a:spLocks noGrp="1"/>
          </p:cNvSpPr>
          <p:nvPr>
            <p:ph type="title"/>
          </p:nvPr>
        </p:nvSpPr>
        <p:spPr>
          <a:xfrm>
            <a:off x="13318435" y="3319669"/>
            <a:ext cx="367747" cy="109331"/>
          </a:xfrm>
        </p:spPr>
        <p:txBody>
          <a:bodyPr>
            <a:normAutofit fontScale="90000"/>
          </a:bodyPr>
          <a:lstStyle/>
          <a:p>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D57C73-6471-1524-1F13-61421D8FFAEE}"/>
                  </a:ext>
                </a:extLst>
              </p:cNvPr>
              <p:cNvSpPr txBox="1"/>
              <p:nvPr/>
            </p:nvSpPr>
            <p:spPr>
              <a:xfrm>
                <a:off x="495574" y="845223"/>
                <a:ext cx="11340000" cy="3018583"/>
              </a:xfrm>
              <a:prstGeom prst="rect">
                <a:avLst/>
              </a:prstGeom>
              <a:noFill/>
            </p:spPr>
            <p:txBody>
              <a:bodyPr wrap="square">
                <a:spAutoFit/>
              </a:bodyPr>
              <a:lstStyle/>
              <a:p>
                <a:pPr marL="342900" indent="-342900">
                  <a:buAutoNum type="arabicPeriod" startAt="6"/>
                </a:pPr>
                <a:r>
                  <a:rPr lang="en-US" b="1" dirty="0">
                    <a:solidFill>
                      <a:srgbClr val="002060"/>
                    </a:solidFill>
                  </a:rPr>
                  <a:t>Retention policies</a:t>
                </a:r>
                <a:r>
                  <a:rPr lang="en-US" dirty="0"/>
                  <a:t> : implementing appropriate retention policies ensures that </a:t>
                </a:r>
                <a:r>
                  <a:rPr lang="en-US" dirty="0">
                    <a:highlight>
                      <a:srgbClr val="FFFF00"/>
                    </a:highlight>
                  </a:rPr>
                  <a:t>outdated or unnecessary data is regularly removed</a:t>
                </a:r>
                <a:r>
                  <a:rPr lang="en-US" dirty="0"/>
                  <a:t> from the tapes, freeing up space for new data and maximizing utilization.</a:t>
                </a:r>
              </a:p>
              <a:p>
                <a:pPr marL="342900" indent="-342900">
                  <a:buAutoNum type="arabicPeriod" startAt="6"/>
                </a:pPr>
                <a:r>
                  <a:rPr lang="en-US" b="1" dirty="0">
                    <a:solidFill>
                      <a:srgbClr val="002060"/>
                    </a:solidFill>
                  </a:rPr>
                  <a:t>Error handling </a:t>
                </a:r>
                <a:r>
                  <a:rPr lang="en-US" dirty="0"/>
                  <a:t>: effective error handling mechanisms are crucial for ensuring </a:t>
                </a:r>
                <a:r>
                  <a:rPr lang="en-US" dirty="0">
                    <a:highlight>
                      <a:srgbClr val="FFFF00"/>
                    </a:highlight>
                  </a:rPr>
                  <a:t>data integrity and minimizing wasted space </a:t>
                </a:r>
                <a:r>
                  <a:rPr lang="en-US" dirty="0"/>
                  <a:t>due to errors or corruption on the tape.</a:t>
                </a:r>
              </a:p>
              <a:p>
                <a:pPr marL="342900" indent="-342900">
                  <a:buAutoNum type="arabicPeriod" startAt="6"/>
                </a:pPr>
                <a:r>
                  <a:rPr lang="en-US" b="1" dirty="0">
                    <a:solidFill>
                      <a:srgbClr val="002060"/>
                    </a:solidFill>
                  </a:rPr>
                  <a:t>Tape lifespan management </a:t>
                </a:r>
                <a:r>
                  <a:rPr lang="en-US" dirty="0"/>
                  <a:t>: proper management of tape lifespan, including regular maintenance, monitoring for degradation, and timely replacement of aging tapes, is essential for </a:t>
                </a:r>
                <a:r>
                  <a:rPr lang="en-US" dirty="0">
                    <a:highlight>
                      <a:srgbClr val="FFFF00"/>
                    </a:highlight>
                  </a:rPr>
                  <a:t>maximizing utilization over the long term.</a:t>
                </a:r>
              </a:p>
              <a:p>
                <a:endParaRPr lang="en-US" dirty="0"/>
              </a:p>
              <a:p>
                <a:r>
                  <a:rPr lang="en-US" b="1" dirty="0">
                    <a:solidFill>
                      <a:srgbClr val="002060"/>
                    </a:solidFill>
                  </a:rPr>
                  <a:t>9.   Formula </a:t>
                </a:r>
                <a:r>
                  <a:rPr lang="en-US" dirty="0"/>
                  <a:t>:                   </a:t>
                </a:r>
                <a:r>
                  <a:rPr lang="en-US" b="1" dirty="0"/>
                  <a:t>Tape Utilization </a:t>
                </a:r>
                <a:r>
                  <a:rPr lang="en-US" dirty="0"/>
                  <a:t>=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𝑡𝑎𝑝𝑒</m:t>
                        </m:r>
                        <m:r>
                          <a:rPr lang="en-IN" b="0" i="1" smtClean="0">
                            <a:latin typeface="Cambria Math" panose="02040503050406030204" pitchFamily="18" charset="0"/>
                          </a:rPr>
                          <m:t> </m:t>
                        </m:r>
                        <m:r>
                          <a:rPr lang="en-IN" b="0" i="1" smtClean="0">
                            <a:latin typeface="Cambria Math" panose="02040503050406030204" pitchFamily="18" charset="0"/>
                          </a:rPr>
                          <m:t>𝑙𝑒𝑛𝑔𝑡h</m:t>
                        </m:r>
                        <m:r>
                          <a:rPr lang="en-IN" b="0" i="1" smtClean="0">
                            <a:latin typeface="Cambria Math" panose="02040503050406030204" pitchFamily="18" charset="0"/>
                          </a:rPr>
                          <m:t> </m:t>
                        </m:r>
                        <m:r>
                          <a:rPr lang="en-IN" b="0" i="1" smtClean="0">
                            <a:latin typeface="Cambria Math" panose="02040503050406030204" pitchFamily="18" charset="0"/>
                          </a:rPr>
                          <m:t>𝑢𝑠𝑒𝑑</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𝑑𝑎𝑡𝑎</m:t>
                        </m:r>
                        <m:r>
                          <a:rPr lang="en-IN" b="0" i="1" smtClean="0">
                            <a:latin typeface="Cambria Math" panose="02040503050406030204" pitchFamily="18" charset="0"/>
                          </a:rPr>
                          <m:t> ∗ 100</m:t>
                        </m:r>
                      </m:num>
                      <m:den>
                        <m:r>
                          <a:rPr lang="en-IN" b="0" i="1" smtClean="0">
                            <a:latin typeface="Cambria Math" panose="02040503050406030204" pitchFamily="18" charset="0"/>
                          </a:rPr>
                          <m:t>𝑡𝑎𝑝𝑒</m:t>
                        </m:r>
                        <m:r>
                          <a:rPr lang="en-IN" b="0" i="1" smtClean="0">
                            <a:latin typeface="Cambria Math" panose="02040503050406030204" pitchFamily="18" charset="0"/>
                          </a:rPr>
                          <m:t> </m:t>
                        </m:r>
                        <m:r>
                          <a:rPr lang="en-IN" b="0" i="1" smtClean="0">
                            <a:latin typeface="Cambria Math" panose="02040503050406030204" pitchFamily="18" charset="0"/>
                          </a:rPr>
                          <m:t>𝑙𝑒𝑛𝑔𝑡h</m:t>
                        </m:r>
                        <m:r>
                          <a:rPr lang="en-IN" b="0" i="1" smtClean="0">
                            <a:latin typeface="Cambria Math" panose="02040503050406030204" pitchFamily="18" charset="0"/>
                          </a:rPr>
                          <m:t> </m:t>
                        </m:r>
                        <m:r>
                          <a:rPr lang="en-IN" b="0" i="1" smtClean="0">
                            <a:latin typeface="Cambria Math" panose="02040503050406030204" pitchFamily="18" charset="0"/>
                          </a:rPr>
                          <m:t>𝑢𝑠𝑒𝑑</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𝑑𝑎𝑡𝑎</m:t>
                        </m:r>
                        <m:r>
                          <a:rPr lang="en-IN" b="0" i="1" smtClean="0">
                            <a:latin typeface="Cambria Math" panose="02040503050406030204" pitchFamily="18" charset="0"/>
                          </a:rPr>
                          <m:t>+</m:t>
                        </m:r>
                        <m:r>
                          <a:rPr lang="en-IN" b="0" i="1" smtClean="0">
                            <a:latin typeface="Cambria Math" panose="02040503050406030204" pitchFamily="18" charset="0"/>
                          </a:rPr>
                          <m:t>𝑡𝑎𝑝𝑒</m:t>
                        </m:r>
                        <m:r>
                          <a:rPr lang="en-IN" b="0" i="1" smtClean="0">
                            <a:latin typeface="Cambria Math" panose="02040503050406030204" pitchFamily="18" charset="0"/>
                          </a:rPr>
                          <m:t> </m:t>
                        </m:r>
                        <m:r>
                          <a:rPr lang="en-IN" b="0" i="1" smtClean="0">
                            <a:latin typeface="Cambria Math" panose="02040503050406030204" pitchFamily="18" charset="0"/>
                          </a:rPr>
                          <m:t>𝑙𝑒𝑛𝑔𝑡h</m:t>
                        </m:r>
                        <m:r>
                          <a:rPr lang="en-IN" b="0" i="1" smtClean="0">
                            <a:latin typeface="Cambria Math" panose="02040503050406030204" pitchFamily="18" charset="0"/>
                          </a:rPr>
                          <m:t> </m:t>
                        </m:r>
                        <m:r>
                          <a:rPr lang="en-IN" b="0" i="1" smtClean="0">
                            <a:latin typeface="Cambria Math" panose="02040503050406030204" pitchFamily="18" charset="0"/>
                          </a:rPr>
                          <m:t>𝑢𝑠𝑒𝑑</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𝐼𝐵𝐺𝑠</m:t>
                        </m:r>
                      </m:den>
                    </m:f>
                  </m:oMath>
                </a14:m>
                <a:endParaRPr lang="en-IN" dirty="0"/>
              </a:p>
            </p:txBody>
          </p:sp>
        </mc:Choice>
        <mc:Fallback xmlns="">
          <p:sp>
            <p:nvSpPr>
              <p:cNvPr id="4" name="TextBox 3">
                <a:extLst>
                  <a:ext uri="{FF2B5EF4-FFF2-40B4-BE49-F238E27FC236}">
                    <a16:creationId xmlns:a16="http://schemas.microsoft.com/office/drawing/2014/main" id="{1ED57C73-6471-1524-1F13-61421D8FFAEE}"/>
                  </a:ext>
                </a:extLst>
              </p:cNvPr>
              <p:cNvSpPr txBox="1">
                <a:spLocks noRot="1" noChangeAspect="1" noMove="1" noResize="1" noEditPoints="1" noAdjustHandles="1" noChangeArrowheads="1" noChangeShapeType="1" noTextEdit="1"/>
              </p:cNvSpPr>
              <p:nvPr/>
            </p:nvSpPr>
            <p:spPr>
              <a:xfrm>
                <a:off x="495574" y="845223"/>
                <a:ext cx="11340000" cy="3018583"/>
              </a:xfrm>
              <a:prstGeom prst="rect">
                <a:avLst/>
              </a:prstGeom>
              <a:blipFill>
                <a:blip r:embed="rId2"/>
                <a:stretch>
                  <a:fillRect l="-430" t="-1212" r="-645" b="-20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04B8F6C3-BA4F-6EF5-69B3-73F2B5CF5BB3}"/>
              </a:ext>
            </a:extLst>
          </p:cNvPr>
          <p:cNvPicPr>
            <a:picLocks noChangeAspect="1"/>
          </p:cNvPicPr>
          <p:nvPr/>
        </p:nvPicPr>
        <p:blipFill>
          <a:blip r:embed="rId3"/>
          <a:stretch>
            <a:fillRect/>
          </a:stretch>
        </p:blipFill>
        <p:spPr>
          <a:xfrm>
            <a:off x="1381537" y="3974921"/>
            <a:ext cx="8984974" cy="2362200"/>
          </a:xfrm>
          <a:prstGeom prst="rect">
            <a:avLst/>
          </a:prstGeom>
        </p:spPr>
      </p:pic>
    </p:spTree>
    <p:extLst>
      <p:ext uri="{BB962C8B-B14F-4D97-AF65-F5344CB8AC3E}">
        <p14:creationId xmlns:p14="http://schemas.microsoft.com/office/powerpoint/2010/main" val="3974359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0A6B-4031-95B7-63FE-C6530ABA21AA}"/>
              </a:ext>
            </a:extLst>
          </p:cNvPr>
          <p:cNvSpPr>
            <a:spLocks noGrp="1"/>
          </p:cNvSpPr>
          <p:nvPr>
            <p:ph type="title"/>
          </p:nvPr>
        </p:nvSpPr>
        <p:spPr>
          <a:xfrm>
            <a:off x="644387" y="273648"/>
            <a:ext cx="11097796" cy="700114"/>
          </a:xfrm>
        </p:spPr>
        <p:txBody>
          <a:bodyPr>
            <a:normAutofit/>
          </a:bodyPr>
          <a:lstStyle/>
          <a:p>
            <a:r>
              <a:rPr lang="en-IN" dirty="0">
                <a:solidFill>
                  <a:srgbClr val="C00000"/>
                </a:solidFill>
                <a:latin typeface="Californian FB" panose="0207040306080B030204" pitchFamily="18" charset="0"/>
              </a:rPr>
              <a:t>Size of block</a:t>
            </a:r>
          </a:p>
        </p:txBody>
      </p:sp>
      <p:sp>
        <p:nvSpPr>
          <p:cNvPr id="3" name="TextBox 2">
            <a:extLst>
              <a:ext uri="{FF2B5EF4-FFF2-40B4-BE49-F238E27FC236}">
                <a16:creationId xmlns:a16="http://schemas.microsoft.com/office/drawing/2014/main" id="{85C6E3D9-0522-5614-B2D4-84718AF8F875}"/>
              </a:ext>
            </a:extLst>
          </p:cNvPr>
          <p:cNvSpPr txBox="1"/>
          <p:nvPr/>
        </p:nvSpPr>
        <p:spPr>
          <a:xfrm>
            <a:off x="506896" y="1123304"/>
            <a:ext cx="11265104" cy="5441170"/>
          </a:xfrm>
          <a:prstGeom prst="rect">
            <a:avLst/>
          </a:prstGeom>
          <a:noFill/>
        </p:spPr>
        <p:txBody>
          <a:bodyPr wrap="square" rtlCol="0">
            <a:spAutoFit/>
          </a:bodyPr>
          <a:lstStyle/>
          <a:p>
            <a:pPr marL="342900" indent="-342900">
              <a:lnSpc>
                <a:spcPct val="150000"/>
              </a:lnSpc>
              <a:buFont typeface="+mj-lt"/>
              <a:buAutoNum type="arabicPeriod"/>
            </a:pPr>
            <a:r>
              <a:rPr lang="en-IN" b="1" dirty="0">
                <a:solidFill>
                  <a:srgbClr val="002060"/>
                </a:solidFill>
              </a:rPr>
              <a:t>Fixed vs. Variable block size </a:t>
            </a:r>
            <a:r>
              <a:rPr lang="en-IN" dirty="0"/>
              <a:t>: some tape formats supports </a:t>
            </a:r>
            <a:r>
              <a:rPr lang="en-IN" dirty="0">
                <a:highlight>
                  <a:srgbClr val="FFFF00"/>
                </a:highlight>
              </a:rPr>
              <a:t>fixed-size</a:t>
            </a:r>
            <a:r>
              <a:rPr lang="en-IN" dirty="0"/>
              <a:t> blocks, where each block of data occupies a </a:t>
            </a:r>
            <a:r>
              <a:rPr lang="en-IN" dirty="0">
                <a:highlight>
                  <a:srgbClr val="FFFF00"/>
                </a:highlight>
              </a:rPr>
              <a:t>predetermined amount of space </a:t>
            </a:r>
            <a:r>
              <a:rPr lang="en-IN" dirty="0"/>
              <a:t>on the tape. In contrast, other formats allow for </a:t>
            </a:r>
            <a:r>
              <a:rPr lang="en-IN" dirty="0">
                <a:highlight>
                  <a:srgbClr val="FFFF00"/>
                </a:highlight>
              </a:rPr>
              <a:t>variable </a:t>
            </a:r>
            <a:r>
              <a:rPr lang="en-IN" dirty="0"/>
              <a:t>block sizes, where the size of each block can vary based on the </a:t>
            </a:r>
            <a:r>
              <a:rPr lang="en-IN" dirty="0">
                <a:highlight>
                  <a:srgbClr val="FFFF00"/>
                </a:highlight>
              </a:rPr>
              <a:t>size of the data being written </a:t>
            </a:r>
            <a:r>
              <a:rPr lang="en-IN" dirty="0"/>
              <a:t>.</a:t>
            </a:r>
          </a:p>
          <a:p>
            <a:pPr marL="342900" indent="-342900">
              <a:lnSpc>
                <a:spcPct val="150000"/>
              </a:lnSpc>
              <a:buFont typeface="+mj-lt"/>
              <a:buAutoNum type="arabicPeriod"/>
            </a:pPr>
            <a:r>
              <a:rPr lang="en-IN" b="1" dirty="0">
                <a:solidFill>
                  <a:srgbClr val="002060"/>
                </a:solidFill>
              </a:rPr>
              <a:t>Optimization for performance </a:t>
            </a:r>
            <a:r>
              <a:rPr lang="en-IN" dirty="0"/>
              <a:t>: the block size chosen for magnetic tape storage can have implications for performance. Larger block sizes may result in </a:t>
            </a:r>
            <a:r>
              <a:rPr lang="en-IN" dirty="0">
                <a:highlight>
                  <a:srgbClr val="FFFF00"/>
                </a:highlight>
              </a:rPr>
              <a:t>faster data transfer rates</a:t>
            </a:r>
            <a:r>
              <a:rPr lang="en-IN" dirty="0"/>
              <a:t>, especially for sequential access patterns, as large amounts of data can be read or written in each operation. However, smaller block sizes may be more suitable  for random access patterns or when storing small files, as they reduce the amount of data that needs to be read or written in each operation.</a:t>
            </a:r>
          </a:p>
          <a:p>
            <a:pPr marL="342900" indent="-342900">
              <a:lnSpc>
                <a:spcPct val="150000"/>
              </a:lnSpc>
              <a:buFont typeface="+mj-lt"/>
              <a:buAutoNum type="arabicPeriod"/>
            </a:pPr>
            <a:r>
              <a:rPr lang="en-IN" b="1" dirty="0">
                <a:solidFill>
                  <a:srgbClr val="002060"/>
                </a:solidFill>
              </a:rPr>
              <a:t>Tape format and standards </a:t>
            </a:r>
            <a:r>
              <a:rPr lang="en-IN" dirty="0"/>
              <a:t>: different magnetic tape formats and standards may </a:t>
            </a:r>
            <a:r>
              <a:rPr lang="en-IN" dirty="0">
                <a:highlight>
                  <a:srgbClr val="FFFF00"/>
                </a:highlight>
              </a:rPr>
              <a:t>specify recommended or required block sizes</a:t>
            </a:r>
            <a:r>
              <a:rPr lang="en-IN" dirty="0"/>
              <a:t>. For example, Linear Tape-Open(LTO) technology, one of the most common tape formats, supports variable block sizes ranging from 512 bytes to 256 KB.</a:t>
            </a:r>
          </a:p>
        </p:txBody>
      </p:sp>
    </p:spTree>
    <p:extLst>
      <p:ext uri="{BB962C8B-B14F-4D97-AF65-F5344CB8AC3E}">
        <p14:creationId xmlns:p14="http://schemas.microsoft.com/office/powerpoint/2010/main" val="19497145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1198B2-494D-B016-5C41-3259F61157BC}"/>
              </a:ext>
            </a:extLst>
          </p:cNvPr>
          <p:cNvPicPr>
            <a:picLocks noChangeAspect="1"/>
          </p:cNvPicPr>
          <p:nvPr/>
        </p:nvPicPr>
        <p:blipFill>
          <a:blip r:embed="rId2">
            <a:grayscl/>
            <a:alphaModFix amt="70000"/>
          </a:blip>
          <a:stretch>
            <a:fillRect/>
          </a:stretch>
        </p:blipFill>
        <p:spPr>
          <a:xfrm>
            <a:off x="834887" y="5066649"/>
            <a:ext cx="10704444" cy="1441175"/>
          </a:xfrm>
          <a:prstGeom prst="rect">
            <a:avLst/>
          </a:prstGeom>
        </p:spPr>
      </p:pic>
      <p:sp>
        <p:nvSpPr>
          <p:cNvPr id="2" name="Title 1">
            <a:extLst>
              <a:ext uri="{FF2B5EF4-FFF2-40B4-BE49-F238E27FC236}">
                <a16:creationId xmlns:a16="http://schemas.microsoft.com/office/drawing/2014/main" id="{68F7615A-747A-852F-980E-9D1914B87185}"/>
              </a:ext>
            </a:extLst>
          </p:cNvPr>
          <p:cNvSpPr>
            <a:spLocks noGrp="1"/>
          </p:cNvSpPr>
          <p:nvPr>
            <p:ph type="title"/>
          </p:nvPr>
        </p:nvSpPr>
        <p:spPr>
          <a:xfrm>
            <a:off x="13060016" y="2874066"/>
            <a:ext cx="73643" cy="700114"/>
          </a:xfrm>
        </p:spPr>
        <p:txBody>
          <a:bodyPr>
            <a:normAutofit/>
          </a:bodyPr>
          <a:lstStyle/>
          <a:p>
            <a:endParaRPr lang="en-IN" dirty="0"/>
          </a:p>
        </p:txBody>
      </p:sp>
      <p:sp>
        <p:nvSpPr>
          <p:cNvPr id="3" name="TextBox 2">
            <a:extLst>
              <a:ext uri="{FF2B5EF4-FFF2-40B4-BE49-F238E27FC236}">
                <a16:creationId xmlns:a16="http://schemas.microsoft.com/office/drawing/2014/main" id="{7B51538F-D25B-D649-B7F2-FBD4308444A1}"/>
              </a:ext>
            </a:extLst>
          </p:cNvPr>
          <p:cNvSpPr txBox="1"/>
          <p:nvPr/>
        </p:nvSpPr>
        <p:spPr>
          <a:xfrm>
            <a:off x="582091" y="452882"/>
            <a:ext cx="11027818" cy="5355312"/>
          </a:xfrm>
          <a:prstGeom prst="rect">
            <a:avLst/>
          </a:prstGeom>
          <a:noFill/>
        </p:spPr>
        <p:txBody>
          <a:bodyPr wrap="square" rtlCol="0">
            <a:spAutoFit/>
          </a:bodyPr>
          <a:lstStyle/>
          <a:p>
            <a:pPr marL="342900" indent="-342900">
              <a:lnSpc>
                <a:spcPct val="150000"/>
              </a:lnSpc>
              <a:buAutoNum type="arabicPeriod" startAt="4"/>
            </a:pPr>
            <a:r>
              <a:rPr lang="en-IN" b="1" dirty="0">
                <a:solidFill>
                  <a:srgbClr val="002060"/>
                </a:solidFill>
              </a:rPr>
              <a:t>Application Requirements </a:t>
            </a:r>
            <a:r>
              <a:rPr lang="en-IN" dirty="0"/>
              <a:t>: the </a:t>
            </a:r>
            <a:r>
              <a:rPr lang="en-IN" dirty="0">
                <a:highlight>
                  <a:srgbClr val="FFFF00"/>
                </a:highlight>
              </a:rPr>
              <a:t>block size </a:t>
            </a:r>
            <a:r>
              <a:rPr lang="en-IN" dirty="0"/>
              <a:t>used in magnetic tape storage may be </a:t>
            </a:r>
            <a:r>
              <a:rPr lang="en-IN" dirty="0">
                <a:highlight>
                  <a:srgbClr val="FFFF00"/>
                </a:highlight>
              </a:rPr>
              <a:t>determined by </a:t>
            </a:r>
            <a:r>
              <a:rPr lang="en-IN" dirty="0"/>
              <a:t>the requires of the </a:t>
            </a:r>
            <a:r>
              <a:rPr lang="en-IN" dirty="0">
                <a:highlight>
                  <a:srgbClr val="FFFF00"/>
                </a:highlight>
              </a:rPr>
              <a:t>application or system using</a:t>
            </a:r>
            <a:r>
              <a:rPr lang="en-IN" dirty="0"/>
              <a:t> the tape. For example, database systems or backup software may have specific recommendations or requirement regarding block size for optimal performance.</a:t>
            </a:r>
          </a:p>
          <a:p>
            <a:pPr marL="342900" indent="-342900">
              <a:lnSpc>
                <a:spcPct val="150000"/>
              </a:lnSpc>
              <a:buAutoNum type="arabicPeriod" startAt="4"/>
            </a:pPr>
            <a:r>
              <a:rPr lang="en-IN" b="1" dirty="0">
                <a:solidFill>
                  <a:srgbClr val="002060"/>
                </a:solidFill>
              </a:rPr>
              <a:t>Compression considerations</a:t>
            </a:r>
            <a:r>
              <a:rPr lang="en-IN" b="1" dirty="0">
                <a:solidFill>
                  <a:schemeClr val="bg2">
                    <a:lumMod val="25000"/>
                  </a:schemeClr>
                </a:solidFill>
              </a:rPr>
              <a:t> </a:t>
            </a:r>
            <a:r>
              <a:rPr lang="en-IN" dirty="0"/>
              <a:t>: if data compression is used with magnetic tape storage, the </a:t>
            </a:r>
            <a:r>
              <a:rPr lang="en-IN" dirty="0">
                <a:highlight>
                  <a:srgbClr val="FFFF00"/>
                </a:highlight>
              </a:rPr>
              <a:t>effective block size may be influenced by the compression  algorithm and the characteristics of the data being compressed</a:t>
            </a:r>
            <a:r>
              <a:rPr lang="en-IN" dirty="0"/>
              <a:t>. Smaller block sizes may result in less effective compression due to reduced opportunities for identifying redundant patterns within the data.</a:t>
            </a:r>
          </a:p>
          <a:p>
            <a:pPr marL="342900" indent="-342900">
              <a:lnSpc>
                <a:spcPct val="150000"/>
              </a:lnSpc>
              <a:buAutoNum type="arabicPeriod" startAt="4"/>
            </a:pPr>
            <a:r>
              <a:rPr lang="en-IN" b="1" dirty="0">
                <a:solidFill>
                  <a:srgbClr val="002060"/>
                </a:solidFill>
              </a:rPr>
              <a:t>Trade-offs</a:t>
            </a:r>
            <a:r>
              <a:rPr lang="en-IN" dirty="0"/>
              <a:t> : choosing the appropriate block size involves </a:t>
            </a:r>
            <a:r>
              <a:rPr lang="en-IN" dirty="0">
                <a:highlight>
                  <a:srgbClr val="FFFF00"/>
                </a:highlight>
              </a:rPr>
              <a:t>trade-offs between factors </a:t>
            </a:r>
            <a:r>
              <a:rPr lang="en-IN" dirty="0"/>
              <a:t>such as performance, storage efficiency and compatibility with existing systems and applications. It may require careful consideration and testing to determine the optimal block size for a particular use case. </a:t>
            </a:r>
          </a:p>
          <a:p>
            <a:endParaRPr lang="en-IN" dirty="0"/>
          </a:p>
        </p:txBody>
      </p:sp>
    </p:spTree>
    <p:extLst>
      <p:ext uri="{BB962C8B-B14F-4D97-AF65-F5344CB8AC3E}">
        <p14:creationId xmlns:p14="http://schemas.microsoft.com/office/powerpoint/2010/main" val="18027102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B902-6489-7C27-AE96-DC67DB2F4D1B}"/>
              </a:ext>
            </a:extLst>
          </p:cNvPr>
          <p:cNvSpPr>
            <a:spLocks noGrp="1"/>
          </p:cNvSpPr>
          <p:nvPr>
            <p:ph type="title"/>
          </p:nvPr>
        </p:nvSpPr>
        <p:spPr/>
        <p:txBody>
          <a:bodyPr>
            <a:normAutofit/>
          </a:bodyPr>
          <a:lstStyle/>
          <a:p>
            <a:r>
              <a:rPr lang="en-IN" dirty="0">
                <a:solidFill>
                  <a:srgbClr val="00B0F0"/>
                </a:solidFill>
                <a:latin typeface="Californian FB" panose="0207040306080B030204" pitchFamily="18" charset="0"/>
              </a:rPr>
              <a:t>Beginning and end of the tape</a:t>
            </a:r>
          </a:p>
        </p:txBody>
      </p:sp>
      <p:sp>
        <p:nvSpPr>
          <p:cNvPr id="3" name="TextBox 2">
            <a:extLst>
              <a:ext uri="{FF2B5EF4-FFF2-40B4-BE49-F238E27FC236}">
                <a16:creationId xmlns:a16="http://schemas.microsoft.com/office/drawing/2014/main" id="{88370757-75EE-89E6-A60D-2A54582BA9BE}"/>
              </a:ext>
            </a:extLst>
          </p:cNvPr>
          <p:cNvSpPr txBox="1"/>
          <p:nvPr/>
        </p:nvSpPr>
        <p:spPr>
          <a:xfrm>
            <a:off x="569088" y="2021948"/>
            <a:ext cx="11339999" cy="3970318"/>
          </a:xfrm>
          <a:prstGeom prst="rect">
            <a:avLst/>
          </a:prstGeom>
          <a:noFill/>
        </p:spPr>
        <p:txBody>
          <a:bodyPr wrap="square" rtlCol="0">
            <a:spAutoFit/>
          </a:bodyPr>
          <a:lstStyle/>
          <a:p>
            <a:pPr marL="342900" indent="-342900">
              <a:buFont typeface="+mj-lt"/>
              <a:buAutoNum type="arabicPeriod"/>
            </a:pPr>
            <a:r>
              <a:rPr lang="en-IN" b="1" dirty="0">
                <a:solidFill>
                  <a:schemeClr val="accent4">
                    <a:lumMod val="75000"/>
                  </a:schemeClr>
                </a:solidFill>
              </a:rPr>
              <a:t>Beginning of tape(BOT) :  </a:t>
            </a:r>
          </a:p>
          <a:p>
            <a:pPr marL="285750" indent="-285750">
              <a:buFont typeface="Arial" panose="020B0604020202020204" pitchFamily="34" charset="0"/>
              <a:buChar char="•"/>
            </a:pPr>
            <a:r>
              <a:rPr lang="en-IN" dirty="0"/>
              <a:t>The BOT is the </a:t>
            </a:r>
            <a:r>
              <a:rPr lang="en-IN" dirty="0">
                <a:highlight>
                  <a:srgbClr val="FFFF00"/>
                </a:highlight>
              </a:rPr>
              <a:t>physical start </a:t>
            </a:r>
            <a:r>
              <a:rPr lang="en-IN" dirty="0"/>
              <a:t>of the reel.</a:t>
            </a:r>
          </a:p>
          <a:p>
            <a:pPr marL="285750" indent="-285750">
              <a:buFont typeface="Arial" panose="020B0604020202020204" pitchFamily="34" charset="0"/>
              <a:buChar char="•"/>
            </a:pPr>
            <a:r>
              <a:rPr lang="en-IN" dirty="0"/>
              <a:t>It serves as a </a:t>
            </a:r>
            <a:r>
              <a:rPr lang="en-IN" dirty="0">
                <a:highlight>
                  <a:srgbClr val="FFFF00"/>
                </a:highlight>
              </a:rPr>
              <a:t>reference point </a:t>
            </a:r>
            <a:r>
              <a:rPr lang="en-IN" dirty="0"/>
              <a:t>for the tape drive to locate the start of data during read ad write operations.</a:t>
            </a:r>
          </a:p>
          <a:p>
            <a:pPr marL="285750" indent="-285750">
              <a:buFont typeface="Arial" panose="020B0604020202020204" pitchFamily="34" charset="0"/>
              <a:buChar char="•"/>
            </a:pPr>
            <a:r>
              <a:rPr lang="en-IN" dirty="0"/>
              <a:t>BOT typically contains information such as </a:t>
            </a:r>
            <a:r>
              <a:rPr lang="en-IN" dirty="0">
                <a:highlight>
                  <a:srgbClr val="FFFF00"/>
                </a:highlight>
              </a:rPr>
              <a:t>tape format</a:t>
            </a:r>
            <a:r>
              <a:rPr lang="en-IN" dirty="0"/>
              <a:t>, </a:t>
            </a:r>
            <a:r>
              <a:rPr lang="en-IN" dirty="0">
                <a:highlight>
                  <a:srgbClr val="FFFF00"/>
                </a:highlight>
              </a:rPr>
              <a:t>density</a:t>
            </a:r>
            <a:r>
              <a:rPr lang="en-IN" dirty="0"/>
              <a:t>, and other </a:t>
            </a:r>
            <a:r>
              <a:rPr lang="en-IN" dirty="0">
                <a:highlight>
                  <a:srgbClr val="FFFF00"/>
                </a:highlight>
              </a:rPr>
              <a:t>configuration </a:t>
            </a:r>
            <a:r>
              <a:rPr lang="en-IN" dirty="0"/>
              <a:t>parameters necessary for the tape drive to operate correctly. </a:t>
            </a:r>
          </a:p>
          <a:p>
            <a:pPr marL="285750" indent="-285750">
              <a:buFont typeface="Arial" panose="020B0604020202020204" pitchFamily="34" charset="0"/>
              <a:buChar char="•"/>
            </a:pPr>
            <a:r>
              <a:rPr lang="en-IN" dirty="0"/>
              <a:t>Many tape formats include a specific </a:t>
            </a:r>
            <a:r>
              <a:rPr lang="en-IN" dirty="0">
                <a:highlight>
                  <a:srgbClr val="FFFF00"/>
                </a:highlight>
              </a:rPr>
              <a:t>marker or pattern </a:t>
            </a:r>
            <a:r>
              <a:rPr lang="en-IN" dirty="0"/>
              <a:t>on the tape to indicate the BOT.</a:t>
            </a:r>
          </a:p>
          <a:p>
            <a:endParaRPr lang="en-IN" dirty="0"/>
          </a:p>
          <a:p>
            <a:pPr marL="342900" indent="-342900">
              <a:buAutoNum type="arabicPeriod" startAt="2"/>
            </a:pPr>
            <a:r>
              <a:rPr lang="en-IN" b="1" dirty="0">
                <a:solidFill>
                  <a:schemeClr val="accent4">
                    <a:lumMod val="75000"/>
                  </a:schemeClr>
                </a:solidFill>
              </a:rPr>
              <a:t>End of the tape(EOT) :</a:t>
            </a:r>
            <a:r>
              <a:rPr lang="en-IN" dirty="0"/>
              <a:t> </a:t>
            </a:r>
          </a:p>
          <a:p>
            <a:pPr marL="285750" indent="-285750">
              <a:buFont typeface="Arial" panose="020B0604020202020204" pitchFamily="34" charset="0"/>
              <a:buChar char="•"/>
            </a:pPr>
            <a:r>
              <a:rPr lang="en-IN" dirty="0"/>
              <a:t>The EOT marks the </a:t>
            </a:r>
            <a:r>
              <a:rPr lang="en-IN" dirty="0">
                <a:highlight>
                  <a:srgbClr val="FFFF00"/>
                </a:highlight>
              </a:rPr>
              <a:t>physical end </a:t>
            </a:r>
            <a:r>
              <a:rPr lang="en-IN" dirty="0"/>
              <a:t>of the tape reel.</a:t>
            </a:r>
          </a:p>
          <a:p>
            <a:pPr marL="285750" indent="-285750">
              <a:buFont typeface="Arial" panose="020B0604020202020204" pitchFamily="34" charset="0"/>
              <a:buChar char="•"/>
            </a:pPr>
            <a:r>
              <a:rPr lang="en-IN" dirty="0"/>
              <a:t>When the tape drive reaches the EOT during a read operation, it indicates that there is no more data to be read from the tape. </a:t>
            </a:r>
          </a:p>
          <a:p>
            <a:pPr marL="285750" indent="-285750">
              <a:buFont typeface="Arial" panose="020B0604020202020204" pitchFamily="34" charset="0"/>
              <a:buChar char="•"/>
            </a:pPr>
            <a:r>
              <a:rPr lang="en-IN" dirty="0"/>
              <a:t>During a write operation, reaching the EOT may </a:t>
            </a:r>
            <a:r>
              <a:rPr lang="en-IN" dirty="0">
                <a:highlight>
                  <a:srgbClr val="FFFF00"/>
                </a:highlight>
              </a:rPr>
              <a:t>trigger actions </a:t>
            </a:r>
            <a:r>
              <a:rPr lang="en-IN" dirty="0"/>
              <a:t>such as tape </a:t>
            </a:r>
            <a:r>
              <a:rPr lang="en-IN" dirty="0">
                <a:highlight>
                  <a:srgbClr val="FFFF00"/>
                </a:highlight>
              </a:rPr>
              <a:t>rewinding or switching</a:t>
            </a:r>
            <a:r>
              <a:rPr lang="en-IN" dirty="0"/>
              <a:t> to another tape if a multi-volume backup is being performed.</a:t>
            </a:r>
          </a:p>
        </p:txBody>
      </p:sp>
      <p:pic>
        <p:nvPicPr>
          <p:cNvPr id="5" name="Picture 4">
            <a:extLst>
              <a:ext uri="{FF2B5EF4-FFF2-40B4-BE49-F238E27FC236}">
                <a16:creationId xmlns:a16="http://schemas.microsoft.com/office/drawing/2014/main" id="{5F423442-4CB1-06BC-75C1-8151C71DE8B3}"/>
              </a:ext>
            </a:extLst>
          </p:cNvPr>
          <p:cNvPicPr>
            <a:picLocks noChangeAspect="1"/>
          </p:cNvPicPr>
          <p:nvPr/>
        </p:nvPicPr>
        <p:blipFill>
          <a:blip r:embed="rId2"/>
          <a:stretch>
            <a:fillRect/>
          </a:stretch>
        </p:blipFill>
        <p:spPr>
          <a:xfrm>
            <a:off x="6609522" y="250134"/>
            <a:ext cx="5162477" cy="1795600"/>
          </a:xfrm>
          <a:prstGeom prst="rect">
            <a:avLst/>
          </a:prstGeom>
        </p:spPr>
      </p:pic>
    </p:spTree>
    <p:extLst>
      <p:ext uri="{BB962C8B-B14F-4D97-AF65-F5344CB8AC3E}">
        <p14:creationId xmlns:p14="http://schemas.microsoft.com/office/powerpoint/2010/main" val="983632915"/>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8C9D-0262-76B7-C9B6-8D696766D62B}"/>
              </a:ext>
            </a:extLst>
          </p:cNvPr>
          <p:cNvSpPr>
            <a:spLocks noGrp="1"/>
          </p:cNvSpPr>
          <p:nvPr>
            <p:ph type="title"/>
          </p:nvPr>
        </p:nvSpPr>
        <p:spPr>
          <a:xfrm>
            <a:off x="426000" y="492581"/>
            <a:ext cx="11340000" cy="700114"/>
          </a:xfrm>
        </p:spPr>
        <p:txBody>
          <a:bodyPr>
            <a:normAutofit/>
          </a:bodyPr>
          <a:lstStyle/>
          <a:p>
            <a:r>
              <a:rPr lang="en-IN" dirty="0">
                <a:solidFill>
                  <a:srgbClr val="00B050"/>
                </a:solidFill>
                <a:latin typeface="Californian FB" panose="0207040306080B030204" pitchFamily="18" charset="0"/>
              </a:rPr>
              <a:t>Header and trailer labels</a:t>
            </a:r>
          </a:p>
        </p:txBody>
      </p:sp>
      <p:sp>
        <p:nvSpPr>
          <p:cNvPr id="3" name="TextBox 2">
            <a:extLst>
              <a:ext uri="{FF2B5EF4-FFF2-40B4-BE49-F238E27FC236}">
                <a16:creationId xmlns:a16="http://schemas.microsoft.com/office/drawing/2014/main" id="{6315641A-B28B-9773-F850-D90AD39BFD12}"/>
              </a:ext>
            </a:extLst>
          </p:cNvPr>
          <p:cNvSpPr txBox="1"/>
          <p:nvPr/>
        </p:nvSpPr>
        <p:spPr>
          <a:xfrm>
            <a:off x="535331" y="1699591"/>
            <a:ext cx="11340000" cy="3970318"/>
          </a:xfrm>
          <a:prstGeom prst="rect">
            <a:avLst/>
          </a:prstGeom>
          <a:noFill/>
        </p:spPr>
        <p:txBody>
          <a:bodyPr wrap="square" rtlCol="0">
            <a:spAutoFit/>
          </a:bodyPr>
          <a:lstStyle/>
          <a:p>
            <a:pPr marL="342900" indent="-342900">
              <a:buAutoNum type="arabicPeriod"/>
            </a:pPr>
            <a:r>
              <a:rPr lang="en-IN" b="1" dirty="0">
                <a:solidFill>
                  <a:srgbClr val="0070C0"/>
                </a:solidFill>
              </a:rPr>
              <a:t>Header labels : </a:t>
            </a:r>
          </a:p>
          <a:p>
            <a:pPr marL="285750" indent="-285750">
              <a:buFont typeface="Arial" panose="020B0604020202020204" pitchFamily="34" charset="0"/>
              <a:buChar char="•"/>
            </a:pPr>
            <a:r>
              <a:rPr lang="en-IN" dirty="0"/>
              <a:t>Header labels are meta data blocks located at </a:t>
            </a:r>
            <a:r>
              <a:rPr lang="en-IN" dirty="0">
                <a:highlight>
                  <a:srgbClr val="FFFF00"/>
                </a:highlight>
              </a:rPr>
              <a:t>beginning of logical data sets </a:t>
            </a:r>
            <a:r>
              <a:rPr lang="en-IN" dirty="0"/>
              <a:t>or files on the tape.</a:t>
            </a:r>
          </a:p>
          <a:p>
            <a:pPr marL="285750" indent="-285750">
              <a:buFont typeface="Arial" panose="020B0604020202020204" pitchFamily="34" charset="0"/>
              <a:buChar char="•"/>
            </a:pPr>
            <a:r>
              <a:rPr lang="en-IN" dirty="0"/>
              <a:t>They contain information such as </a:t>
            </a:r>
            <a:r>
              <a:rPr lang="en-IN" dirty="0">
                <a:highlight>
                  <a:srgbClr val="FFFF00"/>
                </a:highlight>
              </a:rPr>
              <a:t>name</a:t>
            </a:r>
            <a:r>
              <a:rPr lang="en-IN" dirty="0"/>
              <a:t>, </a:t>
            </a:r>
            <a:r>
              <a:rPr lang="en-IN" dirty="0">
                <a:highlight>
                  <a:srgbClr val="FFFF00"/>
                </a:highlight>
              </a:rPr>
              <a:t>creation date</a:t>
            </a:r>
            <a:r>
              <a:rPr lang="en-IN" dirty="0"/>
              <a:t>, </a:t>
            </a:r>
            <a:r>
              <a:rPr lang="en-IN" dirty="0">
                <a:highlight>
                  <a:srgbClr val="FFFF00"/>
                </a:highlight>
              </a:rPr>
              <a:t>size</a:t>
            </a:r>
            <a:r>
              <a:rPr lang="en-IN" dirty="0"/>
              <a:t> and other attributes.</a:t>
            </a:r>
          </a:p>
          <a:p>
            <a:pPr marL="285750" indent="-285750">
              <a:buFont typeface="Arial" panose="020B0604020202020204" pitchFamily="34" charset="0"/>
              <a:buChar char="•"/>
            </a:pPr>
            <a:r>
              <a:rPr lang="en-IN" dirty="0"/>
              <a:t>Header labels </a:t>
            </a:r>
            <a:r>
              <a:rPr lang="en-IN" dirty="0">
                <a:highlight>
                  <a:srgbClr val="FFFF00"/>
                </a:highlight>
              </a:rPr>
              <a:t>help the tape drive </a:t>
            </a:r>
            <a:r>
              <a:rPr lang="en-IN" dirty="0"/>
              <a:t>or backup software identify and manage individual data sets or files stored on the tape.</a:t>
            </a:r>
          </a:p>
          <a:p>
            <a:pPr marL="285750" indent="-285750">
              <a:buFont typeface="Arial" panose="020B0604020202020204" pitchFamily="34" charset="0"/>
              <a:buChar char="•"/>
            </a:pPr>
            <a:r>
              <a:rPr lang="en-IN" dirty="0"/>
              <a:t>Depending on the tape format, header label may also include </a:t>
            </a:r>
            <a:r>
              <a:rPr lang="en-IN" dirty="0">
                <a:highlight>
                  <a:srgbClr val="FFFF00"/>
                </a:highlight>
              </a:rPr>
              <a:t>checksums</a:t>
            </a:r>
            <a:r>
              <a:rPr lang="en-IN" dirty="0"/>
              <a:t> or other </a:t>
            </a:r>
            <a:r>
              <a:rPr lang="en-IN" dirty="0">
                <a:highlight>
                  <a:srgbClr val="FFFF00"/>
                </a:highlight>
              </a:rPr>
              <a:t>error detection/ correction</a:t>
            </a:r>
            <a:r>
              <a:rPr lang="en-IN" dirty="0"/>
              <a:t> information to ensure data integrity.</a:t>
            </a:r>
          </a:p>
          <a:p>
            <a:r>
              <a:rPr lang="en-IN" dirty="0"/>
              <a:t>2.   </a:t>
            </a:r>
            <a:r>
              <a:rPr lang="en-IN" b="1" dirty="0">
                <a:solidFill>
                  <a:srgbClr val="0070C0"/>
                </a:solidFill>
              </a:rPr>
              <a:t>Trailer labels </a:t>
            </a:r>
            <a:r>
              <a:rPr lang="en-IN" b="1" dirty="0">
                <a:solidFill>
                  <a:schemeClr val="accent4">
                    <a:lumMod val="75000"/>
                  </a:schemeClr>
                </a:solidFill>
              </a:rPr>
              <a:t>: </a:t>
            </a:r>
          </a:p>
          <a:p>
            <a:pPr marL="285750" indent="-285750">
              <a:buFont typeface="Arial" panose="020B0604020202020204" pitchFamily="34" charset="0"/>
              <a:buChar char="•"/>
            </a:pPr>
            <a:r>
              <a:rPr lang="en-IN" dirty="0"/>
              <a:t>Trailer labels are similar to header labels but are located at the </a:t>
            </a:r>
            <a:r>
              <a:rPr lang="en-IN" dirty="0">
                <a:highlight>
                  <a:srgbClr val="FFFF00"/>
                </a:highlight>
              </a:rPr>
              <a:t>end of logical data sets </a:t>
            </a:r>
            <a:r>
              <a:rPr lang="en-IN" dirty="0"/>
              <a:t>or files on the tape.</a:t>
            </a:r>
          </a:p>
          <a:p>
            <a:pPr marL="285750" indent="-285750">
              <a:buFont typeface="Arial" panose="020B0604020202020204" pitchFamily="34" charset="0"/>
              <a:buChar char="•"/>
            </a:pPr>
            <a:r>
              <a:rPr lang="en-IN" dirty="0"/>
              <a:t>They often </a:t>
            </a:r>
            <a:r>
              <a:rPr lang="en-IN" dirty="0">
                <a:highlight>
                  <a:srgbClr val="FFFF00"/>
                </a:highlight>
              </a:rPr>
              <a:t>contain meta data </a:t>
            </a:r>
            <a:r>
              <a:rPr lang="en-IN" dirty="0"/>
              <a:t>confirming the end of a data set or file, along with any necessary checksums or error correction information.</a:t>
            </a:r>
          </a:p>
          <a:p>
            <a:pPr marL="285750" indent="-285750">
              <a:buFont typeface="Arial" panose="020B0604020202020204" pitchFamily="34" charset="0"/>
              <a:buChar char="•"/>
            </a:pPr>
            <a:r>
              <a:rPr lang="en-IN" dirty="0"/>
              <a:t>Trailer labels provide a way for the tape drive or backup software to </a:t>
            </a:r>
            <a:r>
              <a:rPr lang="en-IN" dirty="0">
                <a:highlight>
                  <a:srgbClr val="FFFF00"/>
                </a:highlight>
              </a:rPr>
              <a:t>verify the completeness and integrity </a:t>
            </a:r>
            <a:r>
              <a:rPr lang="en-IN" dirty="0"/>
              <a:t>of data sets and files during read operations.</a:t>
            </a:r>
          </a:p>
        </p:txBody>
      </p:sp>
    </p:spTree>
    <p:extLst>
      <p:ext uri="{BB962C8B-B14F-4D97-AF65-F5344CB8AC3E}">
        <p14:creationId xmlns:p14="http://schemas.microsoft.com/office/powerpoint/2010/main" val="1788809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7A5F-9A26-1C35-717F-1F5AF91F1543}"/>
              </a:ext>
            </a:extLst>
          </p:cNvPr>
          <p:cNvSpPr>
            <a:spLocks noGrp="1"/>
          </p:cNvSpPr>
          <p:nvPr>
            <p:ph type="title"/>
          </p:nvPr>
        </p:nvSpPr>
        <p:spPr>
          <a:xfrm>
            <a:off x="426000" y="826604"/>
            <a:ext cx="11340000" cy="700114"/>
          </a:xfrm>
        </p:spPr>
        <p:txBody>
          <a:bodyPr>
            <a:normAutofit/>
          </a:bodyPr>
          <a:lstStyle/>
          <a:p>
            <a:r>
              <a:rPr lang="en-IN" dirty="0">
                <a:solidFill>
                  <a:srgbClr val="7030A0"/>
                </a:solidFill>
                <a:latin typeface="Californian FB" panose="0207040306080B030204" pitchFamily="18" charset="0"/>
              </a:rPr>
              <a:t>Applications of magnetic tape</a:t>
            </a:r>
          </a:p>
        </p:txBody>
      </p:sp>
      <p:pic>
        <p:nvPicPr>
          <p:cNvPr id="5" name="Picture 4">
            <a:extLst>
              <a:ext uri="{FF2B5EF4-FFF2-40B4-BE49-F238E27FC236}">
                <a16:creationId xmlns:a16="http://schemas.microsoft.com/office/drawing/2014/main" id="{18E535E2-D687-4217-B900-DF95334D919D}"/>
              </a:ext>
            </a:extLst>
          </p:cNvPr>
          <p:cNvPicPr>
            <a:picLocks noChangeAspect="1"/>
          </p:cNvPicPr>
          <p:nvPr/>
        </p:nvPicPr>
        <p:blipFill>
          <a:blip r:embed="rId2"/>
          <a:srcRect/>
          <a:stretch/>
        </p:blipFill>
        <p:spPr>
          <a:xfrm>
            <a:off x="7136296" y="488673"/>
            <a:ext cx="4518991" cy="2334039"/>
          </a:xfrm>
          <a:prstGeom prst="rect">
            <a:avLst/>
          </a:prstGeom>
        </p:spPr>
      </p:pic>
      <p:sp>
        <p:nvSpPr>
          <p:cNvPr id="3" name="TextBox 2">
            <a:extLst>
              <a:ext uri="{FF2B5EF4-FFF2-40B4-BE49-F238E27FC236}">
                <a16:creationId xmlns:a16="http://schemas.microsoft.com/office/drawing/2014/main" id="{1383B95D-7F6B-599A-A363-0592C2E80DEA}"/>
              </a:ext>
            </a:extLst>
          </p:cNvPr>
          <p:cNvSpPr txBox="1"/>
          <p:nvPr/>
        </p:nvSpPr>
        <p:spPr>
          <a:xfrm>
            <a:off x="665922" y="2023675"/>
            <a:ext cx="11235287" cy="3893951"/>
          </a:xfrm>
          <a:prstGeom prst="rect">
            <a:avLst/>
          </a:prstGeom>
          <a:noFill/>
        </p:spPr>
        <p:txBody>
          <a:bodyPr wrap="square" rtlCol="0">
            <a:spAutoFit/>
          </a:bodyPr>
          <a:lstStyle/>
          <a:p>
            <a:pPr marL="342900" indent="-342900">
              <a:lnSpc>
                <a:spcPct val="200000"/>
              </a:lnSpc>
              <a:buFont typeface="+mj-lt"/>
              <a:buAutoNum type="arabicPeriod"/>
            </a:pPr>
            <a:r>
              <a:rPr lang="en-IN" b="1" dirty="0">
                <a:solidFill>
                  <a:srgbClr val="00B050"/>
                </a:solidFill>
                <a:latin typeface="Californian FB" panose="0207040306080B030204" pitchFamily="18" charset="0"/>
              </a:rPr>
              <a:t>Data storage </a:t>
            </a:r>
            <a:r>
              <a:rPr lang="en-IN" dirty="0">
                <a:latin typeface="Californian FB" panose="0207040306080B030204" pitchFamily="18" charset="0"/>
              </a:rPr>
              <a:t>: magnetic tape store large amounts of data cost-effectively.</a:t>
            </a:r>
          </a:p>
          <a:p>
            <a:pPr marL="342900" indent="-342900">
              <a:lnSpc>
                <a:spcPct val="200000"/>
              </a:lnSpc>
              <a:buFont typeface="+mj-lt"/>
              <a:buAutoNum type="arabicPeriod"/>
            </a:pPr>
            <a:r>
              <a:rPr lang="en-IN" b="1" dirty="0">
                <a:solidFill>
                  <a:srgbClr val="00B050"/>
                </a:solidFill>
                <a:latin typeface="Californian FB" panose="0207040306080B030204" pitchFamily="18" charset="0"/>
              </a:rPr>
              <a:t>Backup and recovery </a:t>
            </a:r>
            <a:r>
              <a:rPr lang="en-IN" dirty="0">
                <a:latin typeface="Californian FB" panose="0207040306080B030204" pitchFamily="18" charset="0"/>
              </a:rPr>
              <a:t>: they’re used for backing up and restoring data in case of emergencies.</a:t>
            </a:r>
          </a:p>
          <a:p>
            <a:pPr marL="342900" indent="-342900">
              <a:lnSpc>
                <a:spcPct val="200000"/>
              </a:lnSpc>
              <a:buFont typeface="+mj-lt"/>
              <a:buAutoNum type="arabicPeriod"/>
            </a:pPr>
            <a:r>
              <a:rPr lang="en-IN" b="1" dirty="0">
                <a:solidFill>
                  <a:srgbClr val="00B050"/>
                </a:solidFill>
                <a:latin typeface="Californian FB" panose="0207040306080B030204" pitchFamily="18" charset="0"/>
              </a:rPr>
              <a:t>Archiving</a:t>
            </a:r>
            <a:r>
              <a:rPr lang="en-IN" dirty="0">
                <a:latin typeface="Californian FB" panose="0207040306080B030204" pitchFamily="18" charset="0"/>
              </a:rPr>
              <a:t> : magnetic tapes preserves historical scientific and cultural records efficiently.</a:t>
            </a:r>
          </a:p>
          <a:p>
            <a:pPr marL="342900" indent="-342900">
              <a:lnSpc>
                <a:spcPct val="200000"/>
              </a:lnSpc>
              <a:buFont typeface="+mj-lt"/>
              <a:buAutoNum type="arabicPeriod"/>
            </a:pPr>
            <a:r>
              <a:rPr lang="en-IN" b="1" dirty="0">
                <a:solidFill>
                  <a:srgbClr val="00B050"/>
                </a:solidFill>
                <a:latin typeface="Californian FB" panose="0207040306080B030204" pitchFamily="18" charset="0"/>
              </a:rPr>
              <a:t>Media production </a:t>
            </a:r>
            <a:r>
              <a:rPr lang="en-IN" dirty="0">
                <a:latin typeface="Californian FB" panose="0207040306080B030204" pitchFamily="18" charset="0"/>
              </a:rPr>
              <a:t>: they’re employed for recording and editing audio and video content.</a:t>
            </a:r>
          </a:p>
          <a:p>
            <a:pPr marL="342900" indent="-342900">
              <a:lnSpc>
                <a:spcPct val="200000"/>
              </a:lnSpc>
              <a:buFont typeface="+mj-lt"/>
              <a:buAutoNum type="arabicPeriod"/>
            </a:pPr>
            <a:r>
              <a:rPr lang="en-IN" b="1" dirty="0">
                <a:solidFill>
                  <a:srgbClr val="00B050"/>
                </a:solidFill>
                <a:latin typeface="Californian FB" panose="0207040306080B030204" pitchFamily="18" charset="0"/>
              </a:rPr>
              <a:t>Surveillance systems </a:t>
            </a:r>
            <a:r>
              <a:rPr lang="en-IN" dirty="0">
                <a:latin typeface="Californian FB" panose="0207040306080B030204" pitchFamily="18" charset="0"/>
              </a:rPr>
              <a:t>: used in security systems for continuous video recording.</a:t>
            </a:r>
          </a:p>
          <a:p>
            <a:pPr marL="342900" indent="-342900">
              <a:lnSpc>
                <a:spcPct val="200000"/>
              </a:lnSpc>
              <a:buFont typeface="+mj-lt"/>
              <a:buAutoNum type="arabicPeriod"/>
            </a:pPr>
            <a:r>
              <a:rPr lang="en-IN" b="1" dirty="0">
                <a:solidFill>
                  <a:srgbClr val="00B050"/>
                </a:solidFill>
                <a:latin typeface="Californian FB" panose="0207040306080B030204" pitchFamily="18" charset="0"/>
              </a:rPr>
              <a:t>Scientific research </a:t>
            </a:r>
            <a:r>
              <a:rPr lang="en-IN" dirty="0">
                <a:latin typeface="Californian FB" panose="0207040306080B030204" pitchFamily="18" charset="0"/>
              </a:rPr>
              <a:t>: magnetic tape store experimental data and simulations for research purposes.</a:t>
            </a:r>
          </a:p>
          <a:p>
            <a:pPr marL="342900" indent="-342900">
              <a:lnSpc>
                <a:spcPct val="200000"/>
              </a:lnSpc>
              <a:buFont typeface="+mj-lt"/>
              <a:buAutoNum type="arabicPeriod"/>
            </a:pPr>
            <a:r>
              <a:rPr lang="en-IN" b="1" dirty="0">
                <a:solidFill>
                  <a:srgbClr val="00B050"/>
                </a:solidFill>
                <a:latin typeface="Californian FB" panose="0207040306080B030204" pitchFamily="18" charset="0"/>
              </a:rPr>
              <a:t>Music recording </a:t>
            </a:r>
            <a:r>
              <a:rPr lang="en-IN" dirty="0">
                <a:latin typeface="Californian FB" panose="0207040306080B030204" pitchFamily="18" charset="0"/>
              </a:rPr>
              <a:t>: magnetic tape was historically used in cassette tapes for storing music albums.</a:t>
            </a:r>
          </a:p>
        </p:txBody>
      </p:sp>
    </p:spTree>
    <p:extLst>
      <p:ext uri="{BB962C8B-B14F-4D97-AF65-F5344CB8AC3E}">
        <p14:creationId xmlns:p14="http://schemas.microsoft.com/office/powerpoint/2010/main" val="376456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75DE-2E5E-9C6E-77FB-99DB8078BB53}"/>
              </a:ext>
            </a:extLst>
          </p:cNvPr>
          <p:cNvSpPr>
            <a:spLocks noGrp="1"/>
          </p:cNvSpPr>
          <p:nvPr>
            <p:ph type="title"/>
          </p:nvPr>
        </p:nvSpPr>
        <p:spPr>
          <a:xfrm>
            <a:off x="13040139" y="2728886"/>
            <a:ext cx="272426" cy="700114"/>
          </a:xfrm>
        </p:spPr>
        <p:txBody>
          <a:bodyPr/>
          <a:lstStyle/>
          <a:p>
            <a:endParaRPr lang="en-IN" dirty="0"/>
          </a:p>
        </p:txBody>
      </p:sp>
      <p:sp>
        <p:nvSpPr>
          <p:cNvPr id="3" name="TextBox 2">
            <a:extLst>
              <a:ext uri="{FF2B5EF4-FFF2-40B4-BE49-F238E27FC236}">
                <a16:creationId xmlns:a16="http://schemas.microsoft.com/office/drawing/2014/main" id="{C14DCD75-5CD5-AE0E-03AE-0095FFF155D7}"/>
              </a:ext>
            </a:extLst>
          </p:cNvPr>
          <p:cNvSpPr txBox="1"/>
          <p:nvPr/>
        </p:nvSpPr>
        <p:spPr>
          <a:xfrm>
            <a:off x="544996" y="854765"/>
            <a:ext cx="11102008" cy="2031325"/>
          </a:xfrm>
          <a:prstGeom prst="rect">
            <a:avLst/>
          </a:prstGeom>
          <a:noFill/>
        </p:spPr>
        <p:txBody>
          <a:bodyPr wrap="square" rtlCol="0">
            <a:spAutoFit/>
          </a:bodyPr>
          <a:lstStyle/>
          <a:p>
            <a:pPr marL="342900" indent="-342900">
              <a:lnSpc>
                <a:spcPct val="200000"/>
              </a:lnSpc>
              <a:buAutoNum type="arabicPeriod" startAt="8"/>
            </a:pPr>
            <a:r>
              <a:rPr lang="en-IN" b="1" dirty="0">
                <a:solidFill>
                  <a:srgbClr val="00B050"/>
                </a:solidFill>
                <a:latin typeface="Californian FB" panose="0207040306080B030204" pitchFamily="18" charset="0"/>
              </a:rPr>
              <a:t>Education </a:t>
            </a:r>
            <a:r>
              <a:rPr lang="en-IN" dirty="0">
                <a:latin typeface="Californian FB" panose="0207040306080B030204" pitchFamily="18" charset="0"/>
              </a:rPr>
              <a:t>: magnetic tapes were once used in educational settings for recordings of lectures and lessons.</a:t>
            </a:r>
          </a:p>
          <a:p>
            <a:pPr marL="342900" indent="-342900">
              <a:lnSpc>
                <a:spcPct val="200000"/>
              </a:lnSpc>
              <a:buAutoNum type="arabicPeriod" startAt="8"/>
            </a:pPr>
            <a:r>
              <a:rPr lang="en-IN" b="1" dirty="0">
                <a:solidFill>
                  <a:srgbClr val="00B050"/>
                </a:solidFill>
                <a:latin typeface="Californian FB" panose="0207040306080B030204" pitchFamily="18" charset="0"/>
              </a:rPr>
              <a:t>Automated systems </a:t>
            </a:r>
            <a:r>
              <a:rPr lang="en-IN" dirty="0">
                <a:latin typeface="Californian FB" panose="0207040306080B030204" pitchFamily="18" charset="0"/>
              </a:rPr>
              <a:t>: magnetic tapes are sometimes used in automated manufacturing processes for guided robots or machinery.</a:t>
            </a:r>
          </a:p>
          <a:p>
            <a:endParaRPr lang="en-IN" dirty="0"/>
          </a:p>
        </p:txBody>
      </p:sp>
      <p:pic>
        <p:nvPicPr>
          <p:cNvPr id="5" name="Picture 4">
            <a:extLst>
              <a:ext uri="{FF2B5EF4-FFF2-40B4-BE49-F238E27FC236}">
                <a16:creationId xmlns:a16="http://schemas.microsoft.com/office/drawing/2014/main" id="{8A924A90-F585-9071-0DC6-B187A8EFEB0B}"/>
              </a:ext>
            </a:extLst>
          </p:cNvPr>
          <p:cNvPicPr>
            <a:picLocks noChangeAspect="1"/>
          </p:cNvPicPr>
          <p:nvPr/>
        </p:nvPicPr>
        <p:blipFill>
          <a:blip r:embed="rId2">
            <a:alphaModFix amt="85000"/>
          </a:blip>
          <a:stretch>
            <a:fillRect/>
          </a:stretch>
        </p:blipFill>
        <p:spPr>
          <a:xfrm>
            <a:off x="5933661" y="2222621"/>
            <a:ext cx="4557069" cy="4214193"/>
          </a:xfrm>
          <a:prstGeom prst="rect">
            <a:avLst/>
          </a:prstGeom>
        </p:spPr>
      </p:pic>
    </p:spTree>
    <p:extLst>
      <p:ext uri="{BB962C8B-B14F-4D97-AF65-F5344CB8AC3E}">
        <p14:creationId xmlns:p14="http://schemas.microsoft.com/office/powerpoint/2010/main" val="64510750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F124-7512-5CF2-0743-C2A1B7AC6E96}"/>
              </a:ext>
            </a:extLst>
          </p:cNvPr>
          <p:cNvSpPr>
            <a:spLocks noGrp="1"/>
          </p:cNvSpPr>
          <p:nvPr>
            <p:ph type="title"/>
          </p:nvPr>
        </p:nvSpPr>
        <p:spPr>
          <a:xfrm>
            <a:off x="654600" y="665576"/>
            <a:ext cx="11340000" cy="700114"/>
          </a:xfrm>
        </p:spPr>
        <p:txBody>
          <a:bodyPr>
            <a:normAutofit/>
          </a:bodyPr>
          <a:lstStyle/>
          <a:p>
            <a:r>
              <a:rPr lang="en-IN" dirty="0">
                <a:solidFill>
                  <a:schemeClr val="accent5">
                    <a:lumMod val="75000"/>
                    <a:lumOff val="25000"/>
                  </a:schemeClr>
                </a:solidFill>
                <a:latin typeface="Californian FB" panose="0207040306080B030204" pitchFamily="18" charset="0"/>
              </a:rPr>
              <a:t>Advantages </a:t>
            </a:r>
          </a:p>
        </p:txBody>
      </p:sp>
      <p:sp>
        <p:nvSpPr>
          <p:cNvPr id="3" name="TextBox 2">
            <a:extLst>
              <a:ext uri="{FF2B5EF4-FFF2-40B4-BE49-F238E27FC236}">
                <a16:creationId xmlns:a16="http://schemas.microsoft.com/office/drawing/2014/main" id="{63598B46-4C9B-0044-E4A9-B334F00719F7}"/>
              </a:ext>
            </a:extLst>
          </p:cNvPr>
          <p:cNvSpPr txBox="1"/>
          <p:nvPr/>
        </p:nvSpPr>
        <p:spPr>
          <a:xfrm>
            <a:off x="654600" y="1773195"/>
            <a:ext cx="11226599" cy="4194674"/>
          </a:xfrm>
          <a:prstGeom prst="rect">
            <a:avLst/>
          </a:prstGeom>
          <a:noFill/>
        </p:spPr>
        <p:txBody>
          <a:bodyPr wrap="square" rtlCol="0">
            <a:spAutoFit/>
          </a:bodyPr>
          <a:lstStyle/>
          <a:p>
            <a:pPr marL="342900" indent="-342900">
              <a:lnSpc>
                <a:spcPct val="150000"/>
              </a:lnSpc>
              <a:buFont typeface="+mj-lt"/>
              <a:buAutoNum type="arabicPeriod"/>
            </a:pPr>
            <a:r>
              <a:rPr lang="en-IN" b="1" dirty="0">
                <a:solidFill>
                  <a:srgbClr val="FF0000"/>
                </a:solidFill>
              </a:rPr>
              <a:t>Cost – effective </a:t>
            </a:r>
            <a:r>
              <a:rPr lang="en-IN" dirty="0"/>
              <a:t>: magnetic tape offers a low cost storage solution compared to other mediums like solid-state drives(SSDs) or hard disk drive (HDDs).</a:t>
            </a:r>
          </a:p>
          <a:p>
            <a:pPr marL="342900" indent="-342900">
              <a:lnSpc>
                <a:spcPct val="150000"/>
              </a:lnSpc>
              <a:buFont typeface="+mj-lt"/>
              <a:buAutoNum type="arabicPeriod"/>
            </a:pPr>
            <a:r>
              <a:rPr lang="en-IN" b="1" dirty="0">
                <a:solidFill>
                  <a:srgbClr val="FF0000"/>
                </a:solidFill>
              </a:rPr>
              <a:t>High capacity </a:t>
            </a:r>
            <a:r>
              <a:rPr lang="en-IN" dirty="0"/>
              <a:t>: it can store large volumes of data, making it suitable for archival purposes and long term storage needs.</a:t>
            </a:r>
          </a:p>
          <a:p>
            <a:pPr marL="342900" indent="-342900">
              <a:lnSpc>
                <a:spcPct val="150000"/>
              </a:lnSpc>
              <a:buFont typeface="+mj-lt"/>
              <a:buAutoNum type="arabicPeriod"/>
            </a:pPr>
            <a:r>
              <a:rPr lang="en-IN" b="1" dirty="0">
                <a:solidFill>
                  <a:srgbClr val="FF0000"/>
                </a:solidFill>
              </a:rPr>
              <a:t>Durability :</a:t>
            </a:r>
            <a:r>
              <a:rPr lang="en-IN" dirty="0"/>
              <a:t> magnetic tapes are robust and resistant to physical damage, ensuring data integrity over time.</a:t>
            </a:r>
          </a:p>
          <a:p>
            <a:pPr marL="342900" indent="-342900">
              <a:lnSpc>
                <a:spcPct val="150000"/>
              </a:lnSpc>
              <a:buFont typeface="+mj-lt"/>
              <a:buAutoNum type="arabicPeriod"/>
            </a:pPr>
            <a:r>
              <a:rPr lang="en-IN" b="1" dirty="0">
                <a:solidFill>
                  <a:srgbClr val="FF0000"/>
                </a:solidFill>
              </a:rPr>
              <a:t>Longevity </a:t>
            </a:r>
            <a:r>
              <a:rPr lang="en-IN" dirty="0"/>
              <a:t>: tapes have a long shelf life, making them ideal for storing data for extended periods without degradation.</a:t>
            </a:r>
          </a:p>
          <a:p>
            <a:pPr marL="342900" indent="-342900">
              <a:lnSpc>
                <a:spcPct val="150000"/>
              </a:lnSpc>
              <a:buFont typeface="+mj-lt"/>
              <a:buAutoNum type="arabicPeriod"/>
            </a:pPr>
            <a:r>
              <a:rPr lang="en-IN" b="1" dirty="0">
                <a:solidFill>
                  <a:srgbClr val="FF0000"/>
                </a:solidFill>
              </a:rPr>
              <a:t>Reliability</a:t>
            </a:r>
            <a:r>
              <a:rPr lang="en-IN" dirty="0"/>
              <a:t> : they have a proven track record of reliability, with minimal risk of data loss or corruption.</a:t>
            </a:r>
          </a:p>
        </p:txBody>
      </p:sp>
    </p:spTree>
    <p:extLst>
      <p:ext uri="{BB962C8B-B14F-4D97-AF65-F5344CB8AC3E}">
        <p14:creationId xmlns:p14="http://schemas.microsoft.com/office/powerpoint/2010/main" val="3465745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AA53-DCD8-10F8-2CA1-CE88D20BBC2C}"/>
              </a:ext>
            </a:extLst>
          </p:cNvPr>
          <p:cNvSpPr>
            <a:spLocks noGrp="1"/>
          </p:cNvSpPr>
          <p:nvPr>
            <p:ph type="title"/>
          </p:nvPr>
        </p:nvSpPr>
        <p:spPr>
          <a:xfrm flipH="1">
            <a:off x="13103842" y="3259961"/>
            <a:ext cx="224531" cy="700114"/>
          </a:xfrm>
        </p:spPr>
        <p:txBody>
          <a:bodyPr/>
          <a:lstStyle/>
          <a:p>
            <a:endParaRPr lang="en-IN" dirty="0"/>
          </a:p>
        </p:txBody>
      </p:sp>
      <p:sp>
        <p:nvSpPr>
          <p:cNvPr id="3" name="TextBox 2">
            <a:extLst>
              <a:ext uri="{FF2B5EF4-FFF2-40B4-BE49-F238E27FC236}">
                <a16:creationId xmlns:a16="http://schemas.microsoft.com/office/drawing/2014/main" id="{8AB2127E-79F1-EBF5-5A10-21657802966F}"/>
              </a:ext>
            </a:extLst>
          </p:cNvPr>
          <p:cNvSpPr txBox="1"/>
          <p:nvPr/>
        </p:nvSpPr>
        <p:spPr>
          <a:xfrm>
            <a:off x="665921" y="966357"/>
            <a:ext cx="10704443" cy="2031325"/>
          </a:xfrm>
          <a:prstGeom prst="rect">
            <a:avLst/>
          </a:prstGeom>
          <a:noFill/>
        </p:spPr>
        <p:txBody>
          <a:bodyPr wrap="square" rtlCol="0">
            <a:spAutoFit/>
          </a:bodyPr>
          <a:lstStyle/>
          <a:p>
            <a:pPr marL="342900" indent="-342900">
              <a:lnSpc>
                <a:spcPct val="150000"/>
              </a:lnSpc>
              <a:buAutoNum type="arabicPeriod" startAt="6"/>
            </a:pPr>
            <a:r>
              <a:rPr lang="en-IN" b="1" dirty="0">
                <a:solidFill>
                  <a:srgbClr val="FF0000"/>
                </a:solidFill>
              </a:rPr>
              <a:t>Scalability</a:t>
            </a:r>
            <a:r>
              <a:rPr lang="en-IN" dirty="0"/>
              <a:t> : magnetic tape systems can easily scale to accommodate growing data storage requirements by adding more tapes or drives.</a:t>
            </a:r>
          </a:p>
          <a:p>
            <a:pPr marL="342900" indent="-342900">
              <a:lnSpc>
                <a:spcPct val="150000"/>
              </a:lnSpc>
              <a:buAutoNum type="arabicPeriod" startAt="7"/>
            </a:pPr>
            <a:r>
              <a:rPr lang="en-IN" b="1" dirty="0">
                <a:solidFill>
                  <a:srgbClr val="FF0000"/>
                </a:solidFill>
              </a:rPr>
              <a:t>Fast data transfer </a:t>
            </a:r>
            <a:r>
              <a:rPr lang="en-IN" dirty="0"/>
              <a:t>: modern tape systems offer high data transfer speeds, facilitating efficient backup and data retrieval processes.</a:t>
            </a:r>
          </a:p>
          <a:p>
            <a:endParaRPr lang="en-IN" dirty="0"/>
          </a:p>
        </p:txBody>
      </p:sp>
      <p:pic>
        <p:nvPicPr>
          <p:cNvPr id="5" name="Picture 4">
            <a:extLst>
              <a:ext uri="{FF2B5EF4-FFF2-40B4-BE49-F238E27FC236}">
                <a16:creationId xmlns:a16="http://schemas.microsoft.com/office/drawing/2014/main" id="{6FBCB689-6C3E-7CBE-217D-393D921DD3DF}"/>
              </a:ext>
            </a:extLst>
          </p:cNvPr>
          <p:cNvPicPr>
            <a:picLocks noChangeAspect="1"/>
          </p:cNvPicPr>
          <p:nvPr/>
        </p:nvPicPr>
        <p:blipFill>
          <a:blip r:embed="rId2">
            <a:alphaModFix amt="85000"/>
          </a:blip>
          <a:stretch>
            <a:fillRect/>
          </a:stretch>
        </p:blipFill>
        <p:spPr>
          <a:xfrm>
            <a:off x="6192078" y="2589777"/>
            <a:ext cx="4268856" cy="3808810"/>
          </a:xfrm>
          <a:prstGeom prst="rect">
            <a:avLst/>
          </a:prstGeom>
        </p:spPr>
      </p:pic>
      <p:pic>
        <p:nvPicPr>
          <p:cNvPr id="7" name="Picture 6">
            <a:extLst>
              <a:ext uri="{FF2B5EF4-FFF2-40B4-BE49-F238E27FC236}">
                <a16:creationId xmlns:a16="http://schemas.microsoft.com/office/drawing/2014/main" id="{206CCCC8-37A1-9121-E30C-B9CB4743016F}"/>
              </a:ext>
            </a:extLst>
          </p:cNvPr>
          <p:cNvPicPr>
            <a:picLocks noChangeAspect="1"/>
          </p:cNvPicPr>
          <p:nvPr/>
        </p:nvPicPr>
        <p:blipFill>
          <a:blip r:embed="rId3">
            <a:alphaModFix amt="85000"/>
          </a:blip>
          <a:stretch>
            <a:fillRect/>
          </a:stretch>
        </p:blipFill>
        <p:spPr>
          <a:xfrm>
            <a:off x="2090098" y="3200327"/>
            <a:ext cx="3250922" cy="3138626"/>
          </a:xfrm>
          <a:prstGeom prst="rect">
            <a:avLst/>
          </a:prstGeom>
        </p:spPr>
      </p:pic>
    </p:spTree>
    <p:extLst>
      <p:ext uri="{BB962C8B-B14F-4D97-AF65-F5344CB8AC3E}">
        <p14:creationId xmlns:p14="http://schemas.microsoft.com/office/powerpoint/2010/main" val="15675575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38696" y="1298279"/>
            <a:ext cx="4275138" cy="5227983"/>
          </a:xfrm>
        </p:spPr>
        <p:txBody>
          <a:bodyPr>
            <a:normAutofit lnSpcReduction="10000"/>
          </a:bodyPr>
          <a:lstStyle/>
          <a:p>
            <a:pPr>
              <a:lnSpc>
                <a:spcPct val="100000"/>
              </a:lnSpc>
            </a:pPr>
            <a:r>
              <a:rPr lang="en-US" dirty="0"/>
              <a:t>Magnetic Tape</a:t>
            </a:r>
          </a:p>
          <a:p>
            <a:pPr>
              <a:lnSpc>
                <a:spcPct val="100000"/>
              </a:lnSpc>
            </a:pPr>
            <a:r>
              <a:rPr lang="en-US" dirty="0"/>
              <a:t>Characteristics </a:t>
            </a:r>
          </a:p>
          <a:p>
            <a:pPr>
              <a:lnSpc>
                <a:spcPct val="100000"/>
              </a:lnSpc>
            </a:pPr>
            <a:r>
              <a:rPr lang="en-US" dirty="0"/>
              <a:t>Mechanism </a:t>
            </a:r>
          </a:p>
          <a:p>
            <a:pPr>
              <a:lnSpc>
                <a:spcPct val="100000"/>
              </a:lnSpc>
            </a:pPr>
            <a:r>
              <a:rPr lang="en-US" dirty="0"/>
              <a:t>Read/write Head Assembly</a:t>
            </a:r>
          </a:p>
          <a:p>
            <a:pPr>
              <a:lnSpc>
                <a:spcPct val="100000"/>
              </a:lnSpc>
            </a:pPr>
            <a:r>
              <a:rPr lang="en-US" dirty="0"/>
              <a:t>Blocking and Deblocking</a:t>
            </a:r>
          </a:p>
          <a:p>
            <a:pPr>
              <a:lnSpc>
                <a:spcPct val="100000"/>
              </a:lnSpc>
            </a:pPr>
            <a:r>
              <a:rPr lang="en-US" dirty="0"/>
              <a:t>Tape utilization</a:t>
            </a:r>
          </a:p>
          <a:p>
            <a:pPr>
              <a:lnSpc>
                <a:spcPct val="100000"/>
              </a:lnSpc>
            </a:pPr>
            <a:r>
              <a:rPr lang="en-US" dirty="0"/>
              <a:t>Size of block</a:t>
            </a:r>
          </a:p>
          <a:p>
            <a:pPr>
              <a:lnSpc>
                <a:spcPct val="100000"/>
              </a:lnSpc>
            </a:pPr>
            <a:r>
              <a:rPr lang="en-US" dirty="0"/>
              <a:t>Beginning and end of the tape</a:t>
            </a:r>
          </a:p>
          <a:p>
            <a:pPr>
              <a:lnSpc>
                <a:spcPct val="100000"/>
              </a:lnSpc>
            </a:pPr>
            <a:r>
              <a:rPr lang="en-US" dirty="0"/>
              <a:t>Header and trailer labels</a:t>
            </a:r>
          </a:p>
          <a:p>
            <a:pPr>
              <a:lnSpc>
                <a:spcPct val="100000"/>
              </a:lnSpc>
            </a:pPr>
            <a:r>
              <a:rPr lang="en-US" dirty="0"/>
              <a:t>Applications</a:t>
            </a:r>
          </a:p>
          <a:p>
            <a:pPr>
              <a:lnSpc>
                <a:spcPct val="100000"/>
              </a:lnSpc>
            </a:pPr>
            <a:r>
              <a:rPr lang="en-US" dirty="0"/>
              <a:t>Advantages</a:t>
            </a:r>
          </a:p>
          <a:p>
            <a:pPr>
              <a:lnSpc>
                <a:spcPct val="100000"/>
              </a:lnSpc>
            </a:pPr>
            <a:r>
              <a:rPr lang="en-US" dirty="0"/>
              <a:t>Disadvantages </a:t>
            </a:r>
          </a:p>
          <a:p>
            <a:pPr>
              <a:lnSpc>
                <a:spcPct val="100000"/>
              </a:lnSpc>
            </a:pPr>
            <a:endParaRPr lang="en-US" dirty="0"/>
          </a:p>
          <a:p>
            <a:pPr>
              <a:lnSpc>
                <a:spcPct val="100000"/>
              </a:lnSpc>
            </a:pPr>
            <a:endParaRPr lang="en-US" dirty="0"/>
          </a:p>
          <a:p>
            <a:endParaRPr lang="en-US"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331738"/>
            <a:ext cx="4275138" cy="830997"/>
          </a:xfrm>
        </p:spPr>
        <p:txBody>
          <a:bodyPr>
            <a:normAutofit/>
          </a:bodyPr>
          <a:lstStyle/>
          <a:p>
            <a:r>
              <a:rPr lang="en-US" dirty="0"/>
              <a:t>Index </a:t>
            </a:r>
          </a:p>
        </p:txBody>
      </p:sp>
      <p:pic>
        <p:nvPicPr>
          <p:cNvPr id="6" name="Picture 5">
            <a:extLst>
              <a:ext uri="{FF2B5EF4-FFF2-40B4-BE49-F238E27FC236}">
                <a16:creationId xmlns:a16="http://schemas.microsoft.com/office/drawing/2014/main" id="{10033E6E-D1E3-8AD9-31D2-EE942119B589}"/>
              </a:ext>
            </a:extLst>
          </p:cNvPr>
          <p:cNvPicPr>
            <a:picLocks noChangeAspect="1"/>
          </p:cNvPicPr>
          <p:nvPr/>
        </p:nvPicPr>
        <p:blipFill>
          <a:blip r:embed="rId3"/>
          <a:stretch>
            <a:fillRect/>
          </a:stretch>
        </p:blipFill>
        <p:spPr>
          <a:xfrm>
            <a:off x="6691934" y="1208828"/>
            <a:ext cx="4131779" cy="4694220"/>
          </a:xfrm>
          <a:prstGeom prst="rect">
            <a:avLst/>
          </a:prstGeom>
        </p:spPr>
      </p:pic>
    </p:spTree>
    <p:extLst>
      <p:ext uri="{BB962C8B-B14F-4D97-AF65-F5344CB8AC3E}">
        <p14:creationId xmlns:p14="http://schemas.microsoft.com/office/powerpoint/2010/main" val="13419010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7821-5E31-B124-825A-64C6A6196F0A}"/>
              </a:ext>
            </a:extLst>
          </p:cNvPr>
          <p:cNvSpPr>
            <a:spLocks noGrp="1"/>
          </p:cNvSpPr>
          <p:nvPr>
            <p:ph type="title"/>
          </p:nvPr>
        </p:nvSpPr>
        <p:spPr/>
        <p:txBody>
          <a:bodyPr>
            <a:normAutofit/>
          </a:bodyPr>
          <a:lstStyle/>
          <a:p>
            <a:r>
              <a:rPr lang="en-IN" dirty="0">
                <a:solidFill>
                  <a:srgbClr val="C00000"/>
                </a:solidFill>
                <a:latin typeface="Californian FB" panose="0207040306080B030204" pitchFamily="18" charset="0"/>
              </a:rPr>
              <a:t>Disadvantages </a:t>
            </a:r>
          </a:p>
        </p:txBody>
      </p:sp>
      <p:pic>
        <p:nvPicPr>
          <p:cNvPr id="5" name="Picture 4">
            <a:extLst>
              <a:ext uri="{FF2B5EF4-FFF2-40B4-BE49-F238E27FC236}">
                <a16:creationId xmlns:a16="http://schemas.microsoft.com/office/drawing/2014/main" id="{7E4AFCAE-EF49-C341-E004-F02D987C186C}"/>
              </a:ext>
            </a:extLst>
          </p:cNvPr>
          <p:cNvPicPr>
            <a:picLocks noChangeAspect="1"/>
          </p:cNvPicPr>
          <p:nvPr/>
        </p:nvPicPr>
        <p:blipFill>
          <a:blip r:embed="rId2">
            <a:alphaModFix amt="70000"/>
          </a:blip>
          <a:stretch>
            <a:fillRect/>
          </a:stretch>
        </p:blipFill>
        <p:spPr>
          <a:xfrm>
            <a:off x="7710248" y="1138777"/>
            <a:ext cx="3865526" cy="3212694"/>
          </a:xfrm>
          <a:prstGeom prst="rect">
            <a:avLst/>
          </a:prstGeom>
        </p:spPr>
      </p:pic>
      <p:sp>
        <p:nvSpPr>
          <p:cNvPr id="3" name="TextBox 2">
            <a:extLst>
              <a:ext uri="{FF2B5EF4-FFF2-40B4-BE49-F238E27FC236}">
                <a16:creationId xmlns:a16="http://schemas.microsoft.com/office/drawing/2014/main" id="{F8DCB88A-11DD-1E57-D992-4B3FA6AD01C6}"/>
              </a:ext>
            </a:extLst>
          </p:cNvPr>
          <p:cNvSpPr txBox="1"/>
          <p:nvPr/>
        </p:nvSpPr>
        <p:spPr>
          <a:xfrm>
            <a:off x="765313" y="1838891"/>
            <a:ext cx="11106078" cy="4436856"/>
          </a:xfrm>
          <a:prstGeom prst="rect">
            <a:avLst/>
          </a:prstGeom>
          <a:noFill/>
        </p:spPr>
        <p:txBody>
          <a:bodyPr wrap="square" rtlCol="0">
            <a:spAutoFit/>
          </a:bodyPr>
          <a:lstStyle/>
          <a:p>
            <a:pPr marL="342900" indent="-342900">
              <a:lnSpc>
                <a:spcPct val="200000"/>
              </a:lnSpc>
              <a:buFont typeface="+mj-lt"/>
              <a:buAutoNum type="arabicPeriod"/>
            </a:pPr>
            <a:r>
              <a:rPr lang="en-IN" b="1" dirty="0">
                <a:solidFill>
                  <a:srgbClr val="00B0F0"/>
                </a:solidFill>
              </a:rPr>
              <a:t>Slower access </a:t>
            </a:r>
            <a:r>
              <a:rPr lang="en-IN" dirty="0"/>
              <a:t>: retrieving data can be slower compared to other storage methods.</a:t>
            </a:r>
          </a:p>
          <a:p>
            <a:pPr marL="342900" indent="-342900">
              <a:lnSpc>
                <a:spcPct val="200000"/>
              </a:lnSpc>
              <a:buFont typeface="+mj-lt"/>
              <a:buAutoNum type="arabicPeriod"/>
            </a:pPr>
            <a:r>
              <a:rPr lang="en-IN" b="1" dirty="0">
                <a:solidFill>
                  <a:srgbClr val="00B0F0"/>
                </a:solidFill>
              </a:rPr>
              <a:t>Fragile </a:t>
            </a:r>
            <a:r>
              <a:rPr lang="en-IN" dirty="0"/>
              <a:t>: tapes can be damaged by mishandling or environmental factors.</a:t>
            </a:r>
          </a:p>
          <a:p>
            <a:pPr marL="342900" indent="-342900">
              <a:lnSpc>
                <a:spcPct val="200000"/>
              </a:lnSpc>
              <a:buFont typeface="+mj-lt"/>
              <a:buAutoNum type="arabicPeriod"/>
            </a:pPr>
            <a:r>
              <a:rPr lang="en-IN" b="1" dirty="0">
                <a:solidFill>
                  <a:srgbClr val="00B0F0"/>
                </a:solidFill>
              </a:rPr>
              <a:t>Limited lifespan </a:t>
            </a:r>
            <a:r>
              <a:rPr lang="en-IN" dirty="0"/>
              <a:t>: overtime, tapes degrade and may become unusable.</a:t>
            </a:r>
          </a:p>
          <a:p>
            <a:pPr marL="342900" indent="-342900">
              <a:lnSpc>
                <a:spcPct val="200000"/>
              </a:lnSpc>
              <a:buFont typeface="+mj-lt"/>
              <a:buAutoNum type="arabicPeriod"/>
            </a:pPr>
            <a:r>
              <a:rPr lang="en-IN" b="1" dirty="0">
                <a:solidFill>
                  <a:srgbClr val="00B0F0"/>
                </a:solidFill>
              </a:rPr>
              <a:t>Physical space </a:t>
            </a:r>
            <a:r>
              <a:rPr lang="en-IN" dirty="0"/>
              <a:t>: requires physical storage space for housing tapes.</a:t>
            </a:r>
          </a:p>
          <a:p>
            <a:pPr marL="342900" indent="-342900">
              <a:lnSpc>
                <a:spcPct val="200000"/>
              </a:lnSpc>
              <a:buFont typeface="+mj-lt"/>
              <a:buAutoNum type="arabicPeriod"/>
            </a:pPr>
            <a:r>
              <a:rPr lang="en-IN" b="1" dirty="0">
                <a:solidFill>
                  <a:srgbClr val="00B0F0"/>
                </a:solidFill>
              </a:rPr>
              <a:t>Not ideal for random access </a:t>
            </a:r>
            <a:r>
              <a:rPr lang="en-IN" dirty="0"/>
              <a:t>: accessing specific data points can be time consuming.</a:t>
            </a:r>
          </a:p>
          <a:p>
            <a:pPr marL="342900" indent="-342900">
              <a:lnSpc>
                <a:spcPct val="200000"/>
              </a:lnSpc>
              <a:buFont typeface="+mj-lt"/>
              <a:buAutoNum type="arabicPeriod"/>
            </a:pPr>
            <a:r>
              <a:rPr lang="en-IN" b="1" dirty="0">
                <a:solidFill>
                  <a:srgbClr val="00B0F0"/>
                </a:solidFill>
              </a:rPr>
              <a:t>Susceptible to magnetic fields </a:t>
            </a:r>
            <a:r>
              <a:rPr lang="en-IN" dirty="0"/>
              <a:t>: exposure to magnets can corrupt data.</a:t>
            </a:r>
          </a:p>
          <a:p>
            <a:pPr marL="342900" indent="-342900">
              <a:lnSpc>
                <a:spcPct val="200000"/>
              </a:lnSpc>
              <a:buFont typeface="+mj-lt"/>
              <a:buAutoNum type="arabicPeriod"/>
            </a:pPr>
            <a:r>
              <a:rPr lang="en-IN" b="1" dirty="0">
                <a:solidFill>
                  <a:srgbClr val="00B0F0"/>
                </a:solidFill>
              </a:rPr>
              <a:t>Maintenance needed </a:t>
            </a:r>
            <a:r>
              <a:rPr lang="en-IN" dirty="0"/>
              <a:t>: tapes require periodic maintenance to ensure reliability.</a:t>
            </a:r>
          </a:p>
          <a:p>
            <a:pPr marL="342900" indent="-342900">
              <a:lnSpc>
                <a:spcPct val="200000"/>
              </a:lnSpc>
              <a:buFont typeface="+mj-lt"/>
              <a:buAutoNum type="arabicPeriod"/>
            </a:pPr>
            <a:r>
              <a:rPr lang="en-IN" b="1" dirty="0">
                <a:solidFill>
                  <a:srgbClr val="00B0F0"/>
                </a:solidFill>
              </a:rPr>
              <a:t>Compatibility issues </a:t>
            </a:r>
            <a:r>
              <a:rPr lang="en-IN" dirty="0"/>
              <a:t>: older tapes may not be compatible with newer hardware.</a:t>
            </a:r>
          </a:p>
        </p:txBody>
      </p:sp>
    </p:spTree>
    <p:extLst>
      <p:ext uri="{BB962C8B-B14F-4D97-AF65-F5344CB8AC3E}">
        <p14:creationId xmlns:p14="http://schemas.microsoft.com/office/powerpoint/2010/main" val="232085151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10193" b="10193"/>
          <a:stretch/>
        </p:blipFill>
        <p:spPr>
          <a:xfrm>
            <a:off x="0" y="9940"/>
            <a:ext cx="12192000" cy="6858000"/>
          </a:xfrm>
        </p:spPr>
      </p:pic>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normAutofit/>
          </a:bodyPr>
          <a:lstStyle/>
          <a:p>
            <a:r>
              <a:rPr lang="en-US" dirty="0"/>
              <a:t>Let’s dive in</a:t>
            </a:r>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8743680" y="3789617"/>
            <a:ext cx="2895903" cy="1832991"/>
          </a:xfrm>
        </p:spPr>
        <p:txBody>
          <a:bodyPr>
            <a:noAutofit/>
          </a:bodyPr>
          <a:lstStyle/>
          <a:p>
            <a:pPr algn="ctr" rtl="0" eaLnBrk="1" latinLnBrk="0" hangingPunct="1"/>
            <a:r>
              <a:rPr lang="en-US" sz="6000" dirty="0">
                <a:solidFill>
                  <a:srgbClr val="FFFF00"/>
                </a:solidFill>
                <a:latin typeface="Algerian" panose="04020705040A02060702" pitchFamily="82" charset="0"/>
                <a:ea typeface="+mn-ea"/>
                <a:cs typeface="+mn-cs"/>
              </a:rPr>
              <a:t>Thank you </a:t>
            </a:r>
            <a:endParaRPr lang="en-US" sz="6000" dirty="0">
              <a:solidFill>
                <a:srgbClr val="FFFF00"/>
              </a:solidFill>
              <a:latin typeface="Algerian" panose="04020705040A02060702" pitchFamily="82" charset="0"/>
            </a:endParaRPr>
          </a:p>
        </p:txBody>
      </p:sp>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4"/>
            <a:ext cx="4754880" cy="4495754"/>
          </a:xfrm>
          <a:prstGeom prst="rect">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EE9BD9-9F9B-B8EC-495B-F61C3DCB67CD}"/>
              </a:ext>
            </a:extLst>
          </p:cNvPr>
          <p:cNvPicPr>
            <a:picLocks noChangeAspect="1"/>
          </p:cNvPicPr>
          <p:nvPr/>
        </p:nvPicPr>
        <p:blipFill>
          <a:blip r:embed="rId3"/>
          <a:stretch>
            <a:fillRect/>
          </a:stretch>
        </p:blipFill>
        <p:spPr>
          <a:xfrm>
            <a:off x="3762624" y="1235383"/>
            <a:ext cx="4666752" cy="4387225"/>
          </a:xfrm>
          <a:prstGeom prst="rect">
            <a:avLst/>
          </a:prstGeom>
        </p:spPr>
      </p:pic>
    </p:spTree>
    <p:extLst>
      <p:ext uri="{BB962C8B-B14F-4D97-AF65-F5344CB8AC3E}">
        <p14:creationId xmlns:p14="http://schemas.microsoft.com/office/powerpoint/2010/main" val="1110251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4567583" cy="3560763"/>
          </a:xfrm>
        </p:spPr>
        <p:txBody>
          <a:bodyPr>
            <a:normAutofit lnSpcReduction="10000"/>
          </a:bodyPr>
          <a:lstStyle/>
          <a:p>
            <a:pPr marL="0" indent="0">
              <a:buNone/>
            </a:pPr>
            <a:r>
              <a:rPr lang="en-US" dirty="0"/>
              <a:t>Magnetic tape is a storage medium that uses a thin, </a:t>
            </a:r>
            <a:r>
              <a:rPr lang="en-US" b="1" dirty="0"/>
              <a:t>magnetizable strip of plastic </a:t>
            </a:r>
            <a:r>
              <a:rPr lang="en-US" dirty="0"/>
              <a:t>film to store digital data. Data is encoded onto the tape using magnetic impulses, allowing for the storage and retrieval of information. </a:t>
            </a:r>
          </a:p>
          <a:p>
            <a:pPr marL="0" indent="0">
              <a:buNone/>
            </a:pPr>
            <a:r>
              <a:rPr lang="en-US" dirty="0"/>
              <a:t>Magnetic tape is commonly used for backup, archival, and long-term storage purposes due to its relatively </a:t>
            </a:r>
            <a:r>
              <a:rPr lang="en-US" b="1" dirty="0"/>
              <a:t>low cost </a:t>
            </a:r>
            <a:r>
              <a:rPr lang="en-US" dirty="0"/>
              <a:t>and </a:t>
            </a:r>
            <a:r>
              <a:rPr lang="en-US" b="1" dirty="0"/>
              <a:t>high capacity.</a:t>
            </a:r>
          </a:p>
          <a:p>
            <a:pPr marL="0" indent="0">
              <a:buNone/>
            </a:pPr>
            <a:endParaRPr lang="en-US" dirty="0"/>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9112" r="19112"/>
          <a:stretch/>
        </p:blipFill>
        <p:spPr/>
      </p:pic>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805213"/>
            <a:ext cx="5032477" cy="807277"/>
          </a:xfrm>
        </p:spPr>
        <p:txBody>
          <a:bodyPr>
            <a:normAutofit/>
          </a:bodyPr>
          <a:lstStyle/>
          <a:p>
            <a:r>
              <a:rPr lang="en-US" sz="4400" dirty="0">
                <a:solidFill>
                  <a:schemeClr val="accent4">
                    <a:lumMod val="50000"/>
                  </a:schemeClr>
                </a:solidFill>
              </a:rPr>
              <a:t>MAGNETIC TAPE</a:t>
            </a:r>
          </a:p>
        </p:txBody>
      </p:sp>
      <p:sp>
        <p:nvSpPr>
          <p:cNvPr id="2" name="TextBox 1">
            <a:extLst>
              <a:ext uri="{FF2B5EF4-FFF2-40B4-BE49-F238E27FC236}">
                <a16:creationId xmlns:a16="http://schemas.microsoft.com/office/drawing/2014/main" id="{8B5D2927-45E2-6A41-8853-03146977BA39}"/>
              </a:ext>
            </a:extLst>
          </p:cNvPr>
          <p:cNvSpPr txBox="1"/>
          <p:nvPr/>
        </p:nvSpPr>
        <p:spPr>
          <a:xfrm>
            <a:off x="7090227" y="6179217"/>
            <a:ext cx="4441372" cy="230832"/>
          </a:xfrm>
          <a:prstGeom prst="rect">
            <a:avLst/>
          </a:prstGeom>
          <a:noFill/>
        </p:spPr>
        <p:txBody>
          <a:bodyPr wrap="square" rtlCol="0">
            <a:spAutoFit/>
          </a:bodyPr>
          <a:lstStyle/>
          <a:p>
            <a:r>
              <a:rPr lang="en-IN" sz="900">
                <a:hlinkClick r:id="rId3" tooltip="https://duncanstephen.net/why-the-future-of-data-storage-is-still-magnetic-tape/"/>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696770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DE411B-1D75-AB85-D79F-3CD2A48D0671}"/>
              </a:ext>
            </a:extLst>
          </p:cNvPr>
          <p:cNvSpPr>
            <a:spLocks noGrp="1"/>
          </p:cNvSpPr>
          <p:nvPr>
            <p:ph type="body" sz="quarter" idx="12"/>
          </p:nvPr>
        </p:nvSpPr>
        <p:spPr>
          <a:xfrm>
            <a:off x="660400" y="2044700"/>
            <a:ext cx="5435600" cy="3560763"/>
          </a:xfrm>
        </p:spPr>
        <p:txBody>
          <a:bodyPr>
            <a:normAutofit fontScale="92500" lnSpcReduction="20000"/>
          </a:bodyPr>
          <a:lstStyle/>
          <a:p>
            <a:r>
              <a:rPr lang="en-IN" dirty="0"/>
              <a:t>Used for </a:t>
            </a:r>
            <a:r>
              <a:rPr lang="en-IN" b="1" dirty="0">
                <a:solidFill>
                  <a:srgbClr val="FF0000"/>
                </a:solidFill>
              </a:rPr>
              <a:t>large data </a:t>
            </a:r>
            <a:r>
              <a:rPr lang="en-IN" dirty="0"/>
              <a:t>storage.</a:t>
            </a:r>
          </a:p>
          <a:p>
            <a:r>
              <a:rPr lang="en-IN" dirty="0"/>
              <a:t>Made up of </a:t>
            </a:r>
            <a:r>
              <a:rPr lang="en-IN" b="1" dirty="0">
                <a:solidFill>
                  <a:srgbClr val="FF0000"/>
                </a:solidFill>
              </a:rPr>
              <a:t>plastic </a:t>
            </a:r>
            <a:r>
              <a:rPr lang="en-IN" dirty="0"/>
              <a:t>ribbon.</a:t>
            </a:r>
          </a:p>
          <a:p>
            <a:r>
              <a:rPr lang="en-IN" dirty="0"/>
              <a:t>½” in width and 2400 feet in length.</a:t>
            </a:r>
          </a:p>
          <a:p>
            <a:r>
              <a:rPr lang="en-IN" dirty="0"/>
              <a:t>Coated with </a:t>
            </a:r>
            <a:r>
              <a:rPr lang="en-IN" b="1" dirty="0">
                <a:solidFill>
                  <a:srgbClr val="FF0000"/>
                </a:solidFill>
              </a:rPr>
              <a:t>magnetizable material on one side</a:t>
            </a:r>
            <a:r>
              <a:rPr lang="en-IN" dirty="0"/>
              <a:t>.</a:t>
            </a:r>
          </a:p>
          <a:p>
            <a:r>
              <a:rPr lang="en-IN" dirty="0"/>
              <a:t>Data is stored in magnetized bits, which is </a:t>
            </a:r>
            <a:r>
              <a:rPr lang="en-IN" b="1" dirty="0">
                <a:solidFill>
                  <a:srgbClr val="FF0000"/>
                </a:solidFill>
              </a:rPr>
              <a:t>permanent</a:t>
            </a:r>
            <a:r>
              <a:rPr lang="en-IN" dirty="0"/>
              <a:t>.</a:t>
            </a:r>
          </a:p>
          <a:p>
            <a:r>
              <a:rPr lang="en-IN" dirty="0"/>
              <a:t>Data stored on tape can be </a:t>
            </a:r>
            <a:r>
              <a:rPr lang="en-IN" b="1" dirty="0">
                <a:solidFill>
                  <a:srgbClr val="FF0000"/>
                </a:solidFill>
              </a:rPr>
              <a:t>read again and again </a:t>
            </a:r>
            <a:r>
              <a:rPr lang="en-IN" dirty="0"/>
              <a:t>from tape like sound tape recorder.</a:t>
            </a:r>
          </a:p>
          <a:p>
            <a:r>
              <a:rPr lang="en-IN" dirty="0"/>
              <a:t>It is a </a:t>
            </a:r>
            <a:r>
              <a:rPr lang="en-IN" b="1" dirty="0">
                <a:solidFill>
                  <a:srgbClr val="FF0000"/>
                </a:solidFill>
              </a:rPr>
              <a:t>sequential </a:t>
            </a:r>
            <a:r>
              <a:rPr lang="en-IN" dirty="0"/>
              <a:t>access memory.</a:t>
            </a:r>
          </a:p>
        </p:txBody>
      </p:sp>
      <p:sp>
        <p:nvSpPr>
          <p:cNvPr id="4" name="Title 3">
            <a:extLst>
              <a:ext uri="{FF2B5EF4-FFF2-40B4-BE49-F238E27FC236}">
                <a16:creationId xmlns:a16="http://schemas.microsoft.com/office/drawing/2014/main" id="{DA9026F0-AE20-B94A-2971-39A5B9FD77CB}"/>
              </a:ext>
            </a:extLst>
          </p:cNvPr>
          <p:cNvSpPr>
            <a:spLocks noGrp="1"/>
          </p:cNvSpPr>
          <p:nvPr>
            <p:ph type="title"/>
          </p:nvPr>
        </p:nvSpPr>
        <p:spPr/>
        <p:txBody>
          <a:bodyPr>
            <a:normAutofit fontScale="90000"/>
          </a:bodyPr>
          <a:lstStyle/>
          <a:p>
            <a:r>
              <a:rPr lang="en-IN" dirty="0"/>
              <a:t>Characteristics</a:t>
            </a:r>
          </a:p>
        </p:txBody>
      </p:sp>
      <p:pic>
        <p:nvPicPr>
          <p:cNvPr id="6" name="Picture 5">
            <a:extLst>
              <a:ext uri="{FF2B5EF4-FFF2-40B4-BE49-F238E27FC236}">
                <a16:creationId xmlns:a16="http://schemas.microsoft.com/office/drawing/2014/main" id="{0910A9F6-14CD-B4C1-19CB-857FD0CDB69E}"/>
              </a:ext>
            </a:extLst>
          </p:cNvPr>
          <p:cNvPicPr>
            <a:picLocks noChangeAspect="1"/>
          </p:cNvPicPr>
          <p:nvPr/>
        </p:nvPicPr>
        <p:blipFill>
          <a:blip r:embed="rId2"/>
          <a:stretch>
            <a:fillRect/>
          </a:stretch>
        </p:blipFill>
        <p:spPr>
          <a:xfrm>
            <a:off x="6667184" y="3292630"/>
            <a:ext cx="2637473" cy="2222939"/>
          </a:xfrm>
          <a:prstGeom prst="rect">
            <a:avLst/>
          </a:prstGeom>
          <a:ln>
            <a:noFill/>
          </a:ln>
          <a:effectLst>
            <a:softEdge rad="112500"/>
          </a:effectLst>
        </p:spPr>
      </p:pic>
      <p:pic>
        <p:nvPicPr>
          <p:cNvPr id="8" name="Picture 7">
            <a:extLst>
              <a:ext uri="{FF2B5EF4-FFF2-40B4-BE49-F238E27FC236}">
                <a16:creationId xmlns:a16="http://schemas.microsoft.com/office/drawing/2014/main" id="{B1FF88B5-B5C4-CEAD-E42B-D5C03647978B}"/>
              </a:ext>
            </a:extLst>
          </p:cNvPr>
          <p:cNvPicPr>
            <a:picLocks noChangeAspect="1"/>
          </p:cNvPicPr>
          <p:nvPr/>
        </p:nvPicPr>
        <p:blipFill>
          <a:blip r:embed="rId3"/>
          <a:stretch>
            <a:fillRect/>
          </a:stretch>
        </p:blipFill>
        <p:spPr>
          <a:xfrm>
            <a:off x="9301480" y="2862380"/>
            <a:ext cx="2577008" cy="1789589"/>
          </a:xfrm>
          <a:prstGeom prst="rect">
            <a:avLst/>
          </a:prstGeom>
          <a:ln>
            <a:noFill/>
          </a:ln>
          <a:effectLst>
            <a:softEdge rad="112500"/>
          </a:effectLst>
        </p:spPr>
      </p:pic>
      <p:pic>
        <p:nvPicPr>
          <p:cNvPr id="10" name="Picture 9">
            <a:extLst>
              <a:ext uri="{FF2B5EF4-FFF2-40B4-BE49-F238E27FC236}">
                <a16:creationId xmlns:a16="http://schemas.microsoft.com/office/drawing/2014/main" id="{DF59D5FA-F264-47CB-2391-95EA69C50082}"/>
              </a:ext>
            </a:extLst>
          </p:cNvPr>
          <p:cNvPicPr>
            <a:picLocks noChangeAspect="1"/>
          </p:cNvPicPr>
          <p:nvPr/>
        </p:nvPicPr>
        <p:blipFill>
          <a:blip r:embed="rId4"/>
          <a:stretch>
            <a:fillRect/>
          </a:stretch>
        </p:blipFill>
        <p:spPr>
          <a:xfrm>
            <a:off x="7165024" y="679319"/>
            <a:ext cx="3227070" cy="2217071"/>
          </a:xfrm>
          <a:prstGeom prst="rect">
            <a:avLst/>
          </a:prstGeom>
          <a:ln>
            <a:noFill/>
          </a:ln>
          <a:effectLst>
            <a:softEdge rad="112500"/>
          </a:effectLst>
        </p:spPr>
      </p:pic>
    </p:spTree>
    <p:extLst>
      <p:ext uri="{BB962C8B-B14F-4D97-AF65-F5344CB8AC3E}">
        <p14:creationId xmlns:p14="http://schemas.microsoft.com/office/powerpoint/2010/main" val="3245335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BBCA-C9E9-4B95-5A88-006C05EAB5A8}"/>
              </a:ext>
            </a:extLst>
          </p:cNvPr>
          <p:cNvSpPr>
            <a:spLocks noGrp="1"/>
          </p:cNvSpPr>
          <p:nvPr>
            <p:ph type="title"/>
          </p:nvPr>
        </p:nvSpPr>
        <p:spPr/>
        <p:txBody>
          <a:bodyPr>
            <a:normAutofit fontScale="90000"/>
          </a:bodyPr>
          <a:lstStyle/>
          <a:p>
            <a:r>
              <a:rPr lang="en-IN" sz="4400" dirty="0">
                <a:solidFill>
                  <a:schemeClr val="accent5">
                    <a:lumMod val="75000"/>
                    <a:lumOff val="25000"/>
                  </a:schemeClr>
                </a:solidFill>
              </a:rPr>
              <a:t>Mechanism of Magnetic tape</a:t>
            </a:r>
          </a:p>
        </p:txBody>
      </p:sp>
      <p:pic>
        <p:nvPicPr>
          <p:cNvPr id="6" name="Picture 5">
            <a:extLst>
              <a:ext uri="{FF2B5EF4-FFF2-40B4-BE49-F238E27FC236}">
                <a16:creationId xmlns:a16="http://schemas.microsoft.com/office/drawing/2014/main" id="{DD5D8906-616D-C7C0-901D-EF86CB9F3AFB}"/>
              </a:ext>
            </a:extLst>
          </p:cNvPr>
          <p:cNvPicPr>
            <a:picLocks noChangeAspect="1"/>
          </p:cNvPicPr>
          <p:nvPr/>
        </p:nvPicPr>
        <p:blipFill>
          <a:blip r:embed="rId4"/>
          <a:stretch>
            <a:fillRect/>
          </a:stretch>
        </p:blipFill>
        <p:spPr>
          <a:xfrm>
            <a:off x="1067720" y="1581494"/>
            <a:ext cx="5394039" cy="4684590"/>
          </a:xfrm>
          <a:prstGeom prst="rect">
            <a:avLst/>
          </a:prstGeom>
        </p:spPr>
      </p:pic>
      <p:pic>
        <p:nvPicPr>
          <p:cNvPr id="7" name="WhatsApp Video 2024-03-26 at 21.15.23_cf5e91cd">
            <a:hlinkClick r:id="" action="ppaction://media"/>
            <a:extLst>
              <a:ext uri="{FF2B5EF4-FFF2-40B4-BE49-F238E27FC236}">
                <a16:creationId xmlns:a16="http://schemas.microsoft.com/office/drawing/2014/main" id="{18B5722D-FF5F-DECA-488C-6A9486CBDA8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274338" y="1707197"/>
            <a:ext cx="4145281" cy="3941763"/>
          </a:xfrm>
          <a:prstGeom prst="rect">
            <a:avLst/>
          </a:prstGeom>
        </p:spPr>
      </p:pic>
    </p:spTree>
    <p:extLst>
      <p:ext uri="{BB962C8B-B14F-4D97-AF65-F5344CB8AC3E}">
        <p14:creationId xmlns:p14="http://schemas.microsoft.com/office/powerpoint/2010/main" val="2960490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100000" mute="1">
                <p:cTn id="7" repeatCount="indefinite"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90D8-23DB-E503-F669-280EB9C96EA8}"/>
              </a:ext>
            </a:extLst>
          </p:cNvPr>
          <p:cNvSpPr>
            <a:spLocks noGrp="1"/>
          </p:cNvSpPr>
          <p:nvPr>
            <p:ph type="title"/>
          </p:nvPr>
        </p:nvSpPr>
        <p:spPr>
          <a:xfrm>
            <a:off x="13376175" y="1939787"/>
            <a:ext cx="45719" cy="700114"/>
          </a:xfrm>
        </p:spPr>
        <p:txBody>
          <a:bodyPr>
            <a:normAutofit/>
          </a:bodyPr>
          <a:lstStyle/>
          <a:p>
            <a:endParaRPr lang="en-IN" dirty="0"/>
          </a:p>
        </p:txBody>
      </p:sp>
      <p:sp>
        <p:nvSpPr>
          <p:cNvPr id="3" name="TextBox 2">
            <a:extLst>
              <a:ext uri="{FF2B5EF4-FFF2-40B4-BE49-F238E27FC236}">
                <a16:creationId xmlns:a16="http://schemas.microsoft.com/office/drawing/2014/main" id="{10EA7D48-1CA8-23E7-5364-9BF403E089D7}"/>
              </a:ext>
            </a:extLst>
          </p:cNvPr>
          <p:cNvSpPr txBox="1"/>
          <p:nvPr/>
        </p:nvSpPr>
        <p:spPr>
          <a:xfrm>
            <a:off x="589936" y="825393"/>
            <a:ext cx="10769600" cy="830997"/>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solidFill>
                  <a:srgbClr val="FF0000"/>
                </a:solidFill>
              </a:rPr>
              <a:t>Tape density </a:t>
            </a:r>
            <a:r>
              <a:rPr lang="en-IN" sz="2400" dirty="0">
                <a:solidFill>
                  <a:srgbClr val="002060"/>
                </a:solidFill>
              </a:rPr>
              <a:t>: the number of characters that can be recorded in one inch of tape.</a:t>
            </a:r>
          </a:p>
        </p:txBody>
      </p:sp>
      <p:sp>
        <p:nvSpPr>
          <p:cNvPr id="4" name="TextBox 3">
            <a:extLst>
              <a:ext uri="{FF2B5EF4-FFF2-40B4-BE49-F238E27FC236}">
                <a16:creationId xmlns:a16="http://schemas.microsoft.com/office/drawing/2014/main" id="{4CBB10D0-11FA-0661-710C-01277B2EA0BE}"/>
              </a:ext>
            </a:extLst>
          </p:cNvPr>
          <p:cNvSpPr txBox="1"/>
          <p:nvPr/>
        </p:nvSpPr>
        <p:spPr>
          <a:xfrm>
            <a:off x="671872" y="2018426"/>
            <a:ext cx="10373360" cy="14296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dirty="0"/>
              <a:t>Mostly tapes are of 9-tracks tapes i.e. it has 9 rows.</a:t>
            </a:r>
          </a:p>
          <a:p>
            <a:pPr marL="285750" indent="-285750">
              <a:lnSpc>
                <a:spcPct val="150000"/>
              </a:lnSpc>
              <a:buFont typeface="Wingdings" panose="05000000000000000000" pitchFamily="2" charset="2"/>
              <a:buChar char="Ø"/>
            </a:pPr>
            <a:r>
              <a:rPr lang="en-IN" sz="2000" dirty="0"/>
              <a:t>8 bits are encoded with character are recorded simultaneously on eight tracks of tape vertically.</a:t>
            </a:r>
          </a:p>
          <a:p>
            <a:pPr marL="285750" indent="-285750">
              <a:lnSpc>
                <a:spcPct val="150000"/>
              </a:lnSpc>
              <a:buFont typeface="Wingdings" panose="05000000000000000000" pitchFamily="2" charset="2"/>
              <a:buChar char="Ø"/>
            </a:pPr>
            <a:r>
              <a:rPr lang="en-IN" sz="2000" dirty="0"/>
              <a:t>9</a:t>
            </a:r>
            <a:r>
              <a:rPr lang="en-IN" sz="2000" baseline="30000" dirty="0"/>
              <a:t>th</a:t>
            </a:r>
            <a:r>
              <a:rPr lang="en-IN" sz="2000" dirty="0"/>
              <a:t> track are parity bit and are used for controlling errors.</a:t>
            </a:r>
          </a:p>
        </p:txBody>
      </p:sp>
      <p:sp>
        <p:nvSpPr>
          <p:cNvPr id="6" name="TextBox 5">
            <a:extLst>
              <a:ext uri="{FF2B5EF4-FFF2-40B4-BE49-F238E27FC236}">
                <a16:creationId xmlns:a16="http://schemas.microsoft.com/office/drawing/2014/main" id="{6DB70B3D-E3F9-8309-BC5E-CFD8C16E247D}"/>
              </a:ext>
            </a:extLst>
          </p:cNvPr>
          <p:cNvSpPr txBox="1"/>
          <p:nvPr/>
        </p:nvSpPr>
        <p:spPr>
          <a:xfrm>
            <a:off x="514720" y="4403864"/>
            <a:ext cx="10687664" cy="830997"/>
          </a:xfrm>
          <a:prstGeom prst="rect">
            <a:avLst/>
          </a:prstGeom>
          <a:noFill/>
        </p:spPr>
        <p:txBody>
          <a:bodyPr wrap="square" rtlCol="0">
            <a:spAutoFit/>
          </a:bodyPr>
          <a:lstStyle/>
          <a:p>
            <a:pPr marL="342900" indent="-342900">
              <a:buFont typeface="Wingdings" panose="05000000000000000000" pitchFamily="2" charset="2"/>
              <a:buChar char="v"/>
            </a:pPr>
            <a:r>
              <a:rPr lang="en-IN" sz="2400" b="1" dirty="0">
                <a:solidFill>
                  <a:srgbClr val="C00000"/>
                </a:solidFill>
              </a:rPr>
              <a:t>9- channel tape : there are 9 read/write heads i.e. for each track there is separate head in the r/w assembly.</a:t>
            </a:r>
          </a:p>
        </p:txBody>
      </p:sp>
    </p:spTree>
    <p:extLst>
      <p:ext uri="{BB962C8B-B14F-4D97-AF65-F5344CB8AC3E}">
        <p14:creationId xmlns:p14="http://schemas.microsoft.com/office/powerpoint/2010/main" val="32813497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D5D7-CA00-DD8D-B51B-CA98FDD3E01D}"/>
              </a:ext>
            </a:extLst>
          </p:cNvPr>
          <p:cNvSpPr>
            <a:spLocks noGrp="1"/>
          </p:cNvSpPr>
          <p:nvPr>
            <p:ph type="title"/>
          </p:nvPr>
        </p:nvSpPr>
        <p:spPr/>
        <p:txBody>
          <a:bodyPr>
            <a:normAutofit fontScale="90000"/>
          </a:bodyPr>
          <a:lstStyle/>
          <a:p>
            <a:r>
              <a:rPr lang="en-IN" sz="4400" dirty="0">
                <a:solidFill>
                  <a:schemeClr val="bg2">
                    <a:lumMod val="50000"/>
                  </a:schemeClr>
                </a:solidFill>
              </a:rPr>
              <a:t>Read/write Head Assembly</a:t>
            </a:r>
          </a:p>
        </p:txBody>
      </p:sp>
      <p:pic>
        <p:nvPicPr>
          <p:cNvPr id="3" name="Picture 2">
            <a:extLst>
              <a:ext uri="{FF2B5EF4-FFF2-40B4-BE49-F238E27FC236}">
                <a16:creationId xmlns:a16="http://schemas.microsoft.com/office/drawing/2014/main" id="{0ACB3033-95A0-712C-9717-F7E3685B3FB2}"/>
              </a:ext>
            </a:extLst>
          </p:cNvPr>
          <p:cNvPicPr>
            <a:picLocks noChangeAspect="1"/>
          </p:cNvPicPr>
          <p:nvPr/>
        </p:nvPicPr>
        <p:blipFill>
          <a:blip r:embed="rId2"/>
          <a:stretch>
            <a:fillRect/>
          </a:stretch>
        </p:blipFill>
        <p:spPr>
          <a:xfrm>
            <a:off x="1821180" y="1657584"/>
            <a:ext cx="8549640" cy="354283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2BAFEEE-97D4-D5B8-36E1-E1C7EC12916D}"/>
              </a:ext>
            </a:extLst>
          </p:cNvPr>
          <p:cNvSpPr txBox="1"/>
          <p:nvPr/>
        </p:nvSpPr>
        <p:spPr>
          <a:xfrm>
            <a:off x="827377" y="5622828"/>
            <a:ext cx="10403840" cy="830997"/>
          </a:xfrm>
          <a:prstGeom prst="rect">
            <a:avLst/>
          </a:prstGeom>
          <a:noFill/>
        </p:spPr>
        <p:txBody>
          <a:bodyPr wrap="square" rtlCol="0">
            <a:spAutoFit/>
          </a:bodyPr>
          <a:lstStyle/>
          <a:p>
            <a:pPr marL="285750" indent="-285750">
              <a:buFont typeface="Wingdings" panose="05000000000000000000" pitchFamily="2" charset="2"/>
              <a:buChar char="§"/>
            </a:pPr>
            <a:r>
              <a:rPr lang="en-IN" sz="2400" dirty="0">
                <a:solidFill>
                  <a:srgbClr val="00B050"/>
                </a:solidFill>
              </a:rPr>
              <a:t>Number of rows (horizontal) called </a:t>
            </a:r>
            <a:r>
              <a:rPr lang="en-IN" sz="2400" dirty="0">
                <a:solidFill>
                  <a:srgbClr val="FF0000"/>
                </a:solidFill>
              </a:rPr>
              <a:t>Tracks</a:t>
            </a:r>
            <a:r>
              <a:rPr lang="en-IN" sz="2400" dirty="0">
                <a:solidFill>
                  <a:srgbClr val="00B050"/>
                </a:solidFill>
              </a:rPr>
              <a:t> and columns (vertical) called </a:t>
            </a:r>
            <a:r>
              <a:rPr lang="en-IN" sz="2400" dirty="0">
                <a:solidFill>
                  <a:srgbClr val="FF0000"/>
                </a:solidFill>
              </a:rPr>
              <a:t>Frames</a:t>
            </a:r>
            <a:r>
              <a:rPr lang="en-IN" sz="2400" dirty="0">
                <a:solidFill>
                  <a:srgbClr val="00B050"/>
                </a:solidFill>
              </a:rPr>
              <a:t>.</a:t>
            </a:r>
          </a:p>
        </p:txBody>
      </p:sp>
    </p:spTree>
    <p:extLst>
      <p:ext uri="{BB962C8B-B14F-4D97-AF65-F5344CB8AC3E}">
        <p14:creationId xmlns:p14="http://schemas.microsoft.com/office/powerpoint/2010/main" val="353227465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73D9-FD3E-85BC-8DF7-A1388A236AE6}"/>
              </a:ext>
            </a:extLst>
          </p:cNvPr>
          <p:cNvSpPr>
            <a:spLocks noGrp="1"/>
          </p:cNvSpPr>
          <p:nvPr>
            <p:ph type="title"/>
          </p:nvPr>
        </p:nvSpPr>
        <p:spPr/>
        <p:txBody>
          <a:bodyPr>
            <a:normAutofit fontScale="90000"/>
          </a:bodyPr>
          <a:lstStyle/>
          <a:p>
            <a:r>
              <a:rPr lang="en-IN" sz="4000" dirty="0">
                <a:solidFill>
                  <a:srgbClr val="00B050"/>
                </a:solidFill>
                <a:latin typeface="Calisto MT" panose="02040603050505030304" pitchFamily="18" charset="0"/>
              </a:rPr>
              <a:t>Blocking and Deblocking</a:t>
            </a:r>
          </a:p>
        </p:txBody>
      </p:sp>
      <p:sp>
        <p:nvSpPr>
          <p:cNvPr id="3" name="TextBox 2">
            <a:extLst>
              <a:ext uri="{FF2B5EF4-FFF2-40B4-BE49-F238E27FC236}">
                <a16:creationId xmlns:a16="http://schemas.microsoft.com/office/drawing/2014/main" id="{4FB1CAD1-BEA2-C004-8D76-7CE09A397BDD}"/>
              </a:ext>
            </a:extLst>
          </p:cNvPr>
          <p:cNvSpPr txBox="1"/>
          <p:nvPr/>
        </p:nvSpPr>
        <p:spPr>
          <a:xfrm>
            <a:off x="599660" y="1516779"/>
            <a:ext cx="10559845" cy="956929"/>
          </a:xfrm>
          <a:prstGeom prst="rect">
            <a:avLst/>
          </a:prstGeom>
          <a:noFill/>
        </p:spPr>
        <p:txBody>
          <a:bodyPr wrap="square" rtlCol="0">
            <a:spAutoFit/>
          </a:bodyPr>
          <a:lstStyle/>
          <a:p>
            <a:pPr>
              <a:lnSpc>
                <a:spcPct val="150000"/>
              </a:lnSpc>
            </a:pPr>
            <a:r>
              <a:rPr lang="en-IN" sz="2000" b="1" dirty="0">
                <a:solidFill>
                  <a:srgbClr val="FF0000"/>
                </a:solidFill>
              </a:rPr>
              <a:t>Blocking</a:t>
            </a:r>
            <a:r>
              <a:rPr lang="en-IN" sz="2000" dirty="0"/>
              <a:t> : The process of Grouping two or more records together is called blocking.</a:t>
            </a:r>
          </a:p>
          <a:p>
            <a:pPr>
              <a:lnSpc>
                <a:spcPct val="150000"/>
              </a:lnSpc>
            </a:pPr>
            <a:r>
              <a:rPr lang="en-IN" sz="2000" b="1" dirty="0">
                <a:solidFill>
                  <a:srgbClr val="FF0000"/>
                </a:solidFill>
              </a:rPr>
              <a:t>Deblocking</a:t>
            </a:r>
            <a:r>
              <a:rPr lang="en-IN" sz="2000" dirty="0"/>
              <a:t> : the process of extracting data from blocks is called deblocking.</a:t>
            </a:r>
          </a:p>
        </p:txBody>
      </p:sp>
      <p:sp>
        <p:nvSpPr>
          <p:cNvPr id="4" name="TextBox 3">
            <a:extLst>
              <a:ext uri="{FF2B5EF4-FFF2-40B4-BE49-F238E27FC236}">
                <a16:creationId xmlns:a16="http://schemas.microsoft.com/office/drawing/2014/main" id="{6BFC4796-1015-D9E4-1F84-2D0A04D9C172}"/>
              </a:ext>
            </a:extLst>
          </p:cNvPr>
          <p:cNvSpPr txBox="1"/>
          <p:nvPr/>
        </p:nvSpPr>
        <p:spPr>
          <a:xfrm>
            <a:off x="599660" y="2689919"/>
            <a:ext cx="10770705" cy="3794565"/>
          </a:xfrm>
          <a:prstGeom prst="rect">
            <a:avLst/>
          </a:prstGeom>
          <a:noFill/>
        </p:spPr>
        <p:txBody>
          <a:bodyPr wrap="square" rtlCol="0">
            <a:spAutoFit/>
          </a:bodyPr>
          <a:lstStyle/>
          <a:p>
            <a:r>
              <a:rPr lang="en-US" sz="2800" b="1" dirty="0">
                <a:solidFill>
                  <a:schemeClr val="bg2">
                    <a:lumMod val="50000"/>
                  </a:schemeClr>
                </a:solidFill>
              </a:rPr>
              <a:t>Need :</a:t>
            </a:r>
            <a:endParaRPr lang="en-US" sz="2400" b="1" dirty="0">
              <a:solidFill>
                <a:schemeClr val="bg2">
                  <a:lumMod val="50000"/>
                </a:schemeClr>
              </a:solidFill>
            </a:endParaRPr>
          </a:p>
          <a:p>
            <a:pPr marL="285750" indent="-285750">
              <a:lnSpc>
                <a:spcPct val="150000"/>
              </a:lnSpc>
              <a:buFont typeface="Arial" panose="020B0604020202020204" pitchFamily="34" charset="0"/>
              <a:buChar char="•"/>
            </a:pPr>
            <a:r>
              <a:rPr lang="en-US" dirty="0"/>
              <a:t>Data is stored on the tape in the form of blocks. When a block is being read, tape moves with </a:t>
            </a:r>
            <a:r>
              <a:rPr lang="en-US" dirty="0">
                <a:highlight>
                  <a:srgbClr val="FFFF00"/>
                </a:highlight>
              </a:rPr>
              <a:t>constant speed</a:t>
            </a:r>
            <a:r>
              <a:rPr lang="en-US" dirty="0"/>
              <a:t>. When data is processed, no data should be read from the tape i.e. the </a:t>
            </a:r>
            <a:r>
              <a:rPr lang="en-US" dirty="0">
                <a:highlight>
                  <a:srgbClr val="FFFF00"/>
                </a:highlight>
              </a:rPr>
              <a:t>tape should stop moving</a:t>
            </a:r>
            <a:r>
              <a:rPr lang="en-US" dirty="0"/>
              <a:t>.</a:t>
            </a:r>
            <a:r>
              <a:rPr lang="en-IN" dirty="0"/>
              <a:t> The tape which is moving at a constant speed for reading, </a:t>
            </a:r>
            <a:r>
              <a:rPr lang="en-IN" dirty="0">
                <a:highlight>
                  <a:srgbClr val="FFFF00"/>
                </a:highlight>
              </a:rPr>
              <a:t>can not stop suddenly</a:t>
            </a:r>
            <a:r>
              <a:rPr lang="en-IN" dirty="0"/>
              <a:t>. </a:t>
            </a:r>
          </a:p>
          <a:p>
            <a:pPr marL="285750" indent="-285750">
              <a:lnSpc>
                <a:spcPct val="150000"/>
              </a:lnSpc>
              <a:buFont typeface="Arial" panose="020B0604020202020204" pitchFamily="34" charset="0"/>
              <a:buChar char="•"/>
            </a:pPr>
            <a:r>
              <a:rPr lang="en-IN" dirty="0"/>
              <a:t>Similarly, if it is not moving, it </a:t>
            </a:r>
            <a:r>
              <a:rPr lang="en-IN" dirty="0">
                <a:highlight>
                  <a:srgbClr val="FFFF00"/>
                </a:highlight>
              </a:rPr>
              <a:t>can’t start moving </a:t>
            </a:r>
            <a:r>
              <a:rPr lang="en-IN" dirty="0"/>
              <a:t>immediately for reading data.</a:t>
            </a:r>
          </a:p>
          <a:p>
            <a:pPr marL="285750" indent="-285750">
              <a:lnSpc>
                <a:spcPct val="150000"/>
              </a:lnSpc>
              <a:buFont typeface="Arial" panose="020B0604020202020204" pitchFamily="34" charset="0"/>
              <a:buChar char="•"/>
            </a:pPr>
            <a:r>
              <a:rPr lang="en-IN" dirty="0"/>
              <a:t>Therefore, a </a:t>
            </a:r>
            <a:r>
              <a:rPr lang="en-IN" dirty="0">
                <a:highlight>
                  <a:srgbClr val="FFFF00"/>
                </a:highlight>
              </a:rPr>
              <a:t>small length of tape</a:t>
            </a:r>
            <a:r>
              <a:rPr lang="en-IN" dirty="0"/>
              <a:t> is left blank between two blocks of data, so that alternately, the tape moves with constant speed, deaccelerates and then stops, it again starts, accelerates, moves with constant speed and so on.</a:t>
            </a:r>
            <a:endParaRPr lang="en-US" dirty="0"/>
          </a:p>
        </p:txBody>
      </p:sp>
    </p:spTree>
    <p:extLst>
      <p:ext uri="{BB962C8B-B14F-4D97-AF65-F5344CB8AC3E}">
        <p14:creationId xmlns:p14="http://schemas.microsoft.com/office/powerpoint/2010/main" val="3428429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90C0-72B4-45CE-9C05-ADCCB9B6F231}"/>
              </a:ext>
            </a:extLst>
          </p:cNvPr>
          <p:cNvSpPr>
            <a:spLocks noGrp="1"/>
          </p:cNvSpPr>
          <p:nvPr>
            <p:ph type="title"/>
          </p:nvPr>
        </p:nvSpPr>
        <p:spPr>
          <a:xfrm>
            <a:off x="13715999" y="4246328"/>
            <a:ext cx="548309" cy="45719"/>
          </a:xfrm>
        </p:spPr>
        <p:txBody>
          <a:bodyPr>
            <a:normAutofit fontScale="90000"/>
          </a:bodyPr>
          <a:lstStyle/>
          <a:p>
            <a:endParaRPr lang="en-IN" dirty="0"/>
          </a:p>
        </p:txBody>
      </p:sp>
      <p:sp>
        <p:nvSpPr>
          <p:cNvPr id="3" name="TextBox 2">
            <a:extLst>
              <a:ext uri="{FF2B5EF4-FFF2-40B4-BE49-F238E27FC236}">
                <a16:creationId xmlns:a16="http://schemas.microsoft.com/office/drawing/2014/main" id="{94256D4C-1D24-5AD4-3740-B73C014267DC}"/>
              </a:ext>
            </a:extLst>
          </p:cNvPr>
          <p:cNvSpPr txBox="1"/>
          <p:nvPr/>
        </p:nvSpPr>
        <p:spPr>
          <a:xfrm flipH="1">
            <a:off x="317111" y="681893"/>
            <a:ext cx="1133999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blank portion of the tape between two blocks is called </a:t>
            </a:r>
            <a:r>
              <a:rPr lang="en-US" sz="2400" b="1" dirty="0">
                <a:solidFill>
                  <a:srgbClr val="FF0000"/>
                </a:solidFill>
                <a:latin typeface="Arial" panose="020B0604020202020204" pitchFamily="34" charset="0"/>
                <a:cs typeface="Arial" panose="020B0604020202020204" pitchFamily="34" charset="0"/>
              </a:rPr>
              <a:t>inter block gap(IBG).</a:t>
            </a:r>
            <a:endParaRPr lang="en-IN" sz="2400" b="1" dirty="0">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B17D8F2-4EC0-D255-1ABC-75B26C6FFCEB}"/>
              </a:ext>
            </a:extLst>
          </p:cNvPr>
          <p:cNvPicPr>
            <a:picLocks noChangeAspect="1"/>
          </p:cNvPicPr>
          <p:nvPr/>
        </p:nvPicPr>
        <p:blipFill>
          <a:blip r:embed="rId2"/>
          <a:stretch>
            <a:fillRect/>
          </a:stretch>
        </p:blipFill>
        <p:spPr>
          <a:xfrm>
            <a:off x="426000" y="1317369"/>
            <a:ext cx="11340000" cy="1396015"/>
          </a:xfrm>
          <a:prstGeom prst="rect">
            <a:avLst/>
          </a:prstGeom>
        </p:spPr>
      </p:pic>
      <p:sp>
        <p:nvSpPr>
          <p:cNvPr id="6" name="TextBox 5">
            <a:extLst>
              <a:ext uri="{FF2B5EF4-FFF2-40B4-BE49-F238E27FC236}">
                <a16:creationId xmlns:a16="http://schemas.microsoft.com/office/drawing/2014/main" id="{DEBD7CE1-03F8-282A-994F-249550776C7F}"/>
              </a:ext>
            </a:extLst>
          </p:cNvPr>
          <p:cNvSpPr txBox="1"/>
          <p:nvPr/>
        </p:nvSpPr>
        <p:spPr>
          <a:xfrm>
            <a:off x="653856" y="2887495"/>
            <a:ext cx="10884287" cy="212686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t>A block is the </a:t>
            </a:r>
            <a:r>
              <a:rPr lang="en-US" b="1" dirty="0">
                <a:solidFill>
                  <a:srgbClr val="FF0000"/>
                </a:solidFill>
              </a:rPr>
              <a:t>smallest amount </a:t>
            </a:r>
            <a:r>
              <a:rPr lang="en-US" dirty="0"/>
              <a:t>of data that can be transferred between the tape and the memory in one access.</a:t>
            </a:r>
          </a:p>
          <a:p>
            <a:pPr marL="285750" indent="-285750">
              <a:lnSpc>
                <a:spcPct val="150000"/>
              </a:lnSpc>
              <a:buFont typeface="Wingdings" panose="05000000000000000000" pitchFamily="2" charset="2"/>
              <a:buChar char="§"/>
            </a:pPr>
            <a:r>
              <a:rPr lang="en-US" dirty="0"/>
              <a:t>A block can contain </a:t>
            </a:r>
            <a:r>
              <a:rPr lang="en-US" b="1" dirty="0">
                <a:solidFill>
                  <a:srgbClr val="FF0000"/>
                </a:solidFill>
              </a:rPr>
              <a:t>one or more</a:t>
            </a:r>
            <a:r>
              <a:rPr lang="en-US" dirty="0"/>
              <a:t> logical records.</a:t>
            </a:r>
          </a:p>
          <a:p>
            <a:pPr marL="285750" indent="-285750">
              <a:lnSpc>
                <a:spcPct val="150000"/>
              </a:lnSpc>
              <a:buFont typeface="Wingdings" panose="05000000000000000000" pitchFamily="2" charset="2"/>
              <a:buChar char="§"/>
            </a:pPr>
            <a:r>
              <a:rPr lang="en-US" dirty="0"/>
              <a:t>Number of records in a block is called </a:t>
            </a:r>
            <a:r>
              <a:rPr lang="en-US" b="1" dirty="0">
                <a:solidFill>
                  <a:srgbClr val="FF0000"/>
                </a:solidFill>
              </a:rPr>
              <a:t>blocking factor.</a:t>
            </a:r>
          </a:p>
          <a:p>
            <a:pPr marL="285750" indent="-285750">
              <a:lnSpc>
                <a:spcPct val="150000"/>
              </a:lnSpc>
              <a:buFont typeface="Wingdings" panose="05000000000000000000" pitchFamily="2" charset="2"/>
              <a:buChar char="§"/>
            </a:pPr>
            <a:r>
              <a:rPr lang="en-US" dirty="0"/>
              <a:t>If the system stores only one record per block, the storage is called an unblocked and inter block gap(IBG) is termed as </a:t>
            </a:r>
            <a:r>
              <a:rPr lang="en-US" b="1" dirty="0">
                <a:solidFill>
                  <a:srgbClr val="FF0000"/>
                </a:solidFill>
              </a:rPr>
              <a:t>inter record gap(IRG).</a:t>
            </a:r>
          </a:p>
        </p:txBody>
      </p:sp>
      <p:pic>
        <p:nvPicPr>
          <p:cNvPr id="8" name="Picture 7">
            <a:extLst>
              <a:ext uri="{FF2B5EF4-FFF2-40B4-BE49-F238E27FC236}">
                <a16:creationId xmlns:a16="http://schemas.microsoft.com/office/drawing/2014/main" id="{CB5F5478-53D7-7373-4F1F-7D8078AB34BC}"/>
              </a:ext>
            </a:extLst>
          </p:cNvPr>
          <p:cNvPicPr>
            <a:picLocks noChangeAspect="1"/>
          </p:cNvPicPr>
          <p:nvPr/>
        </p:nvPicPr>
        <p:blipFill>
          <a:blip r:embed="rId3"/>
          <a:stretch>
            <a:fillRect/>
          </a:stretch>
        </p:blipFill>
        <p:spPr>
          <a:xfrm>
            <a:off x="794963" y="5500875"/>
            <a:ext cx="10525707" cy="974036"/>
          </a:xfrm>
          <a:prstGeom prst="rect">
            <a:avLst/>
          </a:prstGeom>
        </p:spPr>
      </p:pic>
    </p:spTree>
    <p:extLst>
      <p:ext uri="{BB962C8B-B14F-4D97-AF65-F5344CB8AC3E}">
        <p14:creationId xmlns:p14="http://schemas.microsoft.com/office/powerpoint/2010/main" val="10883054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1336</TotalTime>
  <Words>1913</Words>
  <Application>Microsoft Office PowerPoint</Application>
  <PresentationFormat>Widescreen</PresentationFormat>
  <Paragraphs>123</Paragraphs>
  <Slides>21</Slides>
  <Notes>3</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Calibri</vt:lpstr>
      <vt:lpstr>Californian FB</vt:lpstr>
      <vt:lpstr>Calisto MT</vt:lpstr>
      <vt:lpstr>Cambria Math</vt:lpstr>
      <vt:lpstr>Century Gothic</vt:lpstr>
      <vt:lpstr>Wingdings</vt:lpstr>
      <vt:lpstr>Wingdings 3</vt:lpstr>
      <vt:lpstr>Wisp</vt:lpstr>
      <vt:lpstr>TO OUR  PRESENTATION</vt:lpstr>
      <vt:lpstr>Index </vt:lpstr>
      <vt:lpstr>MAGNETIC TAPE</vt:lpstr>
      <vt:lpstr>Characteristics</vt:lpstr>
      <vt:lpstr>Mechanism of Magnetic tape</vt:lpstr>
      <vt:lpstr>PowerPoint Presentation</vt:lpstr>
      <vt:lpstr>Read/write Head Assembly</vt:lpstr>
      <vt:lpstr>Blocking and Deblocking</vt:lpstr>
      <vt:lpstr>PowerPoint Presentation</vt:lpstr>
      <vt:lpstr>Tape Utilization</vt:lpstr>
      <vt:lpstr>PowerPoint Presentation</vt:lpstr>
      <vt:lpstr>Size of block</vt:lpstr>
      <vt:lpstr>PowerPoint Presentation</vt:lpstr>
      <vt:lpstr>Beginning and end of the tape</vt:lpstr>
      <vt:lpstr>Header and trailer labels</vt:lpstr>
      <vt:lpstr>Applications of magnetic tape</vt:lpstr>
      <vt:lpstr>PowerPoint Presentation</vt:lpstr>
      <vt:lpstr>Advantages </vt:lpstr>
      <vt:lpstr>PowerPoint Presentation</vt:lpstr>
      <vt:lpstr>Disadvantages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OUR  PRESENTATION</dc:title>
  <dc:creator>Kashish Malhotra</dc:creator>
  <cp:lastModifiedBy>Kashish Malhotra</cp:lastModifiedBy>
  <cp:revision>16</cp:revision>
  <dcterms:created xsi:type="dcterms:W3CDTF">2024-03-26T05:57:30Z</dcterms:created>
  <dcterms:modified xsi:type="dcterms:W3CDTF">2024-03-28T16:06:20Z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