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44"/>
  </p:notesMasterIdLst>
  <p:handoutMasterIdLst>
    <p:handoutMasterId r:id="rId45"/>
  </p:handoutMasterIdLst>
  <p:sldIdLst>
    <p:sldId id="439" r:id="rId6"/>
    <p:sldId id="344" r:id="rId7"/>
    <p:sldId id="430" r:id="rId8"/>
    <p:sldId id="449" r:id="rId9"/>
    <p:sldId id="471" r:id="rId10"/>
    <p:sldId id="450" r:id="rId11"/>
    <p:sldId id="451" r:id="rId12"/>
    <p:sldId id="364" r:id="rId13"/>
    <p:sldId id="452" r:id="rId14"/>
    <p:sldId id="453" r:id="rId15"/>
    <p:sldId id="454" r:id="rId16"/>
    <p:sldId id="457" r:id="rId17"/>
    <p:sldId id="458" r:id="rId18"/>
    <p:sldId id="459" r:id="rId19"/>
    <p:sldId id="460" r:id="rId20"/>
    <p:sldId id="455" r:id="rId21"/>
    <p:sldId id="456" r:id="rId22"/>
    <p:sldId id="461" r:id="rId23"/>
    <p:sldId id="465" r:id="rId24"/>
    <p:sldId id="464" r:id="rId25"/>
    <p:sldId id="462" r:id="rId26"/>
    <p:sldId id="468" r:id="rId27"/>
    <p:sldId id="479" r:id="rId28"/>
    <p:sldId id="463" r:id="rId29"/>
    <p:sldId id="480" r:id="rId30"/>
    <p:sldId id="469" r:id="rId31"/>
    <p:sldId id="470" r:id="rId32"/>
    <p:sldId id="472" r:id="rId33"/>
    <p:sldId id="473" r:id="rId34"/>
    <p:sldId id="474" r:id="rId35"/>
    <p:sldId id="475" r:id="rId36"/>
    <p:sldId id="476" r:id="rId37"/>
    <p:sldId id="477" r:id="rId38"/>
    <p:sldId id="478" r:id="rId39"/>
    <p:sldId id="466" r:id="rId40"/>
    <p:sldId id="481" r:id="rId41"/>
    <p:sldId id="413" r:id="rId42"/>
    <p:sldId id="265" r:id="rId4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968858-E385-ABC2-D042-1A6265E7F11D}" v="8" dt="2020-09-07T13:00:36.693"/>
    <p1510:client id="{D54CBEE6-4C64-4EDA-9829-14BBE9A1A600}" v="260" dt="2020-09-08T05:58:23.968"/>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24" y="40"/>
      </p:cViewPr>
      <p:guideLst>
        <p:guide pos="3841"/>
        <p:guide orient="horz" pos="2160"/>
      </p:guideLst>
    </p:cSldViewPr>
  </p:slideViewPr>
  <p:notesTextViewPr>
    <p:cViewPr>
      <p:scale>
        <a:sx n="3" d="2"/>
        <a:sy n="3" d="2"/>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a:p>
        </p:txBody>
      </p:sp>
    </p:spTree>
    <p:extLst>
      <p:ext uri="{BB962C8B-B14F-4D97-AF65-F5344CB8AC3E}">
        <p14:creationId xmlns:p14="http://schemas.microsoft.com/office/powerpoint/2010/main" val="1854404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all from the demo side</a:t>
            </a:r>
          </a:p>
          <a:p>
            <a:r>
              <a:rPr lang="en-US" dirty="0"/>
              <a:t>Moving on to the future implementations</a:t>
            </a:r>
          </a:p>
          <a:p>
            <a:pPr marL="342900" indent="-342900">
              <a:buAutoNum type="arabicPeriod"/>
            </a:pPr>
            <a:r>
              <a:rPr lang="en-US" dirty="0"/>
              <a:t>We plan to add </a:t>
            </a:r>
            <a:r>
              <a:rPr lang="en-US" dirty="0" err="1"/>
              <a:t>authorisations</a:t>
            </a:r>
            <a:r>
              <a:rPr lang="en-US" dirty="0"/>
              <a:t>, where the user can only see his/her details</a:t>
            </a:r>
          </a:p>
          <a:p>
            <a:pPr marL="342900" indent="-342900">
              <a:buAutoNum type="arabicPeriod"/>
            </a:pPr>
            <a:r>
              <a:rPr lang="en-US" dirty="0"/>
              <a:t>The scope of validations can be expanded to not allow leave to be applied on weekends</a:t>
            </a:r>
          </a:p>
          <a:p>
            <a:pPr marL="342900" indent="-342900">
              <a:buAutoNum type="arabicPeriod"/>
            </a:pPr>
            <a:r>
              <a:rPr lang="en-US" dirty="0"/>
              <a:t>We can also add a provision to allow for half day leaves against the current whole-day leaves</a:t>
            </a:r>
          </a:p>
        </p:txBody>
      </p:sp>
      <p:sp>
        <p:nvSpPr>
          <p:cNvPr id="4" name="Slide Number Placeholder 3"/>
          <p:cNvSpPr>
            <a:spLocks noGrp="1"/>
          </p:cNvSpPr>
          <p:nvPr>
            <p:ph type="sldNum" sz="quarter" idx="5"/>
          </p:nvPr>
        </p:nvSpPr>
        <p:spPr/>
        <p:txBody>
          <a:bodyPr/>
          <a:lstStyle/>
          <a:p>
            <a:fld id="{7D8C2C35-2B8A-446E-BEC0-FD36716C29AC}" type="slidenum">
              <a:rPr lang="de-DE" smtClean="0"/>
              <a:pPr/>
              <a:t>35</a:t>
            </a:fld>
            <a:endParaRPr lang="de-DE"/>
          </a:p>
        </p:txBody>
      </p:sp>
    </p:spTree>
    <p:extLst>
      <p:ext uri="{BB962C8B-B14F-4D97-AF65-F5344CB8AC3E}">
        <p14:creationId xmlns:p14="http://schemas.microsoft.com/office/powerpoint/2010/main" val="1158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We’d like to acknowledge our mentors, Sarvar, Shruti and all the trainers for their support and helping us even outside their work hours  </a:t>
            </a:r>
          </a:p>
        </p:txBody>
      </p:sp>
      <p:sp>
        <p:nvSpPr>
          <p:cNvPr id="4" name="Slide Number Placeholder 3"/>
          <p:cNvSpPr>
            <a:spLocks noGrp="1"/>
          </p:cNvSpPr>
          <p:nvPr>
            <p:ph type="sldNum" sz="quarter" idx="5"/>
          </p:nvPr>
        </p:nvSpPr>
        <p:spPr/>
        <p:txBody>
          <a:bodyPr/>
          <a:lstStyle/>
          <a:p>
            <a:fld id="{7D8C2C35-2B8A-446E-BEC0-FD36716C29AC}" type="slidenum">
              <a:rPr lang="de-DE" smtClean="0"/>
              <a:pPr/>
              <a:t>36</a:t>
            </a:fld>
            <a:endParaRPr lang="de-DE"/>
          </a:p>
        </p:txBody>
      </p:sp>
    </p:spTree>
    <p:extLst>
      <p:ext uri="{BB962C8B-B14F-4D97-AF65-F5344CB8AC3E}">
        <p14:creationId xmlns:p14="http://schemas.microsoft.com/office/powerpoint/2010/main" val="4143348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all from our side! Thank you </a:t>
            </a:r>
            <a:r>
              <a:rPr lang="en-US" dirty="0">
                <a:sym typeface="Wingdings" panose="05000000000000000000" pitchFamily="2" charset="2"/>
              </a:rPr>
              <a:t> Any inputs/suggestions/questions are welcome!</a:t>
            </a:r>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37</a:t>
            </a:fld>
            <a:endParaRPr lang="de-DE"/>
          </a:p>
        </p:txBody>
      </p:sp>
    </p:spTree>
    <p:extLst>
      <p:ext uri="{BB962C8B-B14F-4D97-AF65-F5344CB8AC3E}">
        <p14:creationId xmlns:p14="http://schemas.microsoft.com/office/powerpoint/2010/main" val="3283334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38</a:t>
            </a:fld>
            <a:endParaRPr lang="de-DE"/>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2020</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a:t>Presentation Title </a:t>
            </a:r>
            <a:br>
              <a:rPr lang="en-US"/>
            </a:br>
            <a:r>
              <a:rPr lang="en-US"/>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2020</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a:t>Contact information:</a:t>
            </a:r>
          </a:p>
          <a:p>
            <a:pPr lvl="1"/>
            <a:r>
              <a:rPr lang="en-US"/>
              <a:t>F name L name</a:t>
            </a:r>
          </a:p>
          <a:p>
            <a:pPr lvl="1"/>
            <a:r>
              <a:rPr lang="en-US"/>
              <a:t>Title</a:t>
            </a:r>
          </a:p>
          <a:p>
            <a:pPr lvl="1"/>
            <a:r>
              <a:rPr lang="en-US"/>
              <a:t>Address</a:t>
            </a:r>
          </a:p>
          <a:p>
            <a:pPr lvl="1"/>
            <a:r>
              <a:rPr lang="en-US"/>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a:t>Thank you.</a:t>
            </a:r>
            <a:endParaRPr lang="de-DE"/>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2020 SAP SE or an SAP affiliate company. All rights reserved.</a:t>
            </a:r>
            <a:endParaRPr lang="de-DE" sz="800" kern="0">
              <a:ea typeface="Arial Unicode MS" pitchFamily="34" charset="-128"/>
              <a:cs typeface="Arial Unicode MS" pitchFamily="34" charset="-128"/>
            </a:endParaRPr>
          </a:p>
          <a:p>
            <a:pPr>
              <a:spcBef>
                <a:spcPts val="600"/>
              </a:spcBef>
            </a:pPr>
            <a:r>
              <a:rPr lang="en-US" sz="800" kern="120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a:solidFill>
                  <a:schemeClr val="tx1"/>
                </a:solidFill>
                <a:latin typeface="Arial"/>
                <a:ea typeface="Arial Unicode MS" panose="020B0604020202020204" pitchFamily="34" charset="-128"/>
                <a:cs typeface="+mn-cs"/>
              </a:rPr>
              <a:t> </a:t>
            </a:r>
            <a:r>
              <a:rPr lang="en-US" sz="800" kern="120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a:solidFill>
                  <a:schemeClr val="tx1"/>
                </a:solidFill>
                <a:latin typeface="Arial"/>
                <a:ea typeface="Arial Unicode MS" panose="020B0604020202020204" pitchFamily="34" charset="-128"/>
                <a:cs typeface="+mn-cs"/>
              </a:rPr>
              <a:t>See </a:t>
            </a:r>
            <a:r>
              <a:rPr lang="en-US" sz="800" kern="1200">
                <a:solidFill>
                  <a:schemeClr val="tx1"/>
                </a:solidFill>
                <a:latin typeface="Arial"/>
                <a:ea typeface="Arial Unicode MS" panose="020B0604020202020204" pitchFamily="34" charset="-128"/>
                <a:cs typeface="+mn-cs"/>
                <a:hlinkClick r:id="rId3"/>
              </a:rPr>
              <a:t>www.sap.com/copyright</a:t>
            </a:r>
            <a:r>
              <a:rPr lang="en-US" sz="800" kern="120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a:t>
            </a:r>
            <a:r>
              <a:rPr lang="en-US" sz="1100" b="1" kern="120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www.sap.com/germany</a:t>
            </a:r>
            <a:r>
              <a:rPr lang="en-US" sz="1100" b="1" kern="120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2020 SAP SE </a:t>
            </a:r>
            <a:r>
              <a:rPr lang="de-DE" sz="800" b="0" noProof="0"/>
              <a:t>oder ein SAP-Konzernunternehmen. Alle Rechte vorbehalten</a:t>
            </a:r>
            <a:r>
              <a:rPr lang="en-US" sz="800" b="0" noProof="0"/>
              <a:t>.</a:t>
            </a:r>
            <a:endParaRPr lang="de-DE" sz="800" kern="0">
              <a:ea typeface="Arial Unicode MS" pitchFamily="34" charset="-128"/>
              <a:cs typeface="Arial Unicode MS" pitchFamily="34" charset="-128"/>
            </a:endParaRPr>
          </a:p>
          <a:p>
            <a:pPr>
              <a:spcBef>
                <a:spcPts val="600"/>
              </a:spcBef>
            </a:pPr>
            <a:r>
              <a:rPr lang="de-DE" sz="800" kern="1200" noProof="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a:solidFill>
                  <a:schemeClr val="tx1"/>
                </a:solidFill>
                <a:effectLst/>
                <a:latin typeface="Arial"/>
                <a:ea typeface="+mn-ea"/>
                <a:cs typeface="+mn-cs"/>
              </a:rPr>
              <a:t> </a:t>
            </a:r>
            <a:r>
              <a:rPr lang="de-DE" sz="800" kern="1200" noProof="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a:solidFill>
                  <a:schemeClr val="tx1"/>
                </a:solidFill>
                <a:effectLst/>
                <a:latin typeface="Arial"/>
                <a:ea typeface="+mn-ea"/>
                <a:cs typeface="+mn-cs"/>
              </a:rPr>
              <a:t>Zusätzliche Informationen zur Marke und Vermerke finden Sie auf der Seite </a:t>
            </a:r>
            <a:r>
              <a:rPr lang="de-DE" sz="800" kern="1200" noProof="0">
                <a:solidFill>
                  <a:schemeClr val="tx1"/>
                </a:solidFill>
                <a:effectLst/>
                <a:latin typeface="Arial"/>
                <a:ea typeface="+mn-ea"/>
                <a:cs typeface="+mn-cs"/>
                <a:hlinkClick r:id="rId4"/>
              </a:rPr>
              <a:t>www.sap.com/corporate/de/legal/copyright.html</a:t>
            </a:r>
            <a:r>
              <a:rPr lang="de-DE" sz="800" kern="1200" noProof="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2020</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2020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2020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a:xfrm>
            <a:off x="288000" y="4915044"/>
            <a:ext cx="10899174" cy="430887"/>
          </a:xfrm>
        </p:spPr>
        <p:txBody>
          <a:bodyPr/>
          <a:lstStyle/>
          <a:p>
            <a:r>
              <a:rPr lang="en-US"/>
              <a:t>Saivarshini, Kashish, Samruddhi, </a:t>
            </a:r>
          </a:p>
          <a:p>
            <a:r>
              <a:rPr lang="en-US"/>
              <a:t>S4 Move </a:t>
            </a:r>
          </a:p>
          <a:p>
            <a:pPr lvl="0"/>
            <a:r>
              <a:rPr lang="en-US"/>
              <a:t>8</a:t>
            </a:r>
            <a:r>
              <a:rPr lang="en-US" baseline="30000"/>
              <a:t>th</a:t>
            </a:r>
            <a:r>
              <a:rPr lang="en-US"/>
              <a:t> September, 2020</a:t>
            </a:r>
          </a:p>
        </p:txBody>
      </p:sp>
      <p:sp>
        <p:nvSpPr>
          <p:cNvPr id="8" name="Presentation Title"/>
          <p:cNvSpPr>
            <a:spLocks noGrp="1"/>
          </p:cNvSpPr>
          <p:nvPr>
            <p:ph type="title"/>
          </p:nvPr>
        </p:nvSpPr>
        <p:spPr bwMode="gray">
          <a:xfrm>
            <a:off x="288000" y="3781649"/>
            <a:ext cx="10899174" cy="997196"/>
          </a:xfrm>
        </p:spPr>
        <p:txBody>
          <a:bodyPr/>
          <a:lstStyle/>
          <a:p>
            <a:br>
              <a:rPr lang="en-US"/>
            </a:br>
            <a:r>
              <a:rPr lang="en-US">
                <a:solidFill>
                  <a:schemeClr val="accent1"/>
                </a:solidFill>
              </a:rPr>
              <a:t>Case Study Demo</a:t>
            </a:r>
            <a:endParaRPr lang="de-DE">
              <a:solidFill>
                <a:schemeClr val="accent1"/>
              </a:solidFill>
            </a:endParaRPr>
          </a:p>
        </p:txBody>
      </p:sp>
      <p:pic>
        <p:nvPicPr>
          <p:cNvPr id="17" name="Illustration" descr="Example of an illustration" title="Illustration for title slide">
            <a:extLst>
              <a:ext uri="{FF2B5EF4-FFF2-40B4-BE49-F238E27FC236}">
                <a16:creationId xmlns:a16="http://schemas.microsoft.com/office/drawing/2014/main" id="{FD14F36E-07D2-4603-8052-37711C0D346D}"/>
              </a:ext>
            </a:extLst>
          </p:cNvPr>
          <p:cNvPicPr>
            <a:picLocks noGrp="1" noChangeAspect="1"/>
          </p:cNvPicPr>
          <p:nvPr>
            <p:ph type="pic" sz="quarter" idx="12"/>
          </p:nvPr>
        </p:nvPicPr>
        <p:blipFill>
          <a:blip r:embed="rId3"/>
          <a:srcRect t="3112" b="3112"/>
          <a:stretch>
            <a:fillRect/>
          </a:stretch>
        </p:blipFill>
        <p:spPr bwMode="gray"/>
      </p:pic>
    </p:spTree>
    <p:extLst>
      <p:ext uri="{BB962C8B-B14F-4D97-AF65-F5344CB8AC3E}">
        <p14:creationId xmlns:p14="http://schemas.microsoft.com/office/powerpoint/2010/main" val="3395721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504000" y="1242664"/>
            <a:ext cx="11186477" cy="4716000"/>
          </a:xfrm>
        </p:spPr>
        <p:txBody>
          <a:bodyPr/>
          <a:lstStyle/>
          <a:p>
            <a:pPr lvl="0"/>
            <a:endParaRPr lang="en-US"/>
          </a:p>
        </p:txBody>
      </p:sp>
      <p:sp>
        <p:nvSpPr>
          <p:cNvPr id="4" name="Title"/>
          <p:cNvSpPr>
            <a:spLocks noGrp="1"/>
          </p:cNvSpPr>
          <p:nvPr>
            <p:ph type="title"/>
          </p:nvPr>
        </p:nvSpPr>
        <p:spPr bwMode="gray">
          <a:xfrm>
            <a:off x="504001" y="504000"/>
            <a:ext cx="11186476" cy="861774"/>
          </a:xfrm>
        </p:spPr>
        <p:txBody>
          <a:bodyPr/>
          <a:lstStyle/>
          <a:p>
            <a:pPr algn="ctr"/>
            <a:r>
              <a:rPr lang="en-US" sz="3200"/>
              <a:t>Employee DDIC (ZCASE_EMPLOYEE_DB)</a:t>
            </a:r>
            <a:br>
              <a:rPr lang="en-US"/>
            </a:br>
            <a:endParaRPr lang="en-US" b="0"/>
          </a:p>
        </p:txBody>
      </p:sp>
      <p:pic>
        <p:nvPicPr>
          <p:cNvPr id="3" name="Picture 2">
            <a:extLst>
              <a:ext uri="{FF2B5EF4-FFF2-40B4-BE49-F238E27FC236}">
                <a16:creationId xmlns:a16="http://schemas.microsoft.com/office/drawing/2014/main" id="{A44E969D-BF43-477D-985E-4CB2325087AE}"/>
              </a:ext>
            </a:extLst>
          </p:cNvPr>
          <p:cNvPicPr>
            <a:picLocks noChangeAspect="1"/>
          </p:cNvPicPr>
          <p:nvPr/>
        </p:nvPicPr>
        <p:blipFill>
          <a:blip r:embed="rId2"/>
          <a:stretch>
            <a:fillRect/>
          </a:stretch>
        </p:blipFill>
        <p:spPr>
          <a:xfrm>
            <a:off x="35851" y="1261796"/>
            <a:ext cx="12122773" cy="4800847"/>
          </a:xfrm>
          <a:prstGeom prst="rect">
            <a:avLst/>
          </a:prstGeom>
        </p:spPr>
      </p:pic>
    </p:spTree>
    <p:extLst>
      <p:ext uri="{BB962C8B-B14F-4D97-AF65-F5344CB8AC3E}">
        <p14:creationId xmlns:p14="http://schemas.microsoft.com/office/powerpoint/2010/main" val="284227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504000" y="1242664"/>
            <a:ext cx="11186477" cy="4716000"/>
          </a:xfrm>
        </p:spPr>
        <p:txBody>
          <a:bodyPr/>
          <a:lstStyle/>
          <a:p>
            <a:pPr lvl="0"/>
            <a:endParaRPr lang="en-US"/>
          </a:p>
        </p:txBody>
      </p:sp>
      <p:sp>
        <p:nvSpPr>
          <p:cNvPr id="4" name="Title"/>
          <p:cNvSpPr>
            <a:spLocks noGrp="1"/>
          </p:cNvSpPr>
          <p:nvPr>
            <p:ph type="title"/>
          </p:nvPr>
        </p:nvSpPr>
        <p:spPr bwMode="gray">
          <a:xfrm>
            <a:off x="504001" y="504000"/>
            <a:ext cx="11186476" cy="861774"/>
          </a:xfrm>
        </p:spPr>
        <p:txBody>
          <a:bodyPr/>
          <a:lstStyle/>
          <a:p>
            <a:pPr algn="ctr"/>
            <a:r>
              <a:rPr lang="en-US" sz="3200"/>
              <a:t>Employee DDIC Sample Content </a:t>
            </a:r>
            <a:br>
              <a:rPr lang="en-US"/>
            </a:br>
            <a:endParaRPr lang="en-US" b="0"/>
          </a:p>
        </p:txBody>
      </p:sp>
      <p:pic>
        <p:nvPicPr>
          <p:cNvPr id="5" name="Picture 4">
            <a:extLst>
              <a:ext uri="{FF2B5EF4-FFF2-40B4-BE49-F238E27FC236}">
                <a16:creationId xmlns:a16="http://schemas.microsoft.com/office/drawing/2014/main" id="{49877D18-C26A-46C1-8A95-A0B42C97B04B}"/>
              </a:ext>
            </a:extLst>
          </p:cNvPr>
          <p:cNvPicPr>
            <a:picLocks noChangeAspect="1"/>
          </p:cNvPicPr>
          <p:nvPr/>
        </p:nvPicPr>
        <p:blipFill>
          <a:blip r:embed="rId2"/>
          <a:stretch>
            <a:fillRect/>
          </a:stretch>
        </p:blipFill>
        <p:spPr>
          <a:xfrm>
            <a:off x="159683" y="1304219"/>
            <a:ext cx="11875110" cy="4716000"/>
          </a:xfrm>
          <a:prstGeom prst="rect">
            <a:avLst/>
          </a:prstGeom>
        </p:spPr>
      </p:pic>
    </p:spTree>
    <p:extLst>
      <p:ext uri="{BB962C8B-B14F-4D97-AF65-F5344CB8AC3E}">
        <p14:creationId xmlns:p14="http://schemas.microsoft.com/office/powerpoint/2010/main" val="2478160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504000" y="1242664"/>
            <a:ext cx="11186477" cy="4716000"/>
          </a:xfrm>
        </p:spPr>
        <p:txBody>
          <a:bodyPr/>
          <a:lstStyle/>
          <a:p>
            <a:pPr lvl="0"/>
            <a:endParaRPr lang="en-US"/>
          </a:p>
        </p:txBody>
      </p:sp>
      <p:sp>
        <p:nvSpPr>
          <p:cNvPr id="4" name="Title"/>
          <p:cNvSpPr>
            <a:spLocks noGrp="1"/>
          </p:cNvSpPr>
          <p:nvPr>
            <p:ph type="title"/>
          </p:nvPr>
        </p:nvSpPr>
        <p:spPr bwMode="gray">
          <a:xfrm>
            <a:off x="504001" y="504000"/>
            <a:ext cx="11186476" cy="861774"/>
          </a:xfrm>
        </p:spPr>
        <p:txBody>
          <a:bodyPr/>
          <a:lstStyle/>
          <a:p>
            <a:pPr algn="ctr"/>
            <a:r>
              <a:rPr lang="en-US" sz="3200"/>
              <a:t>Time Log DDIC (ZCASE_TLOG_DB2)</a:t>
            </a:r>
            <a:br>
              <a:rPr lang="en-US"/>
            </a:br>
            <a:endParaRPr lang="en-US" b="0"/>
          </a:p>
        </p:txBody>
      </p:sp>
      <p:pic>
        <p:nvPicPr>
          <p:cNvPr id="5" name="Picture 4">
            <a:extLst>
              <a:ext uri="{FF2B5EF4-FFF2-40B4-BE49-F238E27FC236}">
                <a16:creationId xmlns:a16="http://schemas.microsoft.com/office/drawing/2014/main" id="{CBFD6927-0F2A-41C1-A862-7AEFC0DE4C4E}"/>
              </a:ext>
            </a:extLst>
          </p:cNvPr>
          <p:cNvPicPr>
            <a:picLocks noChangeAspect="1"/>
          </p:cNvPicPr>
          <p:nvPr/>
        </p:nvPicPr>
        <p:blipFill>
          <a:blip r:embed="rId2"/>
          <a:stretch>
            <a:fillRect/>
          </a:stretch>
        </p:blipFill>
        <p:spPr>
          <a:xfrm>
            <a:off x="7624" y="1242664"/>
            <a:ext cx="12179926" cy="4716000"/>
          </a:xfrm>
          <a:prstGeom prst="rect">
            <a:avLst/>
          </a:prstGeom>
        </p:spPr>
      </p:pic>
    </p:spTree>
    <p:extLst>
      <p:ext uri="{BB962C8B-B14F-4D97-AF65-F5344CB8AC3E}">
        <p14:creationId xmlns:p14="http://schemas.microsoft.com/office/powerpoint/2010/main" val="1248831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504000" y="1242664"/>
            <a:ext cx="11186477" cy="4716000"/>
          </a:xfrm>
        </p:spPr>
        <p:txBody>
          <a:bodyPr/>
          <a:lstStyle/>
          <a:p>
            <a:pPr lvl="0"/>
            <a:endParaRPr lang="en-US"/>
          </a:p>
        </p:txBody>
      </p:sp>
      <p:sp>
        <p:nvSpPr>
          <p:cNvPr id="4" name="Title"/>
          <p:cNvSpPr>
            <a:spLocks noGrp="1"/>
          </p:cNvSpPr>
          <p:nvPr>
            <p:ph type="title"/>
          </p:nvPr>
        </p:nvSpPr>
        <p:spPr bwMode="gray">
          <a:xfrm>
            <a:off x="504001" y="504000"/>
            <a:ext cx="11186476" cy="492443"/>
          </a:xfrm>
        </p:spPr>
        <p:txBody>
          <a:bodyPr/>
          <a:lstStyle/>
          <a:p>
            <a:pPr algn="ctr"/>
            <a:r>
              <a:rPr lang="en-US" sz="3200"/>
              <a:t>Time Log DDIC Sample Content</a:t>
            </a:r>
            <a:endParaRPr lang="en-US" sz="3200" b="0"/>
          </a:p>
        </p:txBody>
      </p:sp>
      <p:pic>
        <p:nvPicPr>
          <p:cNvPr id="3" name="Picture 2">
            <a:extLst>
              <a:ext uri="{FF2B5EF4-FFF2-40B4-BE49-F238E27FC236}">
                <a16:creationId xmlns:a16="http://schemas.microsoft.com/office/drawing/2014/main" id="{29B7817D-20DF-4363-9C7D-509278B22106}"/>
              </a:ext>
            </a:extLst>
          </p:cNvPr>
          <p:cNvPicPr>
            <a:picLocks noChangeAspect="1"/>
          </p:cNvPicPr>
          <p:nvPr/>
        </p:nvPicPr>
        <p:blipFill>
          <a:blip r:embed="rId2"/>
          <a:stretch>
            <a:fillRect/>
          </a:stretch>
        </p:blipFill>
        <p:spPr>
          <a:xfrm>
            <a:off x="504000" y="1242664"/>
            <a:ext cx="11186476" cy="4716000"/>
          </a:xfrm>
          <a:prstGeom prst="rect">
            <a:avLst/>
          </a:prstGeom>
        </p:spPr>
      </p:pic>
    </p:spTree>
    <p:extLst>
      <p:ext uri="{BB962C8B-B14F-4D97-AF65-F5344CB8AC3E}">
        <p14:creationId xmlns:p14="http://schemas.microsoft.com/office/powerpoint/2010/main" val="3361337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504000" y="1242664"/>
            <a:ext cx="11186477" cy="4716000"/>
          </a:xfrm>
        </p:spPr>
        <p:txBody>
          <a:bodyPr/>
          <a:lstStyle/>
          <a:p>
            <a:pPr lvl="0"/>
            <a:endParaRPr lang="en-US"/>
          </a:p>
        </p:txBody>
      </p:sp>
      <p:sp>
        <p:nvSpPr>
          <p:cNvPr id="4" name="Title"/>
          <p:cNvSpPr>
            <a:spLocks noGrp="1"/>
          </p:cNvSpPr>
          <p:nvPr>
            <p:ph type="title"/>
          </p:nvPr>
        </p:nvSpPr>
        <p:spPr bwMode="gray">
          <a:xfrm>
            <a:off x="504001" y="504000"/>
            <a:ext cx="11186476" cy="861774"/>
          </a:xfrm>
        </p:spPr>
        <p:txBody>
          <a:bodyPr/>
          <a:lstStyle/>
          <a:p>
            <a:pPr algn="ctr"/>
            <a:r>
              <a:rPr lang="en-US" sz="3200"/>
              <a:t>Leave DDIC (ZCASE_LEAVE_DB2)</a:t>
            </a:r>
            <a:br>
              <a:rPr lang="en-US"/>
            </a:br>
            <a:endParaRPr lang="en-US" b="0"/>
          </a:p>
        </p:txBody>
      </p:sp>
      <p:pic>
        <p:nvPicPr>
          <p:cNvPr id="3" name="Picture 2">
            <a:extLst>
              <a:ext uri="{FF2B5EF4-FFF2-40B4-BE49-F238E27FC236}">
                <a16:creationId xmlns:a16="http://schemas.microsoft.com/office/drawing/2014/main" id="{977F5E49-FC49-4CD1-ADF6-11D080B6B226}"/>
              </a:ext>
            </a:extLst>
          </p:cNvPr>
          <p:cNvPicPr>
            <a:picLocks noChangeAspect="1"/>
          </p:cNvPicPr>
          <p:nvPr/>
        </p:nvPicPr>
        <p:blipFill>
          <a:blip r:embed="rId2"/>
          <a:stretch>
            <a:fillRect/>
          </a:stretch>
        </p:blipFill>
        <p:spPr>
          <a:xfrm>
            <a:off x="504000" y="1242664"/>
            <a:ext cx="11186476" cy="4715999"/>
          </a:xfrm>
          <a:prstGeom prst="rect">
            <a:avLst/>
          </a:prstGeom>
        </p:spPr>
      </p:pic>
    </p:spTree>
    <p:extLst>
      <p:ext uri="{BB962C8B-B14F-4D97-AF65-F5344CB8AC3E}">
        <p14:creationId xmlns:p14="http://schemas.microsoft.com/office/powerpoint/2010/main" val="2995826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504000" y="1242664"/>
            <a:ext cx="11186477" cy="4716000"/>
          </a:xfrm>
        </p:spPr>
        <p:txBody>
          <a:bodyPr/>
          <a:lstStyle/>
          <a:p>
            <a:pPr lvl="0"/>
            <a:endParaRPr lang="en-US"/>
          </a:p>
        </p:txBody>
      </p:sp>
      <p:sp>
        <p:nvSpPr>
          <p:cNvPr id="4" name="Title"/>
          <p:cNvSpPr>
            <a:spLocks noGrp="1"/>
          </p:cNvSpPr>
          <p:nvPr>
            <p:ph type="title"/>
          </p:nvPr>
        </p:nvSpPr>
        <p:spPr bwMode="gray">
          <a:xfrm>
            <a:off x="504001" y="504000"/>
            <a:ext cx="11186476" cy="492443"/>
          </a:xfrm>
        </p:spPr>
        <p:txBody>
          <a:bodyPr/>
          <a:lstStyle/>
          <a:p>
            <a:pPr algn="ctr"/>
            <a:r>
              <a:rPr lang="en-US" sz="3200"/>
              <a:t>Leave DDIC Sample Content</a:t>
            </a:r>
            <a:endParaRPr lang="en-US" sz="3200" b="0"/>
          </a:p>
        </p:txBody>
      </p:sp>
      <p:pic>
        <p:nvPicPr>
          <p:cNvPr id="3" name="Picture 2">
            <a:extLst>
              <a:ext uri="{FF2B5EF4-FFF2-40B4-BE49-F238E27FC236}">
                <a16:creationId xmlns:a16="http://schemas.microsoft.com/office/drawing/2014/main" id="{99CAAA94-210B-4DE1-8477-D9C515A00674}"/>
              </a:ext>
            </a:extLst>
          </p:cNvPr>
          <p:cNvPicPr>
            <a:picLocks noChangeAspect="1"/>
          </p:cNvPicPr>
          <p:nvPr/>
        </p:nvPicPr>
        <p:blipFill>
          <a:blip r:embed="rId2"/>
          <a:stretch>
            <a:fillRect/>
          </a:stretch>
        </p:blipFill>
        <p:spPr>
          <a:xfrm>
            <a:off x="140981" y="1242664"/>
            <a:ext cx="11913212" cy="4716000"/>
          </a:xfrm>
          <a:prstGeom prst="rect">
            <a:avLst/>
          </a:prstGeom>
        </p:spPr>
      </p:pic>
    </p:spTree>
    <p:extLst>
      <p:ext uri="{BB962C8B-B14F-4D97-AF65-F5344CB8AC3E}">
        <p14:creationId xmlns:p14="http://schemas.microsoft.com/office/powerpoint/2010/main" val="2789248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504000" y="1242664"/>
            <a:ext cx="11186477" cy="4716000"/>
          </a:xfrm>
        </p:spPr>
        <p:txBody>
          <a:bodyPr/>
          <a:lstStyle/>
          <a:p>
            <a:pPr lvl="0"/>
            <a:endParaRPr lang="en-US"/>
          </a:p>
        </p:txBody>
      </p:sp>
      <p:sp>
        <p:nvSpPr>
          <p:cNvPr id="4" name="Title"/>
          <p:cNvSpPr>
            <a:spLocks noGrp="1"/>
          </p:cNvSpPr>
          <p:nvPr>
            <p:ph type="title"/>
          </p:nvPr>
        </p:nvSpPr>
        <p:spPr bwMode="gray">
          <a:xfrm>
            <a:off x="504001" y="504000"/>
            <a:ext cx="11186476" cy="861774"/>
          </a:xfrm>
        </p:spPr>
        <p:txBody>
          <a:bodyPr/>
          <a:lstStyle/>
          <a:p>
            <a:pPr algn="ctr"/>
            <a:r>
              <a:rPr lang="en-US" sz="3200"/>
              <a:t>Public Holiday DDIC (ZCASE_PUB_HOL_DB)</a:t>
            </a:r>
            <a:br>
              <a:rPr lang="en-US"/>
            </a:br>
            <a:endParaRPr lang="en-US" b="0"/>
          </a:p>
        </p:txBody>
      </p:sp>
      <p:pic>
        <p:nvPicPr>
          <p:cNvPr id="5" name="Picture 4">
            <a:extLst>
              <a:ext uri="{FF2B5EF4-FFF2-40B4-BE49-F238E27FC236}">
                <a16:creationId xmlns:a16="http://schemas.microsoft.com/office/drawing/2014/main" id="{CB520B49-6D08-417C-9AEB-4931D197FD0C}"/>
              </a:ext>
            </a:extLst>
          </p:cNvPr>
          <p:cNvPicPr>
            <a:picLocks noChangeAspect="1"/>
          </p:cNvPicPr>
          <p:nvPr/>
        </p:nvPicPr>
        <p:blipFill>
          <a:blip r:embed="rId2"/>
          <a:stretch>
            <a:fillRect/>
          </a:stretch>
        </p:blipFill>
        <p:spPr>
          <a:xfrm>
            <a:off x="26675" y="1133475"/>
            <a:ext cx="12141824" cy="4825189"/>
          </a:xfrm>
          <a:prstGeom prst="rect">
            <a:avLst/>
          </a:prstGeom>
        </p:spPr>
      </p:pic>
    </p:spTree>
    <p:extLst>
      <p:ext uri="{BB962C8B-B14F-4D97-AF65-F5344CB8AC3E}">
        <p14:creationId xmlns:p14="http://schemas.microsoft.com/office/powerpoint/2010/main" val="2414002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504000" y="1242664"/>
            <a:ext cx="11186477" cy="4716000"/>
          </a:xfrm>
        </p:spPr>
        <p:txBody>
          <a:bodyPr/>
          <a:lstStyle/>
          <a:p>
            <a:pPr lvl="0"/>
            <a:endParaRPr lang="en-US"/>
          </a:p>
        </p:txBody>
      </p:sp>
      <p:sp>
        <p:nvSpPr>
          <p:cNvPr id="4" name="Title"/>
          <p:cNvSpPr>
            <a:spLocks noGrp="1"/>
          </p:cNvSpPr>
          <p:nvPr>
            <p:ph type="title"/>
          </p:nvPr>
        </p:nvSpPr>
        <p:spPr bwMode="gray">
          <a:xfrm>
            <a:off x="504001" y="504000"/>
            <a:ext cx="11186476" cy="861774"/>
          </a:xfrm>
        </p:spPr>
        <p:txBody>
          <a:bodyPr/>
          <a:lstStyle/>
          <a:p>
            <a:pPr algn="ctr"/>
            <a:r>
              <a:rPr lang="en-US" sz="3200"/>
              <a:t>Public Holiday DDIC Sample Content </a:t>
            </a:r>
            <a:br>
              <a:rPr lang="en-US"/>
            </a:br>
            <a:endParaRPr lang="en-US" b="0"/>
          </a:p>
        </p:txBody>
      </p:sp>
      <p:pic>
        <p:nvPicPr>
          <p:cNvPr id="3" name="Picture 2">
            <a:extLst>
              <a:ext uri="{FF2B5EF4-FFF2-40B4-BE49-F238E27FC236}">
                <a16:creationId xmlns:a16="http://schemas.microsoft.com/office/drawing/2014/main" id="{BD3A2D2B-8A0E-48E1-A17E-3F2730F3F3B1}"/>
              </a:ext>
            </a:extLst>
          </p:cNvPr>
          <p:cNvPicPr>
            <a:picLocks noChangeAspect="1"/>
          </p:cNvPicPr>
          <p:nvPr/>
        </p:nvPicPr>
        <p:blipFill>
          <a:blip r:embed="rId2"/>
          <a:stretch>
            <a:fillRect/>
          </a:stretch>
        </p:blipFill>
        <p:spPr>
          <a:xfrm>
            <a:off x="428625" y="1242664"/>
            <a:ext cx="11261851" cy="4716000"/>
          </a:xfrm>
          <a:prstGeom prst="rect">
            <a:avLst/>
          </a:prstGeom>
        </p:spPr>
      </p:pic>
    </p:spTree>
    <p:extLst>
      <p:ext uri="{BB962C8B-B14F-4D97-AF65-F5344CB8AC3E}">
        <p14:creationId xmlns:p14="http://schemas.microsoft.com/office/powerpoint/2010/main" val="230735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a:t>CDS </a:t>
            </a:r>
            <a:r>
              <a:rPr lang="en-US">
                <a:solidFill>
                  <a:schemeClr val="accent1"/>
                </a:solidFill>
              </a:rPr>
              <a:t>Views</a:t>
            </a:r>
            <a:endParaRPr lang="en-US"/>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2043007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504000" y="1242664"/>
            <a:ext cx="11186477" cy="4716000"/>
          </a:xfrm>
        </p:spPr>
        <p:txBody>
          <a:bodyPr/>
          <a:lstStyle/>
          <a:p>
            <a:pPr lvl="0"/>
            <a:endParaRPr lang="en-US"/>
          </a:p>
        </p:txBody>
      </p:sp>
      <p:sp>
        <p:nvSpPr>
          <p:cNvPr id="4" name="Title"/>
          <p:cNvSpPr>
            <a:spLocks noGrp="1"/>
          </p:cNvSpPr>
          <p:nvPr>
            <p:ph type="title"/>
          </p:nvPr>
        </p:nvSpPr>
        <p:spPr bwMode="gray">
          <a:xfrm>
            <a:off x="504001" y="504000"/>
            <a:ext cx="11186476" cy="492443"/>
          </a:xfrm>
        </p:spPr>
        <p:txBody>
          <a:bodyPr/>
          <a:lstStyle/>
          <a:p>
            <a:pPr algn="ctr"/>
            <a:r>
              <a:rPr lang="en-US" sz="3200"/>
              <a:t>Manager Leave Approval Portal</a:t>
            </a:r>
            <a:endParaRPr lang="en-US" sz="3200" b="0"/>
          </a:p>
        </p:txBody>
      </p:sp>
      <p:graphicFrame>
        <p:nvGraphicFramePr>
          <p:cNvPr id="2" name="Table 2">
            <a:extLst>
              <a:ext uri="{FF2B5EF4-FFF2-40B4-BE49-F238E27FC236}">
                <a16:creationId xmlns:a16="http://schemas.microsoft.com/office/drawing/2014/main" id="{903C0702-6F5C-4B78-A833-C6A5831EC8EF}"/>
              </a:ext>
            </a:extLst>
          </p:cNvPr>
          <p:cNvGraphicFramePr>
            <a:graphicFrameLocks noGrp="1"/>
          </p:cNvGraphicFramePr>
          <p:nvPr>
            <p:extLst>
              <p:ext uri="{D42A27DB-BD31-4B8C-83A1-F6EECF244321}">
                <p14:modId xmlns:p14="http://schemas.microsoft.com/office/powerpoint/2010/main" val="3757936400"/>
              </p:ext>
            </p:extLst>
          </p:nvPr>
        </p:nvGraphicFramePr>
        <p:xfrm>
          <a:off x="1123950" y="2409824"/>
          <a:ext cx="10315575" cy="2390774"/>
        </p:xfrm>
        <a:graphic>
          <a:graphicData uri="http://schemas.openxmlformats.org/drawingml/2006/table">
            <a:tbl>
              <a:tblPr firstRow="1" bandRow="1">
                <a:tableStyleId>{69012ECD-51FC-41F1-AA8D-1B2483CD663E}</a:tableStyleId>
              </a:tblPr>
              <a:tblGrid>
                <a:gridCol w="3648075">
                  <a:extLst>
                    <a:ext uri="{9D8B030D-6E8A-4147-A177-3AD203B41FA5}">
                      <a16:colId xmlns:a16="http://schemas.microsoft.com/office/drawing/2014/main" val="3505759065"/>
                    </a:ext>
                  </a:extLst>
                </a:gridCol>
                <a:gridCol w="3295650">
                  <a:extLst>
                    <a:ext uri="{9D8B030D-6E8A-4147-A177-3AD203B41FA5}">
                      <a16:colId xmlns:a16="http://schemas.microsoft.com/office/drawing/2014/main" val="3754614721"/>
                    </a:ext>
                  </a:extLst>
                </a:gridCol>
                <a:gridCol w="3371850">
                  <a:extLst>
                    <a:ext uri="{9D8B030D-6E8A-4147-A177-3AD203B41FA5}">
                      <a16:colId xmlns:a16="http://schemas.microsoft.com/office/drawing/2014/main" val="871998898"/>
                    </a:ext>
                  </a:extLst>
                </a:gridCol>
              </a:tblGrid>
              <a:tr h="524804">
                <a:tc>
                  <a:txBody>
                    <a:bodyPr/>
                    <a:lstStyle/>
                    <a:p>
                      <a:r>
                        <a:rPr lang="en-IN"/>
                        <a:t>Basic View</a:t>
                      </a:r>
                    </a:p>
                  </a:txBody>
                  <a:tcPr/>
                </a:tc>
                <a:tc>
                  <a:txBody>
                    <a:bodyPr/>
                    <a:lstStyle/>
                    <a:p>
                      <a:r>
                        <a:rPr lang="en-IN"/>
                        <a:t>Transaction View</a:t>
                      </a:r>
                    </a:p>
                  </a:txBody>
                  <a:tcPr/>
                </a:tc>
                <a:tc>
                  <a:txBody>
                    <a:bodyPr/>
                    <a:lstStyle/>
                    <a:p>
                      <a:r>
                        <a:rPr lang="en-IN"/>
                        <a:t> Consumption View</a:t>
                      </a:r>
                    </a:p>
                  </a:txBody>
                  <a:tcPr/>
                </a:tc>
                <a:extLst>
                  <a:ext uri="{0D108BD9-81ED-4DB2-BD59-A6C34878D82A}">
                    <a16:rowId xmlns:a16="http://schemas.microsoft.com/office/drawing/2014/main" val="2797439627"/>
                  </a:ext>
                </a:extLst>
              </a:tr>
              <a:tr h="932985">
                <a:tc>
                  <a:txBody>
                    <a:bodyPr/>
                    <a:lstStyle/>
                    <a:p>
                      <a:r>
                        <a:rPr lang="en-IN"/>
                        <a:t>ZCASE_LAP_EMP_BASE </a:t>
                      </a:r>
                    </a:p>
                  </a:txBody>
                  <a:tcPr/>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IN"/>
                        <a:t>ZCASE_LAP_EMP_TP </a:t>
                      </a:r>
                    </a:p>
                    <a:p>
                      <a:endParaRPr lang="en-IN"/>
                    </a:p>
                  </a:txBody>
                  <a:tcPr/>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IN"/>
                        <a:t>ZCASE_LAP_EMP_CV </a:t>
                      </a:r>
                    </a:p>
                    <a:p>
                      <a:endParaRPr lang="en-IN"/>
                    </a:p>
                  </a:txBody>
                  <a:tcPr/>
                </a:tc>
                <a:extLst>
                  <a:ext uri="{0D108BD9-81ED-4DB2-BD59-A6C34878D82A}">
                    <a16:rowId xmlns:a16="http://schemas.microsoft.com/office/drawing/2014/main" val="3166539001"/>
                  </a:ext>
                </a:extLst>
              </a:tr>
              <a:tr h="932985">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IN"/>
                        <a:t>ZCASE_LAP_LEAVE_BASE </a:t>
                      </a:r>
                    </a:p>
                    <a:p>
                      <a:endParaRPr lang="en-IN"/>
                    </a:p>
                  </a:txBody>
                  <a:tcPr/>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IN"/>
                        <a:t>ZCASE_LAP_LEAVE_TP</a:t>
                      </a:r>
                    </a:p>
                    <a:p>
                      <a:endParaRPr lang="en-IN"/>
                    </a:p>
                  </a:txBody>
                  <a:tcPr/>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IN"/>
                        <a:t>ZCASE_LAP_LEAVE_CV</a:t>
                      </a:r>
                    </a:p>
                    <a:p>
                      <a:endParaRPr lang="en-IN"/>
                    </a:p>
                  </a:txBody>
                  <a:tcPr/>
                </a:tc>
                <a:extLst>
                  <a:ext uri="{0D108BD9-81ED-4DB2-BD59-A6C34878D82A}">
                    <a16:rowId xmlns:a16="http://schemas.microsoft.com/office/drawing/2014/main" val="1296213122"/>
                  </a:ext>
                </a:extLst>
              </a:tr>
            </a:tbl>
          </a:graphicData>
        </a:graphic>
      </p:graphicFrame>
    </p:spTree>
    <p:extLst>
      <p:ext uri="{BB962C8B-B14F-4D97-AF65-F5344CB8AC3E}">
        <p14:creationId xmlns:p14="http://schemas.microsoft.com/office/powerpoint/2010/main" val="576680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vert="horz" lIns="0" tIns="0" rIns="0" bIns="0" rtlCol="0" anchor="t">
            <a:normAutofit fontScale="70000" lnSpcReduction="20000"/>
          </a:bodyPr>
          <a:lstStyle/>
          <a:p>
            <a:pPr marL="342900" indent="-342900">
              <a:buFont typeface="Wingdings" panose="05000000000000000000" pitchFamily="2" charset="2"/>
              <a:buChar char="Ø"/>
            </a:pPr>
            <a:r>
              <a:rPr lang="en-US"/>
              <a:t>Problem Statement</a:t>
            </a:r>
          </a:p>
          <a:p>
            <a:pPr marL="342900" indent="-342900">
              <a:buFont typeface="Wingdings" panose="05000000000000000000" pitchFamily="2" charset="2"/>
              <a:buChar char="Ø"/>
            </a:pPr>
            <a:r>
              <a:rPr lang="en-US"/>
              <a:t>ER Diagram</a:t>
            </a:r>
          </a:p>
          <a:p>
            <a:pPr marL="342900" indent="-342900">
              <a:buFont typeface="Wingdings" panose="05000000000000000000" pitchFamily="2" charset="2"/>
              <a:buChar char="Ø"/>
            </a:pPr>
            <a:r>
              <a:rPr lang="en-US"/>
              <a:t>Data Dictionaries and Sample Content</a:t>
            </a:r>
          </a:p>
          <a:p>
            <a:pPr marL="342900" indent="-342900">
              <a:buFont typeface="Wingdings" panose="05000000000000000000" pitchFamily="2" charset="2"/>
              <a:buChar char="Ø"/>
            </a:pPr>
            <a:r>
              <a:rPr lang="en-US"/>
              <a:t>CDS Views</a:t>
            </a:r>
          </a:p>
          <a:p>
            <a:pPr marL="342900" indent="-342900">
              <a:buFont typeface="Wingdings" panose="05000000000000000000" pitchFamily="2" charset="2"/>
              <a:buChar char="Ø"/>
            </a:pPr>
            <a:r>
              <a:rPr lang="en-US"/>
              <a:t>Determinations and Validations</a:t>
            </a:r>
          </a:p>
          <a:p>
            <a:pPr marL="342900" indent="-342900">
              <a:buFont typeface="Wingdings" panose="05000000000000000000" pitchFamily="2" charset="2"/>
              <a:buChar char="Ø"/>
            </a:pPr>
            <a:r>
              <a:rPr lang="en-US">
                <a:cs typeface="Arial"/>
              </a:rPr>
              <a:t>Quick Demo</a:t>
            </a:r>
            <a:endParaRPr lang="en-US"/>
          </a:p>
          <a:p>
            <a:pPr marL="342900" indent="-342900">
              <a:buFont typeface="Wingdings" panose="05000000000000000000" pitchFamily="2" charset="2"/>
              <a:buChar char="Ø"/>
            </a:pPr>
            <a:r>
              <a:rPr lang="en-US"/>
              <a:t>Application Screenshots</a:t>
            </a:r>
          </a:p>
          <a:p>
            <a:pPr marL="342900" indent="-342900">
              <a:buFont typeface="Wingdings" panose="05000000000000000000" pitchFamily="2" charset="2"/>
              <a:buChar char="Ø"/>
            </a:pPr>
            <a:r>
              <a:rPr lang="en-US"/>
              <a:t>Future Implementations</a:t>
            </a:r>
          </a:p>
          <a:p>
            <a:pPr marL="342900" indent="-342900">
              <a:buFont typeface="Wingdings" panose="05000000000000000000" pitchFamily="2" charset="2"/>
              <a:buChar char="Ø"/>
            </a:pPr>
            <a:r>
              <a:rPr lang="en-US"/>
              <a:t>Acknowledgements </a:t>
            </a:r>
          </a:p>
        </p:txBody>
      </p:sp>
      <p:sp>
        <p:nvSpPr>
          <p:cNvPr id="2" name="Agenda"/>
          <p:cNvSpPr>
            <a:spLocks noGrp="1"/>
          </p:cNvSpPr>
          <p:nvPr>
            <p:ph type="title"/>
          </p:nvPr>
        </p:nvSpPr>
        <p:spPr bwMode="gray">
          <a:xfrm>
            <a:off x="504001" y="504000"/>
            <a:ext cx="11186476" cy="492443"/>
          </a:xfrm>
        </p:spPr>
        <p:txBody>
          <a:bodyPr/>
          <a:lstStyle/>
          <a:p>
            <a:pPr algn="ctr"/>
            <a:r>
              <a:rPr lang="en-US" sz="3200"/>
              <a:t>Contents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504000" y="1242664"/>
            <a:ext cx="11186477" cy="4716000"/>
          </a:xfrm>
        </p:spPr>
        <p:txBody>
          <a:bodyPr/>
          <a:lstStyle/>
          <a:p>
            <a:pPr lvl="0"/>
            <a:endParaRPr lang="en-US"/>
          </a:p>
        </p:txBody>
      </p:sp>
      <p:sp>
        <p:nvSpPr>
          <p:cNvPr id="4" name="Title"/>
          <p:cNvSpPr>
            <a:spLocks noGrp="1"/>
          </p:cNvSpPr>
          <p:nvPr>
            <p:ph type="title"/>
          </p:nvPr>
        </p:nvSpPr>
        <p:spPr bwMode="gray">
          <a:xfrm>
            <a:off x="504001" y="504000"/>
            <a:ext cx="11186476" cy="492443"/>
          </a:xfrm>
        </p:spPr>
        <p:txBody>
          <a:bodyPr/>
          <a:lstStyle/>
          <a:p>
            <a:pPr algn="ctr"/>
            <a:r>
              <a:rPr lang="en-US" sz="3200"/>
              <a:t>Employee Leave Application  and Time Log Portal</a:t>
            </a:r>
            <a:endParaRPr lang="en-US" sz="3200" b="0"/>
          </a:p>
        </p:txBody>
      </p:sp>
      <p:graphicFrame>
        <p:nvGraphicFramePr>
          <p:cNvPr id="5" name="Table 5">
            <a:extLst>
              <a:ext uri="{FF2B5EF4-FFF2-40B4-BE49-F238E27FC236}">
                <a16:creationId xmlns:a16="http://schemas.microsoft.com/office/drawing/2014/main" id="{50D5F70F-D6F2-4F56-94F7-D1281E55F264}"/>
              </a:ext>
            </a:extLst>
          </p:cNvPr>
          <p:cNvGraphicFramePr>
            <a:graphicFrameLocks noGrp="1"/>
          </p:cNvGraphicFramePr>
          <p:nvPr>
            <p:extLst>
              <p:ext uri="{D42A27DB-BD31-4B8C-83A1-F6EECF244321}">
                <p14:modId xmlns:p14="http://schemas.microsoft.com/office/powerpoint/2010/main" val="304321717"/>
              </p:ext>
            </p:extLst>
          </p:nvPr>
        </p:nvGraphicFramePr>
        <p:xfrm>
          <a:off x="1611402" y="2486025"/>
          <a:ext cx="8971671" cy="2209800"/>
        </p:xfrm>
        <a:graphic>
          <a:graphicData uri="http://schemas.openxmlformats.org/drawingml/2006/table">
            <a:tbl>
              <a:tblPr firstRow="1" bandRow="1">
                <a:tableStyleId>{69012ECD-51FC-41F1-AA8D-1B2483CD663E}</a:tableStyleId>
              </a:tblPr>
              <a:tblGrid>
                <a:gridCol w="3343275">
                  <a:extLst>
                    <a:ext uri="{9D8B030D-6E8A-4147-A177-3AD203B41FA5}">
                      <a16:colId xmlns:a16="http://schemas.microsoft.com/office/drawing/2014/main" val="1689928941"/>
                    </a:ext>
                  </a:extLst>
                </a:gridCol>
                <a:gridCol w="2637839">
                  <a:extLst>
                    <a:ext uri="{9D8B030D-6E8A-4147-A177-3AD203B41FA5}">
                      <a16:colId xmlns:a16="http://schemas.microsoft.com/office/drawing/2014/main" val="743128286"/>
                    </a:ext>
                  </a:extLst>
                </a:gridCol>
                <a:gridCol w="2990557">
                  <a:extLst>
                    <a:ext uri="{9D8B030D-6E8A-4147-A177-3AD203B41FA5}">
                      <a16:colId xmlns:a16="http://schemas.microsoft.com/office/drawing/2014/main" val="2994072536"/>
                    </a:ext>
                  </a:extLst>
                </a:gridCol>
              </a:tblGrid>
              <a:tr h="552450">
                <a:tc>
                  <a:txBody>
                    <a:bodyPr/>
                    <a:lstStyle/>
                    <a:p>
                      <a:r>
                        <a:rPr lang="en-IN"/>
                        <a:t>Basic View</a:t>
                      </a:r>
                    </a:p>
                  </a:txBody>
                  <a:tcPr/>
                </a:tc>
                <a:tc>
                  <a:txBody>
                    <a:bodyPr/>
                    <a:lstStyle/>
                    <a:p>
                      <a:r>
                        <a:rPr lang="en-IN"/>
                        <a:t> Transaction View</a:t>
                      </a:r>
                    </a:p>
                  </a:txBody>
                  <a:tcPr/>
                </a:tc>
                <a:tc>
                  <a:txBody>
                    <a:bodyPr/>
                    <a:lstStyle/>
                    <a:p>
                      <a:r>
                        <a:rPr lang="en-IN"/>
                        <a:t>Consumption View </a:t>
                      </a:r>
                    </a:p>
                  </a:txBody>
                  <a:tcPr/>
                </a:tc>
                <a:extLst>
                  <a:ext uri="{0D108BD9-81ED-4DB2-BD59-A6C34878D82A}">
                    <a16:rowId xmlns:a16="http://schemas.microsoft.com/office/drawing/2014/main" val="55281005"/>
                  </a:ext>
                </a:extLst>
              </a:tr>
              <a:tr h="552450">
                <a:tc>
                  <a:txBody>
                    <a:bodyPr/>
                    <a:lstStyle/>
                    <a:p>
                      <a:r>
                        <a:rPr lang="en-IN"/>
                        <a:t>ZACT_EMP_BASE</a:t>
                      </a:r>
                    </a:p>
                  </a:txBody>
                  <a:tcPr/>
                </a:tc>
                <a:tc>
                  <a:txBody>
                    <a:bodyPr/>
                    <a:lstStyle/>
                    <a:p>
                      <a:r>
                        <a:rPr lang="en-IN"/>
                        <a:t>ZACT_EMP_TP</a:t>
                      </a:r>
                    </a:p>
                  </a:txBody>
                  <a:tcPr/>
                </a:tc>
                <a:tc>
                  <a:txBody>
                    <a:bodyPr/>
                    <a:lstStyle/>
                    <a:p>
                      <a:r>
                        <a:rPr lang="en-IN"/>
                        <a:t>ZACT_EMP_CV</a:t>
                      </a:r>
                    </a:p>
                  </a:txBody>
                  <a:tcPr/>
                </a:tc>
                <a:extLst>
                  <a:ext uri="{0D108BD9-81ED-4DB2-BD59-A6C34878D82A}">
                    <a16:rowId xmlns:a16="http://schemas.microsoft.com/office/drawing/2014/main" val="1305875870"/>
                  </a:ext>
                </a:extLst>
              </a:tr>
              <a:tr h="552450">
                <a:tc>
                  <a:txBody>
                    <a:bodyPr/>
                    <a:lstStyle/>
                    <a:p>
                      <a:r>
                        <a:rPr lang="en-IN"/>
                        <a:t>ZACT_LEAVE_BASE2</a:t>
                      </a:r>
                    </a:p>
                  </a:txBody>
                  <a:tcPr/>
                </a:tc>
                <a:tc>
                  <a:txBody>
                    <a:bodyPr/>
                    <a:lstStyle/>
                    <a:p>
                      <a:r>
                        <a:rPr lang="en-IN"/>
                        <a:t>ZACT_LEAVE_TP2</a:t>
                      </a:r>
                    </a:p>
                  </a:txBody>
                  <a:tcPr/>
                </a:tc>
                <a:tc>
                  <a:txBody>
                    <a:bodyPr/>
                    <a:lstStyle/>
                    <a:p>
                      <a:r>
                        <a:rPr lang="en-IN"/>
                        <a:t>ZACT_LEAVE_CV2</a:t>
                      </a:r>
                    </a:p>
                  </a:txBody>
                  <a:tcPr/>
                </a:tc>
                <a:extLst>
                  <a:ext uri="{0D108BD9-81ED-4DB2-BD59-A6C34878D82A}">
                    <a16:rowId xmlns:a16="http://schemas.microsoft.com/office/drawing/2014/main" val="42366728"/>
                  </a:ext>
                </a:extLst>
              </a:tr>
              <a:tr h="552450">
                <a:tc>
                  <a:txBody>
                    <a:bodyPr/>
                    <a:lstStyle/>
                    <a:p>
                      <a:r>
                        <a:rPr lang="en-IN"/>
                        <a:t>ZACT_TIMELOG_BASE2</a:t>
                      </a:r>
                    </a:p>
                  </a:txBody>
                  <a:tcPr/>
                </a:tc>
                <a:tc>
                  <a:txBody>
                    <a:bodyPr/>
                    <a:lstStyle/>
                    <a:p>
                      <a:r>
                        <a:rPr lang="en-IN"/>
                        <a:t>ZACT_TLOG_TP2</a:t>
                      </a:r>
                    </a:p>
                  </a:txBody>
                  <a:tcPr/>
                </a:tc>
                <a:tc>
                  <a:txBody>
                    <a:bodyPr/>
                    <a:lstStyle/>
                    <a:p>
                      <a:r>
                        <a:rPr lang="en-IN"/>
                        <a:t>ZACT_TLOG_CV2</a:t>
                      </a:r>
                    </a:p>
                  </a:txBody>
                  <a:tcPr/>
                </a:tc>
                <a:extLst>
                  <a:ext uri="{0D108BD9-81ED-4DB2-BD59-A6C34878D82A}">
                    <a16:rowId xmlns:a16="http://schemas.microsoft.com/office/drawing/2014/main" val="722964080"/>
                  </a:ext>
                </a:extLst>
              </a:tr>
            </a:tbl>
          </a:graphicData>
        </a:graphic>
      </p:graphicFrame>
    </p:spTree>
    <p:extLst>
      <p:ext uri="{BB962C8B-B14F-4D97-AF65-F5344CB8AC3E}">
        <p14:creationId xmlns:p14="http://schemas.microsoft.com/office/powerpoint/2010/main" val="1821863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a:t>Determinations and </a:t>
            </a:r>
            <a:r>
              <a:rPr lang="en-US">
                <a:solidFill>
                  <a:schemeClr val="accent1"/>
                </a:solidFill>
              </a:rPr>
              <a:t>Validations</a:t>
            </a:r>
            <a:endParaRPr lang="en-US"/>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3604045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F08386-48F2-43F1-BAA3-C6101A2A3C95}"/>
              </a:ext>
            </a:extLst>
          </p:cNvPr>
          <p:cNvSpPr>
            <a:spLocks noGrp="1"/>
          </p:cNvSpPr>
          <p:nvPr>
            <p:ph type="body" sz="quarter" idx="10"/>
          </p:nvPr>
        </p:nvSpPr>
        <p:spPr/>
        <p:txBody>
          <a:bodyPr/>
          <a:lstStyle/>
          <a:p>
            <a:pPr marL="342900" indent="-342900">
              <a:buFont typeface="Wingdings" panose="05000000000000000000" pitchFamily="2" charset="2"/>
              <a:buChar char="Ø"/>
            </a:pPr>
            <a:r>
              <a:rPr lang="en-US"/>
              <a:t>Auto Generation of Leave Id.</a:t>
            </a:r>
          </a:p>
          <a:p>
            <a:pPr marL="342900" indent="-342900">
              <a:buFont typeface="Wingdings" panose="05000000000000000000" pitchFamily="2" charset="2"/>
              <a:buChar char="Ø"/>
            </a:pPr>
            <a:r>
              <a:rPr lang="en-US"/>
              <a:t>Auto Generation of Leave Status.</a:t>
            </a:r>
          </a:p>
          <a:p>
            <a:pPr marL="342900" indent="-342900">
              <a:buFont typeface="Wingdings" panose="05000000000000000000" pitchFamily="2" charset="2"/>
              <a:buChar char="Ø"/>
            </a:pPr>
            <a:r>
              <a:rPr lang="en-US"/>
              <a:t>Auto Calculation of Number of Days of Leaves applied for.</a:t>
            </a:r>
          </a:p>
          <a:p>
            <a:pPr marL="342900" indent="-342900">
              <a:buFont typeface="Wingdings" panose="05000000000000000000" pitchFamily="2" charset="2"/>
              <a:buChar char="Ø"/>
            </a:pPr>
            <a:r>
              <a:rPr lang="en-US"/>
              <a:t>Retrieval of </a:t>
            </a:r>
            <a:r>
              <a:rPr lang="en-US" err="1"/>
              <a:t>Emp_ID</a:t>
            </a:r>
            <a:r>
              <a:rPr lang="en-US"/>
              <a:t> from the parent to child nodes.</a:t>
            </a:r>
          </a:p>
          <a:p>
            <a:pPr marL="342900" indent="-342900">
              <a:buFont typeface="Wingdings" panose="05000000000000000000" pitchFamily="2" charset="2"/>
              <a:buChar char="Ø"/>
            </a:pPr>
            <a:endParaRPr lang="en-US"/>
          </a:p>
          <a:p>
            <a:pPr marL="342900" indent="-342900">
              <a:buFont typeface="Wingdings" panose="05000000000000000000" pitchFamily="2" charset="2"/>
              <a:buChar char="Ø"/>
            </a:pPr>
            <a:endParaRPr lang="en-IN"/>
          </a:p>
          <a:p>
            <a:pPr marL="342900" indent="-342900">
              <a:buFont typeface="Wingdings" panose="05000000000000000000" pitchFamily="2" charset="2"/>
              <a:buChar char="Ø"/>
            </a:pPr>
            <a:endParaRPr lang="en-IN"/>
          </a:p>
        </p:txBody>
      </p:sp>
      <p:sp>
        <p:nvSpPr>
          <p:cNvPr id="3" name="Title 2">
            <a:extLst>
              <a:ext uri="{FF2B5EF4-FFF2-40B4-BE49-F238E27FC236}">
                <a16:creationId xmlns:a16="http://schemas.microsoft.com/office/drawing/2014/main" id="{623C425E-2F96-44ED-9D73-7D2F82242BF4}"/>
              </a:ext>
            </a:extLst>
          </p:cNvPr>
          <p:cNvSpPr>
            <a:spLocks noGrp="1"/>
          </p:cNvSpPr>
          <p:nvPr>
            <p:ph type="title"/>
          </p:nvPr>
        </p:nvSpPr>
        <p:spPr>
          <a:xfrm>
            <a:off x="504001" y="503999"/>
            <a:ext cx="11186476" cy="492443"/>
          </a:xfrm>
        </p:spPr>
        <p:txBody>
          <a:bodyPr/>
          <a:lstStyle/>
          <a:p>
            <a:pPr algn="ctr"/>
            <a:r>
              <a:rPr lang="en-IN" sz="3200"/>
              <a:t>Determinations</a:t>
            </a:r>
          </a:p>
        </p:txBody>
      </p:sp>
    </p:spTree>
    <p:extLst>
      <p:ext uri="{BB962C8B-B14F-4D97-AF65-F5344CB8AC3E}">
        <p14:creationId xmlns:p14="http://schemas.microsoft.com/office/powerpoint/2010/main" val="1865225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F08386-48F2-43F1-BAA3-C6101A2A3C95}"/>
              </a:ext>
            </a:extLst>
          </p:cNvPr>
          <p:cNvSpPr>
            <a:spLocks noGrp="1"/>
          </p:cNvSpPr>
          <p:nvPr>
            <p:ph type="body" sz="quarter" idx="10"/>
          </p:nvPr>
        </p:nvSpPr>
        <p:spPr/>
        <p:txBody>
          <a:bodyPr/>
          <a:lstStyle/>
          <a:p>
            <a:pPr marL="342900" indent="-342900">
              <a:buFont typeface="Wingdings" panose="05000000000000000000" pitchFamily="2" charset="2"/>
              <a:buChar char="Ø"/>
            </a:pPr>
            <a:r>
              <a:rPr lang="en-US"/>
              <a:t>Error Message -001 : User can't apply for leaves on Public Holiday. </a:t>
            </a:r>
          </a:p>
          <a:p>
            <a:pPr marL="342900" indent="-342900">
              <a:buFont typeface="Wingdings" panose="05000000000000000000" pitchFamily="2" charset="2"/>
              <a:buChar char="Ø"/>
            </a:pPr>
            <a:r>
              <a:rPr lang="en-US"/>
              <a:t>Error Message -002 : User not allowed to log time on Public Holidays.</a:t>
            </a:r>
          </a:p>
          <a:p>
            <a:pPr marL="342900" indent="-342900">
              <a:buFont typeface="Wingdings" panose="05000000000000000000" pitchFamily="2" charset="2"/>
              <a:buChar char="Ø"/>
            </a:pPr>
            <a:r>
              <a:rPr lang="en-US"/>
              <a:t>Error Message -003 : User not allowed to log time on Approved Leave Dates.</a:t>
            </a:r>
          </a:p>
          <a:p>
            <a:pPr marL="342900" indent="-342900">
              <a:buFont typeface="Wingdings" panose="05000000000000000000" pitchFamily="2" charset="2"/>
              <a:buChar char="Ø"/>
            </a:pPr>
            <a:r>
              <a:rPr lang="en-US"/>
              <a:t>Error Message -004 : User must enter Leave Start Date on or before Leave End Date.</a:t>
            </a:r>
          </a:p>
          <a:p>
            <a:pPr marL="342900" indent="-342900">
              <a:buFont typeface="Wingdings" panose="05000000000000000000" pitchFamily="2" charset="2"/>
              <a:buChar char="Ø"/>
            </a:pPr>
            <a:endParaRPr lang="en-US"/>
          </a:p>
          <a:p>
            <a:pPr marL="342900" indent="-342900">
              <a:buFont typeface="Wingdings" panose="05000000000000000000" pitchFamily="2" charset="2"/>
              <a:buChar char="Ø"/>
            </a:pPr>
            <a:endParaRPr lang="en-IN"/>
          </a:p>
          <a:p>
            <a:pPr marL="342900" indent="-342900">
              <a:buFont typeface="Wingdings" panose="05000000000000000000" pitchFamily="2" charset="2"/>
              <a:buChar char="Ø"/>
            </a:pPr>
            <a:endParaRPr lang="en-IN"/>
          </a:p>
        </p:txBody>
      </p:sp>
      <p:sp>
        <p:nvSpPr>
          <p:cNvPr id="3" name="Title 2">
            <a:extLst>
              <a:ext uri="{FF2B5EF4-FFF2-40B4-BE49-F238E27FC236}">
                <a16:creationId xmlns:a16="http://schemas.microsoft.com/office/drawing/2014/main" id="{623C425E-2F96-44ED-9D73-7D2F82242BF4}"/>
              </a:ext>
            </a:extLst>
          </p:cNvPr>
          <p:cNvSpPr>
            <a:spLocks noGrp="1"/>
          </p:cNvSpPr>
          <p:nvPr>
            <p:ph type="title"/>
          </p:nvPr>
        </p:nvSpPr>
        <p:spPr>
          <a:xfrm>
            <a:off x="504001" y="503999"/>
            <a:ext cx="11186476" cy="492443"/>
          </a:xfrm>
        </p:spPr>
        <p:txBody>
          <a:bodyPr/>
          <a:lstStyle/>
          <a:p>
            <a:pPr algn="ctr"/>
            <a:r>
              <a:rPr lang="en-IN" sz="3200"/>
              <a:t>Validations</a:t>
            </a:r>
          </a:p>
        </p:txBody>
      </p:sp>
    </p:spTree>
    <p:extLst>
      <p:ext uri="{BB962C8B-B14F-4D97-AF65-F5344CB8AC3E}">
        <p14:creationId xmlns:p14="http://schemas.microsoft.com/office/powerpoint/2010/main" val="2152323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a:t>Quick </a:t>
            </a:r>
            <a:r>
              <a:rPr lang="en-US">
                <a:solidFill>
                  <a:schemeClr val="accent1"/>
                </a:solidFill>
              </a:rPr>
              <a:t>Demo</a:t>
            </a:r>
            <a:endParaRPr lang="en-US"/>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2367793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a:t>Application </a:t>
            </a:r>
            <a:r>
              <a:rPr lang="en-US">
                <a:solidFill>
                  <a:schemeClr val="accent1"/>
                </a:solidFill>
              </a:rPr>
              <a:t>Screenshots</a:t>
            </a:r>
            <a:endParaRPr lang="en-US"/>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2883610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C9E66D-B11D-4D26-B095-4B85124D1328}"/>
              </a:ext>
            </a:extLst>
          </p:cNvPr>
          <p:cNvSpPr>
            <a:spLocks noGrp="1"/>
          </p:cNvSpPr>
          <p:nvPr>
            <p:ph type="body" sz="quarter" idx="10"/>
          </p:nvPr>
        </p:nvSpPr>
        <p:spPr/>
        <p:txBody>
          <a:bodyPr/>
          <a:lstStyle/>
          <a:p>
            <a:endParaRPr lang="en-IN"/>
          </a:p>
        </p:txBody>
      </p:sp>
      <p:sp>
        <p:nvSpPr>
          <p:cNvPr id="3" name="Title 2">
            <a:extLst>
              <a:ext uri="{FF2B5EF4-FFF2-40B4-BE49-F238E27FC236}">
                <a16:creationId xmlns:a16="http://schemas.microsoft.com/office/drawing/2014/main" id="{D5BE5383-C436-49C6-ACB6-F00891F2E611}"/>
              </a:ext>
            </a:extLst>
          </p:cNvPr>
          <p:cNvSpPr>
            <a:spLocks noGrp="1"/>
          </p:cNvSpPr>
          <p:nvPr>
            <p:ph type="title"/>
          </p:nvPr>
        </p:nvSpPr>
        <p:spPr>
          <a:xfrm>
            <a:off x="504001" y="504000"/>
            <a:ext cx="11186476" cy="492443"/>
          </a:xfrm>
        </p:spPr>
        <p:txBody>
          <a:bodyPr/>
          <a:lstStyle/>
          <a:p>
            <a:pPr algn="ctr"/>
            <a:r>
              <a:rPr lang="en-IN" sz="3200"/>
              <a:t>Manager Leave Approval Portal </a:t>
            </a:r>
          </a:p>
        </p:txBody>
      </p:sp>
      <p:pic>
        <p:nvPicPr>
          <p:cNvPr id="5" name="Picture 4">
            <a:extLst>
              <a:ext uri="{FF2B5EF4-FFF2-40B4-BE49-F238E27FC236}">
                <a16:creationId xmlns:a16="http://schemas.microsoft.com/office/drawing/2014/main" id="{C17A71D5-4254-4B83-979D-BFD08147827F}"/>
              </a:ext>
            </a:extLst>
          </p:cNvPr>
          <p:cNvPicPr>
            <a:picLocks noChangeAspect="1"/>
          </p:cNvPicPr>
          <p:nvPr/>
        </p:nvPicPr>
        <p:blipFill>
          <a:blip r:embed="rId2"/>
          <a:stretch>
            <a:fillRect/>
          </a:stretch>
        </p:blipFill>
        <p:spPr>
          <a:xfrm>
            <a:off x="193971" y="1180971"/>
            <a:ext cx="11805257" cy="4991357"/>
          </a:xfrm>
          <a:prstGeom prst="rect">
            <a:avLst/>
          </a:prstGeom>
        </p:spPr>
      </p:pic>
    </p:spTree>
    <p:extLst>
      <p:ext uri="{BB962C8B-B14F-4D97-AF65-F5344CB8AC3E}">
        <p14:creationId xmlns:p14="http://schemas.microsoft.com/office/powerpoint/2010/main" val="3783574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7E1C07C8-0625-4273-81B5-10531277F272}"/>
              </a:ext>
            </a:extLst>
          </p:cNvPr>
          <p:cNvPicPr>
            <a:picLocks noGrp="1" noChangeAspect="1"/>
          </p:cNvPicPr>
          <p:nvPr>
            <p:ph type="pic" sz="quarter" idx="10"/>
          </p:nvPr>
        </p:nvPicPr>
        <p:blipFill rotWithShape="1">
          <a:blip r:embed="rId2"/>
          <a:srcRect l="799" r="1721"/>
          <a:stretch/>
        </p:blipFill>
        <p:spPr>
          <a:xfrm>
            <a:off x="1" y="209551"/>
            <a:ext cx="12195174" cy="6562724"/>
          </a:xfrm>
        </p:spPr>
      </p:pic>
    </p:spTree>
    <p:extLst>
      <p:ext uri="{BB962C8B-B14F-4D97-AF65-F5344CB8AC3E}">
        <p14:creationId xmlns:p14="http://schemas.microsoft.com/office/powerpoint/2010/main" val="4317331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B84E1FDB-4788-4D40-B777-8B32A5F294E8}"/>
              </a:ext>
            </a:extLst>
          </p:cNvPr>
          <p:cNvPicPr>
            <a:picLocks noGrp="1" noChangeAspect="1"/>
          </p:cNvPicPr>
          <p:nvPr>
            <p:ph type="pic" sz="quarter" idx="10"/>
          </p:nvPr>
        </p:nvPicPr>
        <p:blipFill rotWithShape="1">
          <a:blip r:embed="rId2"/>
          <a:srcRect l="-131" r="12766"/>
          <a:stretch/>
        </p:blipFill>
        <p:spPr>
          <a:xfrm>
            <a:off x="1" y="0"/>
            <a:ext cx="12195174" cy="6791325"/>
          </a:xfrm>
        </p:spPr>
      </p:pic>
    </p:spTree>
    <p:extLst>
      <p:ext uri="{BB962C8B-B14F-4D97-AF65-F5344CB8AC3E}">
        <p14:creationId xmlns:p14="http://schemas.microsoft.com/office/powerpoint/2010/main" val="3745398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D0D89F-E374-493B-9B7F-2293F31B91A9}"/>
              </a:ext>
            </a:extLst>
          </p:cNvPr>
          <p:cNvSpPr>
            <a:spLocks noGrp="1"/>
          </p:cNvSpPr>
          <p:nvPr>
            <p:ph type="body" sz="quarter" idx="10"/>
          </p:nvPr>
        </p:nvSpPr>
        <p:spPr/>
        <p:txBody>
          <a:bodyPr/>
          <a:lstStyle/>
          <a:p>
            <a:endParaRPr lang="en-IN"/>
          </a:p>
        </p:txBody>
      </p:sp>
      <p:sp>
        <p:nvSpPr>
          <p:cNvPr id="3" name="Title 2">
            <a:extLst>
              <a:ext uri="{FF2B5EF4-FFF2-40B4-BE49-F238E27FC236}">
                <a16:creationId xmlns:a16="http://schemas.microsoft.com/office/drawing/2014/main" id="{ACE554FA-19BB-4A76-B76A-2223E0DAB57D}"/>
              </a:ext>
            </a:extLst>
          </p:cNvPr>
          <p:cNvSpPr>
            <a:spLocks noGrp="1"/>
          </p:cNvSpPr>
          <p:nvPr>
            <p:ph type="title"/>
          </p:nvPr>
        </p:nvSpPr>
        <p:spPr>
          <a:xfrm>
            <a:off x="503999" y="337334"/>
            <a:ext cx="11186476" cy="369332"/>
          </a:xfrm>
        </p:spPr>
        <p:txBody>
          <a:bodyPr/>
          <a:lstStyle/>
          <a:p>
            <a:pPr algn="ctr"/>
            <a:r>
              <a:rPr lang="en-IN"/>
              <a:t>Leave Request and Time Log Portal </a:t>
            </a:r>
          </a:p>
        </p:txBody>
      </p:sp>
      <p:pic>
        <p:nvPicPr>
          <p:cNvPr id="5" name="Picture 4">
            <a:extLst>
              <a:ext uri="{FF2B5EF4-FFF2-40B4-BE49-F238E27FC236}">
                <a16:creationId xmlns:a16="http://schemas.microsoft.com/office/drawing/2014/main" id="{A74F1D2D-526E-4D54-B635-9A452C8061E1}"/>
              </a:ext>
            </a:extLst>
          </p:cNvPr>
          <p:cNvPicPr>
            <a:picLocks noChangeAspect="1"/>
          </p:cNvPicPr>
          <p:nvPr/>
        </p:nvPicPr>
        <p:blipFill>
          <a:blip r:embed="rId2"/>
          <a:stretch>
            <a:fillRect/>
          </a:stretch>
        </p:blipFill>
        <p:spPr>
          <a:xfrm>
            <a:off x="133349" y="1000125"/>
            <a:ext cx="11925301" cy="5335875"/>
          </a:xfrm>
          <a:prstGeom prst="rect">
            <a:avLst/>
          </a:prstGeom>
        </p:spPr>
      </p:pic>
    </p:spTree>
    <p:extLst>
      <p:ext uri="{BB962C8B-B14F-4D97-AF65-F5344CB8AC3E}">
        <p14:creationId xmlns:p14="http://schemas.microsoft.com/office/powerpoint/2010/main" val="2276785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a:t>Problem </a:t>
            </a:r>
            <a:r>
              <a:rPr lang="en-US">
                <a:solidFill>
                  <a:schemeClr val="accent1"/>
                </a:solidFill>
              </a:rPr>
              <a:t>Statement</a:t>
            </a:r>
            <a:endParaRPr lang="en-US"/>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15154238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5F86E961-CE8B-4B90-9526-5B05B1FF1DDA}"/>
              </a:ext>
            </a:extLst>
          </p:cNvPr>
          <p:cNvPicPr>
            <a:picLocks noGrp="1" noChangeAspect="1"/>
          </p:cNvPicPr>
          <p:nvPr>
            <p:ph type="pic" sz="quarter" idx="10"/>
          </p:nvPr>
        </p:nvPicPr>
        <p:blipFill rotWithShape="1">
          <a:blip r:embed="rId2"/>
          <a:srcRect t="16220" b="10624"/>
          <a:stretch/>
        </p:blipFill>
        <p:spPr>
          <a:xfrm>
            <a:off x="1" y="-1"/>
            <a:ext cx="12195175" cy="7096125"/>
          </a:xfrm>
        </p:spPr>
      </p:pic>
    </p:spTree>
    <p:extLst>
      <p:ext uri="{BB962C8B-B14F-4D97-AF65-F5344CB8AC3E}">
        <p14:creationId xmlns:p14="http://schemas.microsoft.com/office/powerpoint/2010/main" val="2358196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4DFD9A8F-544D-465F-A721-D0CC1535ACE3}"/>
              </a:ext>
            </a:extLst>
          </p:cNvPr>
          <p:cNvPicPr>
            <a:picLocks noGrp="1" noChangeAspect="1"/>
          </p:cNvPicPr>
          <p:nvPr>
            <p:ph type="pic" sz="quarter" idx="10"/>
          </p:nvPr>
        </p:nvPicPr>
        <p:blipFill rotWithShape="1">
          <a:blip r:embed="rId2"/>
          <a:srcRect l="1417" t="1742" r="1694" b="1527"/>
          <a:stretch/>
        </p:blipFill>
        <p:spPr>
          <a:xfrm>
            <a:off x="0" y="0"/>
            <a:ext cx="12195174" cy="6857999"/>
          </a:xfrm>
        </p:spPr>
      </p:pic>
    </p:spTree>
    <p:extLst>
      <p:ext uri="{BB962C8B-B14F-4D97-AF65-F5344CB8AC3E}">
        <p14:creationId xmlns:p14="http://schemas.microsoft.com/office/powerpoint/2010/main" val="13529832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4908E7A8-5087-40FD-8B4C-26182AC8E5B7}"/>
              </a:ext>
            </a:extLst>
          </p:cNvPr>
          <p:cNvPicPr>
            <a:picLocks noGrp="1" noChangeAspect="1"/>
          </p:cNvPicPr>
          <p:nvPr>
            <p:ph type="pic" sz="quarter" idx="10"/>
          </p:nvPr>
        </p:nvPicPr>
        <p:blipFill rotWithShape="1">
          <a:blip r:embed="rId2"/>
          <a:srcRect l="-105" t="3019" r="2100" b="2421"/>
          <a:stretch/>
        </p:blipFill>
        <p:spPr>
          <a:xfrm>
            <a:off x="-1" y="1"/>
            <a:ext cx="12195175" cy="6857999"/>
          </a:xfrm>
        </p:spPr>
      </p:pic>
    </p:spTree>
    <p:extLst>
      <p:ext uri="{BB962C8B-B14F-4D97-AF65-F5344CB8AC3E}">
        <p14:creationId xmlns:p14="http://schemas.microsoft.com/office/powerpoint/2010/main" val="6681938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B4AF75BC-A885-4886-B1C5-8489B92032B0}"/>
              </a:ext>
            </a:extLst>
          </p:cNvPr>
          <p:cNvPicPr>
            <a:picLocks noGrp="1" noChangeAspect="1"/>
          </p:cNvPicPr>
          <p:nvPr>
            <p:ph type="pic" sz="quarter" idx="10"/>
          </p:nvPr>
        </p:nvPicPr>
        <p:blipFill rotWithShape="1">
          <a:blip r:embed="rId2"/>
          <a:srcRect l="-132" t="1666" r="908"/>
          <a:stretch/>
        </p:blipFill>
        <p:spPr>
          <a:xfrm>
            <a:off x="-1" y="0"/>
            <a:ext cx="12195175" cy="6858000"/>
          </a:xfrm>
        </p:spPr>
      </p:pic>
    </p:spTree>
    <p:extLst>
      <p:ext uri="{BB962C8B-B14F-4D97-AF65-F5344CB8AC3E}">
        <p14:creationId xmlns:p14="http://schemas.microsoft.com/office/powerpoint/2010/main" val="15145717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0032DD55-362B-498F-8305-666954B1327B}"/>
              </a:ext>
            </a:extLst>
          </p:cNvPr>
          <p:cNvPicPr>
            <a:picLocks noGrp="1" noChangeAspect="1"/>
          </p:cNvPicPr>
          <p:nvPr>
            <p:ph type="pic" sz="quarter" idx="10"/>
          </p:nvPr>
        </p:nvPicPr>
        <p:blipFill rotWithShape="1">
          <a:blip r:embed="rId2"/>
          <a:srcRect l="-545" t="2084" r="1716"/>
          <a:stretch/>
        </p:blipFill>
        <p:spPr>
          <a:xfrm>
            <a:off x="-66675" y="0"/>
            <a:ext cx="12261849" cy="6858000"/>
          </a:xfrm>
        </p:spPr>
      </p:pic>
    </p:spTree>
    <p:extLst>
      <p:ext uri="{BB962C8B-B14F-4D97-AF65-F5344CB8AC3E}">
        <p14:creationId xmlns:p14="http://schemas.microsoft.com/office/powerpoint/2010/main" val="1024145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a:t>Future </a:t>
            </a:r>
            <a:r>
              <a:rPr lang="en-US">
                <a:solidFill>
                  <a:schemeClr val="accent1"/>
                </a:solidFill>
              </a:rPr>
              <a:t>Implementation</a:t>
            </a:r>
            <a:endParaRPr lang="en-US"/>
          </a:p>
        </p:txBody>
      </p:sp>
      <p:pic>
        <p:nvPicPr>
          <p:cNvPr id="6" name="Illustration" descr="Example of an illustration " title="Illustration for divider page"/>
          <p:cNvPicPr>
            <a:picLocks noGrp="1" noChangeAspect="1"/>
          </p:cNvPicPr>
          <p:nvPr>
            <p:ph type="pic" sz="quarter" idx="12"/>
          </p:nvPr>
        </p:nvPicPr>
        <p:blipFill>
          <a:blip r:embed="rId3"/>
          <a:srcRect t="3112" b="3112"/>
          <a:stretch>
            <a:fillRect/>
          </a:stretch>
        </p:blipFill>
        <p:spPr bwMode="gray"/>
      </p:pic>
    </p:spTree>
    <p:extLst>
      <p:ext uri="{BB962C8B-B14F-4D97-AF65-F5344CB8AC3E}">
        <p14:creationId xmlns:p14="http://schemas.microsoft.com/office/powerpoint/2010/main" val="20922206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a:t>Acknowledgements</a:t>
            </a:r>
          </a:p>
        </p:txBody>
      </p:sp>
      <p:pic>
        <p:nvPicPr>
          <p:cNvPr id="6" name="Illustration" descr="Example of an illustration " title="Illustration for divider page"/>
          <p:cNvPicPr>
            <a:picLocks noGrp="1" noChangeAspect="1"/>
          </p:cNvPicPr>
          <p:nvPr>
            <p:ph type="pic" sz="quarter" idx="12"/>
          </p:nvPr>
        </p:nvPicPr>
        <p:blipFill>
          <a:blip r:embed="rId3"/>
          <a:srcRect t="3112" b="3112"/>
          <a:stretch>
            <a:fillRect/>
          </a:stretch>
        </p:blipFill>
        <p:spPr bwMode="gray"/>
      </p:pic>
    </p:spTree>
    <p:extLst>
      <p:ext uri="{BB962C8B-B14F-4D97-AF65-F5344CB8AC3E}">
        <p14:creationId xmlns:p14="http://schemas.microsoft.com/office/powerpoint/2010/main" val="41173682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act information"/>
          <p:cNvSpPr>
            <a:spLocks noGrp="1"/>
          </p:cNvSpPr>
          <p:nvPr>
            <p:ph type="body" sz="quarter" idx="10"/>
          </p:nvPr>
        </p:nvSpPr>
        <p:spPr bwMode="gray">
          <a:xfrm>
            <a:off x="504000" y="2905487"/>
            <a:ext cx="5593588" cy="2501010"/>
          </a:xfrm>
        </p:spPr>
        <p:txBody>
          <a:bodyPr/>
          <a:lstStyle/>
          <a:p>
            <a:endParaRPr lang="en-US"/>
          </a:p>
        </p:txBody>
      </p:sp>
      <p:sp>
        <p:nvSpPr>
          <p:cNvPr id="2" name="Thank you"/>
          <p:cNvSpPr>
            <a:spLocks noGrp="1"/>
          </p:cNvSpPr>
          <p:nvPr>
            <p:ph type="ctrTitle"/>
          </p:nvPr>
        </p:nvSpPr>
        <p:spPr bwMode="gray">
          <a:xfrm>
            <a:off x="3780600" y="2443929"/>
            <a:ext cx="5593588" cy="923116"/>
          </a:xfrm>
        </p:spPr>
        <p:txBody>
          <a:bodyPr/>
          <a:lstStyle/>
          <a:p>
            <a:r>
              <a:rPr lang="en-US"/>
              <a:t>Thank you.</a:t>
            </a:r>
          </a:p>
        </p:txBody>
      </p:sp>
    </p:spTree>
    <p:extLst>
      <p:ext uri="{BB962C8B-B14F-4D97-AF65-F5344CB8AC3E}">
        <p14:creationId xmlns:p14="http://schemas.microsoft.com/office/powerpoint/2010/main" val="18818512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552450" y="1680514"/>
            <a:ext cx="11138027" cy="4716000"/>
          </a:xfrm>
        </p:spPr>
        <p:txBody>
          <a:bodyPr/>
          <a:lstStyle/>
          <a:p>
            <a:pPr marL="342900" lvl="0" indent="-342900">
              <a:buFont typeface="Wingdings" panose="05000000000000000000" pitchFamily="2" charset="2"/>
              <a:buChar char="Ø"/>
            </a:pPr>
            <a:r>
              <a:rPr lang="en-US"/>
              <a:t>An employee should be able to log in time for a date in a simple format. </a:t>
            </a:r>
          </a:p>
          <a:p>
            <a:pPr marL="342900" lvl="0" indent="-342900">
              <a:buFont typeface="Wingdings" panose="05000000000000000000" pitchFamily="2" charset="2"/>
              <a:buChar char="Ø"/>
            </a:pPr>
            <a:r>
              <a:rPr lang="en-US"/>
              <a:t>He/she should be able to perform basic CRUD operations. </a:t>
            </a:r>
          </a:p>
          <a:p>
            <a:pPr marL="342900" lvl="0" indent="-342900">
              <a:buFont typeface="Wingdings" panose="05000000000000000000" pitchFamily="2" charset="2"/>
              <a:buChar char="Ø"/>
            </a:pPr>
            <a:r>
              <a:rPr lang="en-US"/>
              <a:t>The date should be a valid date: </a:t>
            </a:r>
          </a:p>
          <a:p>
            <a:pPr marL="1062756" lvl="4" indent="-342900">
              <a:buFont typeface="Wingdings" panose="05000000000000000000" pitchFamily="2" charset="2"/>
              <a:buChar char="Ø"/>
            </a:pPr>
            <a:r>
              <a:rPr lang="en-US"/>
              <a:t>Should not be a Public Holiday.</a:t>
            </a:r>
          </a:p>
          <a:p>
            <a:pPr marL="1062756" lvl="4" indent="-342900">
              <a:buFont typeface="Wingdings" panose="05000000000000000000" pitchFamily="2" charset="2"/>
              <a:buChar char="Ø"/>
            </a:pPr>
            <a:r>
              <a:rPr lang="en-US"/>
              <a:t>The employee shouldn’t have an approved leave on that date.</a:t>
            </a:r>
          </a:p>
          <a:p>
            <a:pPr marL="342900" lvl="0" indent="-342900">
              <a:buFont typeface="Wingdings" panose="05000000000000000000" pitchFamily="2" charset="2"/>
              <a:buChar char="Ø"/>
            </a:pPr>
            <a:r>
              <a:rPr lang="en-US"/>
              <a:t>In case the date isn’t valid, the employee is not allowed to log his/her time.</a:t>
            </a:r>
          </a:p>
        </p:txBody>
      </p:sp>
      <p:sp>
        <p:nvSpPr>
          <p:cNvPr id="4" name="Title"/>
          <p:cNvSpPr>
            <a:spLocks noGrp="1"/>
          </p:cNvSpPr>
          <p:nvPr>
            <p:ph type="title"/>
          </p:nvPr>
        </p:nvSpPr>
        <p:spPr bwMode="gray">
          <a:xfrm>
            <a:off x="504001" y="504000"/>
            <a:ext cx="11186476" cy="861774"/>
          </a:xfrm>
        </p:spPr>
        <p:txBody>
          <a:bodyPr/>
          <a:lstStyle/>
          <a:p>
            <a:pPr algn="ctr"/>
            <a:r>
              <a:rPr lang="en-US" sz="3200"/>
              <a:t>Problem Statement  - Case 1 </a:t>
            </a:r>
            <a:br>
              <a:rPr lang="en-US"/>
            </a:br>
            <a:endParaRPr lang="en-US" b="0"/>
          </a:p>
        </p:txBody>
      </p:sp>
    </p:spTree>
    <p:extLst>
      <p:ext uri="{BB962C8B-B14F-4D97-AF65-F5344CB8AC3E}">
        <p14:creationId xmlns:p14="http://schemas.microsoft.com/office/powerpoint/2010/main" val="1196408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504001" y="1642414"/>
            <a:ext cx="11186477" cy="4716000"/>
          </a:xfrm>
        </p:spPr>
        <p:txBody>
          <a:bodyPr/>
          <a:lstStyle/>
          <a:p>
            <a:pPr marL="342900" lvl="0" indent="-342900">
              <a:buFont typeface="Wingdings" panose="05000000000000000000" pitchFamily="2" charset="2"/>
              <a:buChar char="Ø"/>
            </a:pPr>
            <a:r>
              <a:rPr lang="en-US"/>
              <a:t>Employee can request for leave.</a:t>
            </a:r>
          </a:p>
          <a:p>
            <a:pPr marL="342900" lvl="0" indent="-342900">
              <a:buFont typeface="Wingdings" panose="05000000000000000000" pitchFamily="2" charset="2"/>
              <a:buChar char="Ø"/>
            </a:pPr>
            <a:r>
              <a:rPr lang="en-US"/>
              <a:t>He/she should be able to see their previous leave requests and their statuses.</a:t>
            </a:r>
          </a:p>
          <a:p>
            <a:pPr marL="342900" lvl="0" indent="-342900">
              <a:buFont typeface="Wingdings" panose="05000000000000000000" pitchFamily="2" charset="2"/>
              <a:buChar char="Ø"/>
            </a:pPr>
            <a:r>
              <a:rPr lang="en-US"/>
              <a:t>Manager should be able to view leave requests.</a:t>
            </a:r>
          </a:p>
          <a:p>
            <a:pPr marL="342900" lvl="0" indent="-342900">
              <a:buFont typeface="Wingdings" panose="05000000000000000000" pitchFamily="2" charset="2"/>
              <a:buChar char="Ø"/>
            </a:pPr>
            <a:r>
              <a:rPr lang="en-US"/>
              <a:t>Manager has the right to reject/approve leave requests. </a:t>
            </a:r>
          </a:p>
          <a:p>
            <a:pPr lvl="0"/>
            <a:endParaRPr lang="en-US"/>
          </a:p>
        </p:txBody>
      </p:sp>
      <p:sp>
        <p:nvSpPr>
          <p:cNvPr id="4" name="Title"/>
          <p:cNvSpPr>
            <a:spLocks noGrp="1"/>
          </p:cNvSpPr>
          <p:nvPr>
            <p:ph type="title"/>
          </p:nvPr>
        </p:nvSpPr>
        <p:spPr bwMode="gray">
          <a:xfrm>
            <a:off x="504001" y="504000"/>
            <a:ext cx="11186476" cy="861774"/>
          </a:xfrm>
        </p:spPr>
        <p:txBody>
          <a:bodyPr/>
          <a:lstStyle/>
          <a:p>
            <a:pPr algn="ctr"/>
            <a:r>
              <a:rPr lang="en-US" sz="3200"/>
              <a:t>Problem Statement – Case 2 </a:t>
            </a:r>
            <a:br>
              <a:rPr lang="en-US"/>
            </a:br>
            <a:endParaRPr lang="en-US" b="0"/>
          </a:p>
        </p:txBody>
      </p:sp>
    </p:spTree>
    <p:extLst>
      <p:ext uri="{BB962C8B-B14F-4D97-AF65-F5344CB8AC3E}">
        <p14:creationId xmlns:p14="http://schemas.microsoft.com/office/powerpoint/2010/main" val="3343460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a:t>ER </a:t>
            </a:r>
            <a:r>
              <a:rPr lang="en-US">
                <a:solidFill>
                  <a:schemeClr val="accent1"/>
                </a:solidFill>
              </a:rPr>
              <a:t>Diagram</a:t>
            </a:r>
            <a:endParaRPr lang="en-US"/>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270800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504000" y="1242664"/>
            <a:ext cx="11186477" cy="4716000"/>
          </a:xfrm>
        </p:spPr>
        <p:txBody>
          <a:bodyPr/>
          <a:lstStyle/>
          <a:p>
            <a:pPr lvl="0"/>
            <a:endParaRPr lang="en-US"/>
          </a:p>
        </p:txBody>
      </p:sp>
      <p:sp>
        <p:nvSpPr>
          <p:cNvPr id="4" name="Title"/>
          <p:cNvSpPr>
            <a:spLocks noGrp="1"/>
          </p:cNvSpPr>
          <p:nvPr>
            <p:ph type="title"/>
          </p:nvPr>
        </p:nvSpPr>
        <p:spPr bwMode="gray">
          <a:xfrm>
            <a:off x="504001" y="504000"/>
            <a:ext cx="11186476" cy="738664"/>
          </a:xfrm>
        </p:spPr>
        <p:txBody>
          <a:bodyPr/>
          <a:lstStyle/>
          <a:p>
            <a:pPr algn="ctr"/>
            <a:br>
              <a:rPr lang="en-US"/>
            </a:br>
            <a:endParaRPr lang="en-US" b="0"/>
          </a:p>
        </p:txBody>
      </p:sp>
      <p:pic>
        <p:nvPicPr>
          <p:cNvPr id="3" name="Picture 2">
            <a:extLst>
              <a:ext uri="{FF2B5EF4-FFF2-40B4-BE49-F238E27FC236}">
                <a16:creationId xmlns:a16="http://schemas.microsoft.com/office/drawing/2014/main" id="{A0DE53A4-B49E-4112-A88B-CB123756149B}"/>
              </a:ext>
            </a:extLst>
          </p:cNvPr>
          <p:cNvPicPr>
            <a:picLocks noChangeAspect="1"/>
          </p:cNvPicPr>
          <p:nvPr/>
        </p:nvPicPr>
        <p:blipFill>
          <a:blip r:embed="rId2"/>
          <a:stretch>
            <a:fillRect/>
          </a:stretch>
        </p:blipFill>
        <p:spPr>
          <a:xfrm>
            <a:off x="2107632" y="409575"/>
            <a:ext cx="8332335" cy="6305550"/>
          </a:xfrm>
          <a:prstGeom prst="rect">
            <a:avLst/>
          </a:prstGeom>
        </p:spPr>
      </p:pic>
    </p:spTree>
    <p:extLst>
      <p:ext uri="{BB962C8B-B14F-4D97-AF65-F5344CB8AC3E}">
        <p14:creationId xmlns:p14="http://schemas.microsoft.com/office/powerpoint/2010/main" val="651772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endParaRPr lang="en-US"/>
          </a:p>
        </p:txBody>
      </p:sp>
      <p:pic>
        <p:nvPicPr>
          <p:cNvPr id="3" name="Picture 2">
            <a:extLst>
              <a:ext uri="{FF2B5EF4-FFF2-40B4-BE49-F238E27FC236}">
                <a16:creationId xmlns:a16="http://schemas.microsoft.com/office/drawing/2014/main" id="{309C81FF-DFF7-4516-811F-08981E058B5D}"/>
              </a:ext>
            </a:extLst>
          </p:cNvPr>
          <p:cNvPicPr>
            <a:picLocks noChangeAspect="1"/>
          </p:cNvPicPr>
          <p:nvPr/>
        </p:nvPicPr>
        <p:blipFill>
          <a:blip r:embed="rId2"/>
          <a:stretch>
            <a:fillRect/>
          </a:stretch>
        </p:blipFill>
        <p:spPr>
          <a:xfrm>
            <a:off x="0" y="0"/>
            <a:ext cx="12195175" cy="6553199"/>
          </a:xfrm>
          <a:prstGeom prst="rect">
            <a:avLst/>
          </a:prstGeom>
        </p:spPr>
      </p:pic>
    </p:spTree>
    <p:extLst>
      <p:ext uri="{BB962C8B-B14F-4D97-AF65-F5344CB8AC3E}">
        <p14:creationId xmlns:p14="http://schemas.microsoft.com/office/powerpoint/2010/main" val="3602749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a:t>Data Dictionaries and </a:t>
            </a:r>
            <a:r>
              <a:rPr lang="en-US">
                <a:solidFill>
                  <a:schemeClr val="accent1"/>
                </a:solidFill>
              </a:rPr>
              <a:t>Mock Content</a:t>
            </a:r>
            <a:endParaRPr lang="en-US"/>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2041242736"/>
      </p:ext>
    </p:extLst>
  </p:cSld>
  <p:clrMapOvr>
    <a:masterClrMapping/>
  </p:clrMapOvr>
</p:sld>
</file>

<file path=ppt/theme/theme1.xml><?xml version="1.0" encoding="utf-8"?>
<a:theme xmlns:a="http://schemas.openxmlformats.org/drawingml/2006/main" name="SAP 2020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6636035-1AA7-4672-B130-A694A14AB848}"/>
    </a:ext>
  </a:extLst>
</a:theme>
</file>

<file path=ppt/theme/theme2.xml><?xml version="1.0" encoding="utf-8"?>
<a:theme xmlns:a="http://schemas.openxmlformats.org/drawingml/2006/main" name="SAP 2020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D7E3612-A2B4-42D1-8752-F8A970E24E3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557DF7E1920774EBF03218500AC4EE2" ma:contentTypeVersion="9" ma:contentTypeDescription="Create a new document." ma:contentTypeScope="" ma:versionID="8874734a74bdb834464173537da12084">
  <xsd:schema xmlns:xsd="http://www.w3.org/2001/XMLSchema" xmlns:xs="http://www.w3.org/2001/XMLSchema" xmlns:p="http://schemas.microsoft.com/office/2006/metadata/properties" xmlns:ns3="86b37257-544a-410f-ab3e-b12ac9a8df78" xmlns:ns4="10337b63-56c5-4f3f-8861-55a8a3c63416" targetNamespace="http://schemas.microsoft.com/office/2006/metadata/properties" ma:root="true" ma:fieldsID="ec8ac8d10674ecc43a75ff019d21ed68" ns3:_="" ns4:_="">
    <xsd:import namespace="86b37257-544a-410f-ab3e-b12ac9a8df78"/>
    <xsd:import namespace="10337b63-56c5-4f3f-8861-55a8a3c6341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b37257-544a-410f-ab3e-b12ac9a8df7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337b63-56c5-4f3f-8861-55a8a3c6341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A81D51-CB8B-4E00-A304-5985D65D0CEC}">
  <ds:schemaRefs>
    <ds:schemaRef ds:uri="http://schemas.microsoft.com/sharepoint/v3/contenttype/forms"/>
  </ds:schemaRefs>
</ds:datastoreItem>
</file>

<file path=customXml/itemProps2.xml><?xml version="1.0" encoding="utf-8"?>
<ds:datastoreItem xmlns:ds="http://schemas.openxmlformats.org/officeDocument/2006/customXml" ds:itemID="{B5A61EA0-C632-450D-8732-FBE1B6CC6F01}">
  <ds:schemaRefs>
    <ds:schemaRef ds:uri="10337b63-56c5-4f3f-8861-55a8a3c63416"/>
    <ds:schemaRef ds:uri="86b37257-544a-410f-ab3e-b12ac9a8df7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02D8FB78-90D1-40C7-8154-DF2039835D8F}">
  <ds:schemaRefs>
    <ds:schemaRef ds:uri="10337b63-56c5-4f3f-8861-55a8a3c63416"/>
    <ds:schemaRef ds:uri="86b37257-544a-410f-ab3e-b12ac9a8df7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SAP_2020_16x9_White</Template>
  <TotalTime>137</TotalTime>
  <Words>587</Words>
  <Application>Microsoft Office PowerPoint</Application>
  <PresentationFormat>Custom</PresentationFormat>
  <Paragraphs>95</Paragraphs>
  <Slides>38</Slides>
  <Notes>6</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38</vt:i4>
      </vt:variant>
    </vt:vector>
  </HeadingPairs>
  <TitlesOfParts>
    <vt:vector size="45" baseType="lpstr">
      <vt:lpstr>Arial</vt:lpstr>
      <vt:lpstr>Courier New</vt:lpstr>
      <vt:lpstr>Symbol</vt:lpstr>
      <vt:lpstr>Wingdings</vt:lpstr>
      <vt:lpstr>Wingdings</vt:lpstr>
      <vt:lpstr>SAP 2020 16x9 white</vt:lpstr>
      <vt:lpstr>SAP 2020 16x9 blue</vt:lpstr>
      <vt:lpstr> Case Study Demo</vt:lpstr>
      <vt:lpstr>Contents</vt:lpstr>
      <vt:lpstr>Problem Statement</vt:lpstr>
      <vt:lpstr>Problem Statement  - Case 1  </vt:lpstr>
      <vt:lpstr>Problem Statement – Case 2  </vt:lpstr>
      <vt:lpstr>ER Diagram</vt:lpstr>
      <vt:lpstr> </vt:lpstr>
      <vt:lpstr>PowerPoint Presentation</vt:lpstr>
      <vt:lpstr>Data Dictionaries and Mock Content</vt:lpstr>
      <vt:lpstr>Employee DDIC (ZCASE_EMPLOYEE_DB) </vt:lpstr>
      <vt:lpstr>Employee DDIC Sample Content  </vt:lpstr>
      <vt:lpstr>Time Log DDIC (ZCASE_TLOG_DB2) </vt:lpstr>
      <vt:lpstr>Time Log DDIC Sample Content</vt:lpstr>
      <vt:lpstr>Leave DDIC (ZCASE_LEAVE_DB2) </vt:lpstr>
      <vt:lpstr>Leave DDIC Sample Content</vt:lpstr>
      <vt:lpstr>Public Holiday DDIC (ZCASE_PUB_HOL_DB) </vt:lpstr>
      <vt:lpstr>Public Holiday DDIC Sample Content  </vt:lpstr>
      <vt:lpstr>CDS Views</vt:lpstr>
      <vt:lpstr>Manager Leave Approval Portal</vt:lpstr>
      <vt:lpstr>Employee Leave Application  and Time Log Portal</vt:lpstr>
      <vt:lpstr>Determinations and Validations</vt:lpstr>
      <vt:lpstr>Determinations</vt:lpstr>
      <vt:lpstr>Validations</vt:lpstr>
      <vt:lpstr>Quick Demo</vt:lpstr>
      <vt:lpstr>Application Screenshots</vt:lpstr>
      <vt:lpstr>Manager Leave Approval Portal </vt:lpstr>
      <vt:lpstr>PowerPoint Presentation</vt:lpstr>
      <vt:lpstr>PowerPoint Presentation</vt:lpstr>
      <vt:lpstr>Leave Request and Time Log Portal </vt:lpstr>
      <vt:lpstr>PowerPoint Presentation</vt:lpstr>
      <vt:lpstr>PowerPoint Presentation</vt:lpstr>
      <vt:lpstr>PowerPoint Presentation</vt:lpstr>
      <vt:lpstr>PowerPoint Presentation</vt:lpstr>
      <vt:lpstr>PowerPoint Presentation</vt:lpstr>
      <vt:lpstr>Future Implementation</vt:lpstr>
      <vt:lpstr>Acknowledgements</vt:lpstr>
      <vt:lpstr>Thank you.</vt:lpstr>
      <vt:lpstr>PowerPoint Presentation</vt:lpstr>
    </vt:vector>
  </TitlesOfParts>
  <Manager/>
  <Company>SAP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SAP SE</dc:creator>
  <cp:keywords>2020/16:9/white</cp:keywords>
  <dc:description/>
  <cp:lastModifiedBy>Chanana, Kashish</cp:lastModifiedBy>
  <cp:revision>8</cp:revision>
  <dcterms:created xsi:type="dcterms:W3CDTF">2020-09-05T07:50:31Z</dcterms:created>
  <dcterms:modified xsi:type="dcterms:W3CDTF">2020-09-08T09:02:13Z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0x0101003557DF7E1920774EBF03218500AC4EE2</vt:lpwstr>
  </property>
</Properties>
</file>