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vnd.openxmlformats-officedocument.vmlDrawing" Extension="vml"/>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spreadsheetml.sheet" PartName="/ppt/embeddings/Microsoft_Excel_Sheet1.xlsx"/>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Century Gothic"/>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3" roundtripDataSignature="AMtx7mjFarnhjRlyD3DSJZL57nn0nSu5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enturyGothic-bold.fntdata"/><Relationship Id="rId11" Type="http://schemas.openxmlformats.org/officeDocument/2006/relationships/slide" Target="slides/slide7.xml"/><Relationship Id="rId22" Type="http://schemas.openxmlformats.org/officeDocument/2006/relationships/font" Target="fonts/CenturyGothic-boldItalic.fntdata"/><Relationship Id="rId10" Type="http://schemas.openxmlformats.org/officeDocument/2006/relationships/slide" Target="slides/slide6.xml"/><Relationship Id="rId21" Type="http://schemas.openxmlformats.org/officeDocument/2006/relationships/font" Target="fonts/CenturyGothic-italic.fntdata"/><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CenturyGothic-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6"/>
          <p:cNvSpPr/>
          <p:nvPr/>
        </p:nvSpPr>
        <p:spPr>
          <a:xfrm>
            <a:off x="0" y="-3175"/>
            <a:ext cx="12192000" cy="5203825"/>
          </a:xfrm>
          <a:custGeom>
            <a:rect b="b" l="l" r="r" t="t"/>
            <a:pathLst>
              <a:path extrusionOk="0" h="3278" w="5760">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3" name="Google Shape;13;p16"/>
          <p:cNvSpPr txBox="1"/>
          <p:nvPr>
            <p:ph type="ctrTitle"/>
          </p:nvPr>
        </p:nvSpPr>
        <p:spPr>
          <a:xfrm>
            <a:off x="810001" y="1449147"/>
            <a:ext cx="10572000" cy="2971051"/>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6"/>
          <p:cNvSpPr txBox="1"/>
          <p:nvPr>
            <p:ph idx="1" type="subTitle"/>
          </p:nvPr>
        </p:nvSpPr>
        <p:spPr>
          <a:xfrm>
            <a:off x="810001" y="5280847"/>
            <a:ext cx="10572000" cy="434974"/>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lvl="0" algn="l">
              <a:spcBef>
                <a:spcPts val="360"/>
              </a:spcBef>
              <a:spcAft>
                <a:spcPts val="0"/>
              </a:spcAft>
              <a:buSzPts val="1800"/>
              <a:buNone/>
              <a:defRPr>
                <a:solidFill>
                  <a:schemeClr val="lt1"/>
                </a:solidFill>
              </a:defRPr>
            </a:lvl1pPr>
            <a:lvl2pPr lvl="1" algn="ctr">
              <a:spcBef>
                <a:spcPts val="600"/>
              </a:spcBef>
              <a:spcAft>
                <a:spcPts val="0"/>
              </a:spcAft>
              <a:buSzPts val="1600"/>
              <a:buNone/>
              <a:defRPr>
                <a:solidFill>
                  <a:schemeClr val="lt1"/>
                </a:solidFill>
              </a:defRPr>
            </a:lvl2pPr>
            <a:lvl3pPr lvl="2" algn="ctr">
              <a:spcBef>
                <a:spcPts val="600"/>
              </a:spcBef>
              <a:spcAft>
                <a:spcPts val="0"/>
              </a:spcAft>
              <a:buSzPts val="1400"/>
              <a:buNone/>
              <a:defRPr>
                <a:solidFill>
                  <a:schemeClr val="lt1"/>
                </a:solidFill>
              </a:defRPr>
            </a:lvl3pPr>
            <a:lvl4pPr lvl="3" algn="ctr">
              <a:spcBef>
                <a:spcPts val="600"/>
              </a:spcBef>
              <a:spcAft>
                <a:spcPts val="0"/>
              </a:spcAft>
              <a:buSzPts val="1200"/>
              <a:buNone/>
              <a:defRPr>
                <a:solidFill>
                  <a:schemeClr val="lt1"/>
                </a:solidFill>
              </a:defRPr>
            </a:lvl4pPr>
            <a:lvl5pPr lvl="4" algn="ctr">
              <a:spcBef>
                <a:spcPts val="600"/>
              </a:spcBef>
              <a:spcAft>
                <a:spcPts val="0"/>
              </a:spcAft>
              <a:buSzPts val="1200"/>
              <a:buNone/>
              <a:defRPr>
                <a:solidFill>
                  <a:schemeClr val="lt1"/>
                </a:solidFill>
              </a:defRPr>
            </a:lvl5pPr>
            <a:lvl6pPr lvl="5" algn="ctr">
              <a:spcBef>
                <a:spcPts val="600"/>
              </a:spcBef>
              <a:spcAft>
                <a:spcPts val="0"/>
              </a:spcAft>
              <a:buSzPts val="1200"/>
              <a:buNone/>
              <a:defRPr>
                <a:solidFill>
                  <a:schemeClr val="lt1"/>
                </a:solidFill>
              </a:defRPr>
            </a:lvl6pPr>
            <a:lvl7pPr lvl="6" algn="ctr">
              <a:spcBef>
                <a:spcPts val="600"/>
              </a:spcBef>
              <a:spcAft>
                <a:spcPts val="0"/>
              </a:spcAft>
              <a:buSzPts val="1200"/>
              <a:buNone/>
              <a:defRPr>
                <a:solidFill>
                  <a:schemeClr val="lt1"/>
                </a:solidFill>
              </a:defRPr>
            </a:lvl7pPr>
            <a:lvl8pPr lvl="7" algn="ctr">
              <a:spcBef>
                <a:spcPts val="600"/>
              </a:spcBef>
              <a:spcAft>
                <a:spcPts val="0"/>
              </a:spcAft>
              <a:buSzPts val="1200"/>
              <a:buNone/>
              <a:defRPr>
                <a:solidFill>
                  <a:schemeClr val="lt1"/>
                </a:solidFill>
              </a:defRPr>
            </a:lvl8pPr>
            <a:lvl9pPr lvl="8" algn="ctr">
              <a:spcBef>
                <a:spcPts val="600"/>
              </a:spcBef>
              <a:spcAft>
                <a:spcPts val="600"/>
              </a:spcAft>
              <a:buSzPts val="1200"/>
              <a:buNone/>
              <a:defRPr>
                <a:solidFill>
                  <a:schemeClr val="lt1"/>
                </a:solidFill>
              </a:defRPr>
            </a:lvl9pPr>
          </a:lstStyle>
          <a:p/>
        </p:txBody>
      </p:sp>
      <p:sp>
        <p:nvSpPr>
          <p:cNvPr id="15" name="Google Shape;15;p16"/>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6"/>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6"/>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5" name="Shape 75"/>
        <p:cNvGrpSpPr/>
        <p:nvPr/>
      </p:nvGrpSpPr>
      <p:grpSpPr>
        <a:xfrm>
          <a:off x="0" y="0"/>
          <a:ext cx="0" cy="0"/>
          <a:chOff x="0" y="0"/>
          <a:chExt cx="0" cy="0"/>
        </a:xfrm>
      </p:grpSpPr>
      <p:sp>
        <p:nvSpPr>
          <p:cNvPr id="76" name="Google Shape;76;p25"/>
          <p:cNvSpPr txBox="1"/>
          <p:nvPr>
            <p:ph type="title"/>
          </p:nvPr>
        </p:nvSpPr>
        <p:spPr>
          <a:xfrm>
            <a:off x="810000" y="4800600"/>
            <a:ext cx="10561418" cy="566738"/>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rmAutofit/>
          </a:bodyPr>
          <a:lstStyle>
            <a:lvl1pPr lvl="0" algn="l">
              <a:spcBef>
                <a:spcPts val="0"/>
              </a:spcBef>
              <a:spcAft>
                <a:spcPts val="0"/>
              </a:spcAft>
              <a:buClr>
                <a:srgbClr val="FEFEFE"/>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p:nvPr>
            <p:ph idx="2" type="pic"/>
          </p:nvPr>
        </p:nvSpPr>
        <p:spPr>
          <a:xfrm>
            <a:off x="0" y="0"/>
            <a:ext cx="12192000" cy="4800600"/>
          </a:xfrm>
          <a:prstGeom prst="rect">
            <a:avLst/>
          </a:prstGeom>
          <a:noFill/>
          <a:ln cap="rnd" cmpd="sng" w="9525">
            <a:solidFill>
              <a:schemeClr val="lt2"/>
            </a:solidFill>
            <a:prstDash val="solid"/>
            <a:round/>
            <a:headEnd len="sm" w="sm" type="none"/>
            <a:tailEnd len="sm" w="sm" type="none"/>
          </a:ln>
          <a:effectLst>
            <a:outerShdw blurRad="50800">
              <a:srgbClr val="000000">
                <a:alpha val="40000"/>
              </a:srgbClr>
            </a:outerShdw>
          </a:effectLst>
        </p:spPr>
      </p:sp>
      <p:sp>
        <p:nvSpPr>
          <p:cNvPr id="78" name="Google Shape;78;p25"/>
          <p:cNvSpPr txBox="1"/>
          <p:nvPr>
            <p:ph idx="1" type="body"/>
          </p:nvPr>
        </p:nvSpPr>
        <p:spPr>
          <a:xfrm>
            <a:off x="810000" y="5367338"/>
            <a:ext cx="10561418" cy="493712"/>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228600" lvl="0" marL="457200" algn="l">
              <a:spcBef>
                <a:spcPts val="240"/>
              </a:spcBef>
              <a:spcAft>
                <a:spcPts val="0"/>
              </a:spcAft>
              <a:buSzPts val="1200"/>
              <a:buNone/>
              <a:defRPr sz="12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600"/>
              </a:spcAft>
              <a:buSzPts val="900"/>
              <a:buNone/>
              <a:defRPr sz="900"/>
            </a:lvl9pPr>
          </a:lstStyle>
          <a:p/>
        </p:txBody>
      </p:sp>
      <p:sp>
        <p:nvSpPr>
          <p:cNvPr id="79" name="Google Shape;79;p25"/>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5"/>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5"/>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2" name="Shape 82"/>
        <p:cNvGrpSpPr/>
        <p:nvPr/>
      </p:nvGrpSpPr>
      <p:grpSpPr>
        <a:xfrm>
          <a:off x="0" y="0"/>
          <a:ext cx="0" cy="0"/>
          <a:chOff x="0" y="0"/>
          <a:chExt cx="0" cy="0"/>
        </a:xfrm>
      </p:grpSpPr>
      <p:sp>
        <p:nvSpPr>
          <p:cNvPr id="83" name="Google Shape;83;p26"/>
          <p:cNvSpPr/>
          <p:nvPr/>
        </p:nvSpPr>
        <p:spPr>
          <a:xfrm>
            <a:off x="631697" y="1081456"/>
            <a:ext cx="6332416" cy="3239188"/>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84" name="Google Shape;84;p26"/>
          <p:cNvSpPr txBox="1"/>
          <p:nvPr>
            <p:ph type="title"/>
          </p:nvPr>
        </p:nvSpPr>
        <p:spPr>
          <a:xfrm>
            <a:off x="850985" y="1238502"/>
            <a:ext cx="5893840" cy="2645912"/>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4200"/>
              <a:buFont typeface="Century Gothic"/>
              <a:buNone/>
              <a:defRPr b="1" sz="4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6"/>
          <p:cNvSpPr txBox="1"/>
          <p:nvPr>
            <p:ph idx="1" type="body"/>
          </p:nvPr>
        </p:nvSpPr>
        <p:spPr>
          <a:xfrm>
            <a:off x="853190" y="4443680"/>
            <a:ext cx="5891636" cy="713241"/>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algn="l">
              <a:spcBef>
                <a:spcPts val="360"/>
              </a:spcBef>
              <a:spcAft>
                <a:spcPts val="0"/>
              </a:spcAft>
              <a:buSzPts val="1800"/>
              <a:buNone/>
              <a:defRPr sz="1800">
                <a:solidFill>
                  <a:schemeClr val="lt1"/>
                </a:solidFill>
              </a:defRPr>
            </a:lvl1pPr>
            <a:lvl2pPr indent="-228600" lvl="1" marL="914400" algn="l">
              <a:spcBef>
                <a:spcPts val="600"/>
              </a:spcBef>
              <a:spcAft>
                <a:spcPts val="0"/>
              </a:spcAft>
              <a:buSzPts val="1800"/>
              <a:buNone/>
              <a:defRPr sz="1800">
                <a:solidFill>
                  <a:schemeClr val="lt1"/>
                </a:solidFill>
              </a:defRPr>
            </a:lvl2pPr>
            <a:lvl3pPr indent="-228600" lvl="2" marL="1371600" algn="l">
              <a:spcBef>
                <a:spcPts val="600"/>
              </a:spcBef>
              <a:spcAft>
                <a:spcPts val="0"/>
              </a:spcAft>
              <a:buSzPts val="1600"/>
              <a:buNone/>
              <a:defRPr sz="1600">
                <a:solidFill>
                  <a:schemeClr val="lt1"/>
                </a:solidFill>
              </a:defRPr>
            </a:lvl3pPr>
            <a:lvl4pPr indent="-228600" lvl="3" marL="1828800" algn="l">
              <a:spcBef>
                <a:spcPts val="600"/>
              </a:spcBef>
              <a:spcAft>
                <a:spcPts val="0"/>
              </a:spcAft>
              <a:buSzPts val="1400"/>
              <a:buNone/>
              <a:defRPr sz="1400">
                <a:solidFill>
                  <a:schemeClr val="lt1"/>
                </a:solidFill>
              </a:defRPr>
            </a:lvl4pPr>
            <a:lvl5pPr indent="-228600" lvl="4" marL="2286000" algn="l">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600"/>
              </a:spcAft>
              <a:buSzPts val="1400"/>
              <a:buNone/>
              <a:defRPr sz="1400">
                <a:solidFill>
                  <a:schemeClr val="lt1"/>
                </a:solidFill>
              </a:defRPr>
            </a:lvl9pPr>
          </a:lstStyle>
          <a:p/>
        </p:txBody>
      </p:sp>
      <p:sp>
        <p:nvSpPr>
          <p:cNvPr id="86" name="Google Shape;86;p26"/>
          <p:cNvSpPr txBox="1"/>
          <p:nvPr>
            <p:ph idx="2" type="body"/>
          </p:nvPr>
        </p:nvSpPr>
        <p:spPr>
          <a:xfrm>
            <a:off x="7574642" y="1081456"/>
            <a:ext cx="3810001" cy="407546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228600" lvl="0" marL="457200" algn="l">
              <a:spcBef>
                <a:spcPts val="360"/>
              </a:spcBef>
              <a:spcAft>
                <a:spcPts val="0"/>
              </a:spcAft>
              <a:buSzPts val="1800"/>
              <a:buFont typeface="Century Gothic"/>
              <a:buNone/>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87" name="Google Shape;87;p26"/>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6"/>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6"/>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0" name="Shape 90"/>
        <p:cNvGrpSpPr/>
        <p:nvPr/>
      </p:nvGrpSpPr>
      <p:grpSpPr>
        <a:xfrm>
          <a:off x="0" y="0"/>
          <a:ext cx="0" cy="0"/>
          <a:chOff x="0" y="0"/>
          <a:chExt cx="0" cy="0"/>
        </a:xfrm>
      </p:grpSpPr>
      <p:sp>
        <p:nvSpPr>
          <p:cNvPr id="91" name="Google Shape;91;p27"/>
          <p:cNvSpPr/>
          <p:nvPr/>
        </p:nvSpPr>
        <p:spPr>
          <a:xfrm>
            <a:off x="1140884" y="2286585"/>
            <a:ext cx="4895115" cy="2503972"/>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92" name="Google Shape;92;p27"/>
          <p:cNvSpPr txBox="1"/>
          <p:nvPr>
            <p:ph type="title"/>
          </p:nvPr>
        </p:nvSpPr>
        <p:spPr>
          <a:xfrm>
            <a:off x="1357089" y="2435957"/>
            <a:ext cx="4382521" cy="2007789"/>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3200"/>
              <a:buFont typeface="Century Gothic"/>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7"/>
          <p:cNvSpPr txBox="1"/>
          <p:nvPr>
            <p:ph idx="1" type="body"/>
          </p:nvPr>
        </p:nvSpPr>
        <p:spPr>
          <a:xfrm>
            <a:off x="6156000" y="2286000"/>
            <a:ext cx="4880300" cy="229552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228600" lvl="0" marL="457200" algn="l">
              <a:spcBef>
                <a:spcPts val="360"/>
              </a:spcBef>
              <a:spcAft>
                <a:spcPts val="0"/>
              </a:spcAft>
              <a:buSzPts val="1800"/>
              <a:buFont typeface="Century Gothic"/>
              <a:buNone/>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94" name="Google Shape;94;p27"/>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7"/>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7"/>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7" name="Shape 97"/>
        <p:cNvGrpSpPr/>
        <p:nvPr/>
      </p:nvGrpSpPr>
      <p:grpSpPr>
        <a:xfrm>
          <a:off x="0" y="0"/>
          <a:ext cx="0" cy="0"/>
          <a:chOff x="0" y="0"/>
          <a:chExt cx="0" cy="0"/>
        </a:xfrm>
      </p:grpSpPr>
      <p:sp>
        <p:nvSpPr>
          <p:cNvPr id="98" name="Google Shape;98;p28"/>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99" name="Google Shape;99;p28"/>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8"/>
          <p:cNvSpPr txBox="1"/>
          <p:nvPr>
            <p:ph idx="1" type="body"/>
          </p:nvPr>
        </p:nvSpPr>
        <p:spPr>
          <a:xfrm rot="5400000">
            <a:off x="4254444" y="-1260043"/>
            <a:ext cx="3674397" cy="1056328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101" name="Google Shape;101;p28"/>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8"/>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8"/>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4" name="Shape 104"/>
        <p:cNvGrpSpPr/>
        <p:nvPr/>
      </p:nvGrpSpPr>
      <p:grpSpPr>
        <a:xfrm>
          <a:off x="0" y="0"/>
          <a:ext cx="0" cy="0"/>
          <a:chOff x="0" y="0"/>
          <a:chExt cx="0" cy="0"/>
        </a:xfrm>
      </p:grpSpPr>
      <p:sp>
        <p:nvSpPr>
          <p:cNvPr id="105" name="Google Shape;105;p29"/>
          <p:cNvSpPr/>
          <p:nvPr/>
        </p:nvSpPr>
        <p:spPr>
          <a:xfrm>
            <a:off x="7669651" y="446089"/>
            <a:ext cx="4522349" cy="5414962"/>
          </a:xfrm>
          <a:custGeom>
            <a:rect b="b" l="l" r="r" t="t"/>
            <a:pathLst>
              <a:path extrusionOk="0" h="4320" w="2879">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06" name="Google Shape;106;p29"/>
          <p:cNvSpPr txBox="1"/>
          <p:nvPr>
            <p:ph type="title"/>
          </p:nvPr>
        </p:nvSpPr>
        <p:spPr>
          <a:xfrm rot="5400000">
            <a:off x="6863536" y="1906175"/>
            <a:ext cx="5134798" cy="2494791"/>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9"/>
          <p:cNvSpPr txBox="1"/>
          <p:nvPr>
            <p:ph idx="1" type="body"/>
          </p:nvPr>
        </p:nvSpPr>
        <p:spPr>
          <a:xfrm rot="5400000">
            <a:off x="1408290" y="-152200"/>
            <a:ext cx="5414962" cy="661154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108" name="Google Shape;108;p29"/>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9"/>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9"/>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17"/>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20" name="Google Shape;20;p17"/>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7"/>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22" name="Google Shape;22;p17"/>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7"/>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7"/>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18"/>
          <p:cNvSpPr/>
          <p:nvPr/>
        </p:nvSpPr>
        <p:spPr>
          <a:xfrm>
            <a:off x="0" y="1"/>
            <a:ext cx="12192000" cy="5203825"/>
          </a:xfrm>
          <a:custGeom>
            <a:rect b="b" l="l" r="r" t="t"/>
            <a:pathLst>
              <a:path extrusionOk="0" h="3278" w="5760">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27" name="Google Shape;27;p18"/>
          <p:cNvSpPr txBox="1"/>
          <p:nvPr>
            <p:ph type="title"/>
          </p:nvPr>
        </p:nvSpPr>
        <p:spPr>
          <a:xfrm>
            <a:off x="810000" y="2951396"/>
            <a:ext cx="10561418" cy="14688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r">
              <a:spcBef>
                <a:spcPts val="0"/>
              </a:spcBef>
              <a:spcAft>
                <a:spcPts val="0"/>
              </a:spcAft>
              <a:buClr>
                <a:srgbClr val="FEFEFE"/>
              </a:buClr>
              <a:buSzPts val="4800"/>
              <a:buFont typeface="Century Gothic"/>
              <a:buNone/>
              <a:defRPr b="1"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 type="body"/>
          </p:nvPr>
        </p:nvSpPr>
        <p:spPr>
          <a:xfrm>
            <a:off x="810000" y="5281201"/>
            <a:ext cx="10561418" cy="43395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algn="r">
              <a:spcBef>
                <a:spcPts val="360"/>
              </a:spcBef>
              <a:spcAft>
                <a:spcPts val="0"/>
              </a:spcAft>
              <a:buSzPts val="1800"/>
              <a:buNone/>
              <a:defRPr sz="1800">
                <a:solidFill>
                  <a:schemeClr val="lt1"/>
                </a:solidFill>
              </a:defRPr>
            </a:lvl1pPr>
            <a:lvl2pPr indent="-228600" lvl="1" marL="914400" algn="l">
              <a:spcBef>
                <a:spcPts val="600"/>
              </a:spcBef>
              <a:spcAft>
                <a:spcPts val="0"/>
              </a:spcAft>
              <a:buSzPts val="1800"/>
              <a:buNone/>
              <a:defRPr sz="1800">
                <a:solidFill>
                  <a:schemeClr val="lt1"/>
                </a:solidFill>
              </a:defRPr>
            </a:lvl2pPr>
            <a:lvl3pPr indent="-228600" lvl="2" marL="1371600" algn="l">
              <a:spcBef>
                <a:spcPts val="600"/>
              </a:spcBef>
              <a:spcAft>
                <a:spcPts val="0"/>
              </a:spcAft>
              <a:buSzPts val="1600"/>
              <a:buNone/>
              <a:defRPr sz="1600">
                <a:solidFill>
                  <a:schemeClr val="lt1"/>
                </a:solidFill>
              </a:defRPr>
            </a:lvl3pPr>
            <a:lvl4pPr indent="-228600" lvl="3" marL="1828800" algn="l">
              <a:spcBef>
                <a:spcPts val="600"/>
              </a:spcBef>
              <a:spcAft>
                <a:spcPts val="0"/>
              </a:spcAft>
              <a:buSzPts val="1400"/>
              <a:buNone/>
              <a:defRPr sz="1400">
                <a:solidFill>
                  <a:schemeClr val="lt1"/>
                </a:solidFill>
              </a:defRPr>
            </a:lvl4pPr>
            <a:lvl5pPr indent="-228600" lvl="4" marL="2286000" algn="l">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600"/>
              </a:spcAft>
              <a:buSzPts val="1400"/>
              <a:buNone/>
              <a:defRPr sz="1400">
                <a:solidFill>
                  <a:schemeClr val="lt1"/>
                </a:solidFill>
              </a:defRPr>
            </a:lvl9pPr>
          </a:lstStyle>
          <a:p/>
        </p:txBody>
      </p:sp>
      <p:sp>
        <p:nvSpPr>
          <p:cNvPr id="29" name="Google Shape;29;p18"/>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8"/>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19"/>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34" name="Google Shape;34;p19"/>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9"/>
          <p:cNvSpPr txBox="1"/>
          <p:nvPr>
            <p:ph idx="1" type="body"/>
          </p:nvPr>
        </p:nvSpPr>
        <p:spPr>
          <a:xfrm>
            <a:off x="818712" y="2222287"/>
            <a:ext cx="5185873" cy="3638763"/>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36" name="Google Shape;36;p19"/>
          <p:cNvSpPr txBox="1"/>
          <p:nvPr>
            <p:ph idx="2" type="body"/>
          </p:nvPr>
        </p:nvSpPr>
        <p:spPr>
          <a:xfrm>
            <a:off x="6187415" y="2222287"/>
            <a:ext cx="5194583" cy="363876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37" name="Google Shape;37;p19"/>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0"/>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42" name="Google Shape;42;p20"/>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40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 type="body"/>
          </p:nvPr>
        </p:nvSpPr>
        <p:spPr>
          <a:xfrm>
            <a:off x="814728" y="2174875"/>
            <a:ext cx="5189857" cy="576262"/>
          </a:xfrm>
          <a:prstGeom prst="rect">
            <a:avLst/>
          </a:prstGeom>
          <a:noFill/>
          <a:ln>
            <a:noFill/>
          </a:ln>
          <a:effectLst>
            <a:outerShdw blurRad="50800">
              <a:srgbClr val="000000">
                <a:alpha val="40000"/>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0" sz="2000"/>
            </a:lvl1pPr>
            <a:lvl2pPr indent="-228600" lvl="1" marL="914400" algn="l">
              <a:spcBef>
                <a:spcPts val="6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600"/>
              </a:spcAft>
              <a:buSzPts val="1600"/>
              <a:buNone/>
              <a:defRPr b="1" sz="1600"/>
            </a:lvl9pPr>
          </a:lstStyle>
          <a:p/>
        </p:txBody>
      </p:sp>
      <p:sp>
        <p:nvSpPr>
          <p:cNvPr id="44" name="Google Shape;44;p20"/>
          <p:cNvSpPr txBox="1"/>
          <p:nvPr>
            <p:ph idx="2" type="body"/>
          </p:nvPr>
        </p:nvSpPr>
        <p:spPr>
          <a:xfrm>
            <a:off x="814729" y="2751138"/>
            <a:ext cx="5189856" cy="3109913"/>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45" name="Google Shape;45;p20"/>
          <p:cNvSpPr txBox="1"/>
          <p:nvPr>
            <p:ph idx="3" type="body"/>
          </p:nvPr>
        </p:nvSpPr>
        <p:spPr>
          <a:xfrm>
            <a:off x="6187415" y="2174875"/>
            <a:ext cx="5194583" cy="576262"/>
          </a:xfrm>
          <a:prstGeom prst="rect">
            <a:avLst/>
          </a:prstGeom>
          <a:noFill/>
          <a:ln>
            <a:noFill/>
          </a:ln>
          <a:effectLst>
            <a:outerShdw blurRad="50800">
              <a:srgbClr val="000000">
                <a:alpha val="40000"/>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0" sz="2000"/>
            </a:lvl1pPr>
            <a:lvl2pPr indent="-228600" lvl="1" marL="914400" algn="l">
              <a:spcBef>
                <a:spcPts val="6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600"/>
              </a:spcAft>
              <a:buSzPts val="1600"/>
              <a:buNone/>
              <a:defRPr b="1" sz="1600"/>
            </a:lvl9pPr>
          </a:lstStyle>
          <a:p/>
        </p:txBody>
      </p:sp>
      <p:sp>
        <p:nvSpPr>
          <p:cNvPr id="46" name="Google Shape;46;p20"/>
          <p:cNvSpPr txBox="1"/>
          <p:nvPr>
            <p:ph idx="4" type="body"/>
          </p:nvPr>
        </p:nvSpPr>
        <p:spPr>
          <a:xfrm>
            <a:off x="6187415" y="2751138"/>
            <a:ext cx="5194583" cy="3109913"/>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47" name="Google Shape;47;p20"/>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21"/>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52" name="Google Shape;52;p21"/>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1"/>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1"/>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22"/>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2"/>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23"/>
          <p:cNvSpPr/>
          <p:nvPr/>
        </p:nvSpPr>
        <p:spPr>
          <a:xfrm>
            <a:off x="1073151" y="446087"/>
            <a:ext cx="3547533" cy="1814651"/>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62" name="Google Shape;62;p23"/>
          <p:cNvSpPr txBox="1"/>
          <p:nvPr>
            <p:ph type="title"/>
          </p:nvPr>
        </p:nvSpPr>
        <p:spPr>
          <a:xfrm>
            <a:off x="1073151" y="446088"/>
            <a:ext cx="3547533" cy="1618396"/>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2000"/>
              <a:buFont typeface="Century Gothic"/>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3"/>
          <p:cNvSpPr txBox="1"/>
          <p:nvPr>
            <p:ph idx="1" type="body"/>
          </p:nvPr>
        </p:nvSpPr>
        <p:spPr>
          <a:xfrm>
            <a:off x="4855633" y="446088"/>
            <a:ext cx="6252633" cy="5414963"/>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64" name="Google Shape;64;p23"/>
          <p:cNvSpPr txBox="1"/>
          <p:nvPr>
            <p:ph idx="2" type="body"/>
          </p:nvPr>
        </p:nvSpPr>
        <p:spPr>
          <a:xfrm>
            <a:off x="1073151" y="2260738"/>
            <a:ext cx="3547533" cy="36003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228600" lvl="0" marL="457200" algn="l">
              <a:spcBef>
                <a:spcPts val="280"/>
              </a:spcBef>
              <a:spcAft>
                <a:spcPts val="0"/>
              </a:spcAft>
              <a:buSzPts val="1400"/>
              <a:buNone/>
              <a:defRPr sz="14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600"/>
              </a:spcAft>
              <a:buSzPts val="900"/>
              <a:buNone/>
              <a:defRPr sz="900"/>
            </a:lvl9pPr>
          </a:lstStyle>
          <a:p/>
        </p:txBody>
      </p:sp>
      <p:sp>
        <p:nvSpPr>
          <p:cNvPr id="65" name="Google Shape;65;p23"/>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24"/>
          <p:cNvSpPr txBox="1"/>
          <p:nvPr>
            <p:ph type="title"/>
          </p:nvPr>
        </p:nvSpPr>
        <p:spPr>
          <a:xfrm>
            <a:off x="814728" y="727522"/>
            <a:ext cx="4852988" cy="1617163"/>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rmAutofit/>
          </a:bodyPr>
          <a:lstStyle>
            <a:lvl1pPr lvl="0" algn="l">
              <a:spcBef>
                <a:spcPts val="0"/>
              </a:spcBef>
              <a:spcAft>
                <a:spcPts val="0"/>
              </a:spcAft>
              <a:buClr>
                <a:srgbClr val="FEFEFE"/>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4"/>
          <p:cNvSpPr/>
          <p:nvPr>
            <p:ph idx="2" type="pic"/>
          </p:nvPr>
        </p:nvSpPr>
        <p:spPr>
          <a:xfrm>
            <a:off x="6098117" y="0"/>
            <a:ext cx="6093883" cy="6858000"/>
          </a:xfrm>
          <a:prstGeom prst="rect">
            <a:avLst/>
          </a:prstGeom>
          <a:noFill/>
          <a:ln cap="flat" cmpd="sng" w="9525">
            <a:solidFill>
              <a:schemeClr val="lt2"/>
            </a:solidFill>
            <a:prstDash val="solid"/>
            <a:round/>
            <a:headEnd len="sm" w="sm" type="none"/>
            <a:tailEnd len="sm" w="sm" type="none"/>
          </a:ln>
        </p:spPr>
      </p:sp>
      <p:sp>
        <p:nvSpPr>
          <p:cNvPr id="71" name="Google Shape;71;p24"/>
          <p:cNvSpPr txBox="1"/>
          <p:nvPr>
            <p:ph idx="1" type="body"/>
          </p:nvPr>
        </p:nvSpPr>
        <p:spPr>
          <a:xfrm>
            <a:off x="814728" y="2344684"/>
            <a:ext cx="4852988" cy="351636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228600" lvl="0" marL="457200" algn="l">
              <a:spcBef>
                <a:spcPts val="240"/>
              </a:spcBef>
              <a:spcAft>
                <a:spcPts val="0"/>
              </a:spcAft>
              <a:buSzPts val="1200"/>
              <a:buNone/>
              <a:defRPr sz="12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600"/>
              </a:spcAft>
              <a:buSzPts val="900"/>
              <a:buNone/>
              <a:defRPr sz="900"/>
            </a:lvl9pPr>
          </a:lstStyle>
          <a:p/>
        </p:txBody>
      </p:sp>
      <p:sp>
        <p:nvSpPr>
          <p:cNvPr id="72" name="Google Shape;72;p24"/>
          <p:cNvSpPr txBox="1"/>
          <p:nvPr>
            <p:ph idx="10" type="dt"/>
          </p:nvPr>
        </p:nvSpPr>
        <p:spPr>
          <a:xfrm>
            <a:off x="3885810" y="6041362"/>
            <a:ext cx="976879"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1" type="ftr"/>
          </p:nvPr>
        </p:nvSpPr>
        <p:spPr>
          <a:xfrm>
            <a:off x="590396" y="6041362"/>
            <a:ext cx="3295413"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4"/>
          <p:cNvSpPr txBox="1"/>
          <p:nvPr>
            <p:ph idx="12" type="sldNum"/>
          </p:nvPr>
        </p:nvSpPr>
        <p:spPr>
          <a:xfrm>
            <a:off x="4862689"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marR="0" rtl="0" algn="l">
              <a:spcBef>
                <a:spcPts val="0"/>
              </a:spcBef>
              <a:spcAft>
                <a:spcPts val="0"/>
              </a:spcAft>
              <a:buClr>
                <a:srgbClr val="FEFEFE"/>
              </a:buClr>
              <a:buSzPts val="4000"/>
              <a:buFont typeface="Century Gothic"/>
              <a:buNone/>
              <a:defRPr b="1" i="0" sz="40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15"/>
          <p:cNvSpPr txBox="1"/>
          <p:nvPr>
            <p:ph idx="1" type="body"/>
          </p:nvPr>
        </p:nvSpPr>
        <p:spPr>
          <a:xfrm>
            <a:off x="810000" y="2184401"/>
            <a:ext cx="10563285" cy="3674397"/>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330200" lvl="1" marL="914400" marR="0" rtl="0" algn="l">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317500" lvl="2" marL="1371600" marR="0" rtl="0" algn="l">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304800" lvl="3" marL="18288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304800" lvl="5" marL="27432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8" name="Google Shape;8;p15"/>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9" name="Google Shape;9;p15"/>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15"/>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rtl="0" algn="r">
              <a:spcBef>
                <a:spcPts val="0"/>
              </a:spcBef>
              <a:buNone/>
              <a:defRPr b="0" i="0" sz="2000" u="none" cap="none" strike="noStrike">
                <a:solidFill>
                  <a:schemeClr val="accent1"/>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chemeClr val="accent1"/>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chemeClr val="accent1"/>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chemeClr val="accent1"/>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chemeClr val="accent1"/>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chemeClr val="accent1"/>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chemeClr val="accent1"/>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chemeClr val="accent1"/>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 Id="rId4" Type="http://schemas.openxmlformats.org/officeDocument/2006/relationships/image" Target="../media/image35.jpg"/><Relationship Id="rId5" Type="http://schemas.openxmlformats.org/officeDocument/2006/relationships/image" Target="../media/image2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jpg"/><Relationship Id="rId4" Type="http://schemas.openxmlformats.org/officeDocument/2006/relationships/image" Target="../media/image20.jpg"/><Relationship Id="rId5" Type="http://schemas.openxmlformats.org/officeDocument/2006/relationships/image" Target="../media/image23.jpg"/><Relationship Id="rId6" Type="http://schemas.openxmlformats.org/officeDocument/2006/relationships/image" Target="../media/image2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image" Target="../media/image25.jpg"/><Relationship Id="rId5" Type="http://schemas.openxmlformats.org/officeDocument/2006/relationships/image" Target="../media/image27.jpg"/><Relationship Id="rId6" Type="http://schemas.openxmlformats.org/officeDocument/2006/relationships/image" Target="../media/image24.jpg"/><Relationship Id="rId7" Type="http://schemas.openxmlformats.org/officeDocument/2006/relationships/image" Target="../media/image3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vmlDrawing" Target="../drawings/vmlDrawing1.vml"/><Relationship Id="rId4" Type="http://schemas.openxmlformats.org/officeDocument/2006/relationships/package" Target="../embeddings/Microsoft_Excel_Sheet1.xlsx"/><Relationship Id="rId5" Type="http://schemas.openxmlformats.org/officeDocument/2006/relationships/package" Target="../embeddings/Microsoft_Excel_Sheet1.xlsx"/><Relationship Id="rId6"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10.jpg"/><Relationship Id="rId5" Type="http://schemas.openxmlformats.org/officeDocument/2006/relationships/image" Target="../media/image1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jpg"/><Relationship Id="rId4" Type="http://schemas.openxmlformats.org/officeDocument/2006/relationships/image" Target="../media/image3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12.jpg"/><Relationship Id="rId5" Type="http://schemas.openxmlformats.org/officeDocument/2006/relationships/image" Target="../media/image11.jpg"/><Relationship Id="rId6" Type="http://schemas.openxmlformats.org/officeDocument/2006/relationships/image" Target="../media/image1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6.jpg"/><Relationship Id="rId4" Type="http://schemas.openxmlformats.org/officeDocument/2006/relationships/image" Target="../media/image33.jpg"/><Relationship Id="rId5" Type="http://schemas.openxmlformats.org/officeDocument/2006/relationships/image" Target="../media/image34.jpg"/><Relationship Id="rId6"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jpg"/><Relationship Id="rId4" Type="http://schemas.openxmlformats.org/officeDocument/2006/relationships/image" Target="../media/image17.jpg"/><Relationship Id="rId5" Type="http://schemas.openxmlformats.org/officeDocument/2006/relationships/image" Target="../media/image22.jpg"/><Relationship Id="rId6"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
          <p:cNvPicPr preferRelativeResize="0"/>
          <p:nvPr/>
        </p:nvPicPr>
        <p:blipFill rotWithShape="1">
          <a:blip r:embed="rId3">
            <a:alphaModFix/>
          </a:blip>
          <a:srcRect b="0" l="0" r="0" t="0"/>
          <a:stretch/>
        </p:blipFill>
        <p:spPr>
          <a:xfrm>
            <a:off x="-150770" y="0"/>
            <a:ext cx="12493540" cy="8159920"/>
          </a:xfrm>
          <a:prstGeom prst="rect">
            <a:avLst/>
          </a:prstGeom>
          <a:noFill/>
          <a:ln>
            <a:noFill/>
          </a:ln>
        </p:spPr>
      </p:pic>
      <p:sp>
        <p:nvSpPr>
          <p:cNvPr id="116" name="Google Shape;116;p1"/>
          <p:cNvSpPr txBox="1"/>
          <p:nvPr>
            <p:ph type="ctrTitle"/>
          </p:nvPr>
        </p:nvSpPr>
        <p:spPr>
          <a:xfrm>
            <a:off x="2157752" y="1473814"/>
            <a:ext cx="9989425" cy="3213539"/>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5400"/>
              <a:buFont typeface="Century Gothic"/>
              <a:buNone/>
            </a:pPr>
            <a:r>
              <a:rPr i="1" lang="en-US" u="sng">
                <a:solidFill>
                  <a:schemeClr val="dk1"/>
                </a:solidFill>
              </a:rPr>
              <a:t>IMDB – MOVIE  ANALYSIS</a:t>
            </a:r>
            <a:endParaRPr/>
          </a:p>
        </p:txBody>
      </p:sp>
      <p:sp>
        <p:nvSpPr>
          <p:cNvPr id="117" name="Google Shape;117;p1"/>
          <p:cNvSpPr txBox="1"/>
          <p:nvPr>
            <p:ph idx="1" type="subTitle"/>
          </p:nvPr>
        </p:nvSpPr>
        <p:spPr>
          <a:xfrm>
            <a:off x="5064162" y="5547429"/>
            <a:ext cx="10572000" cy="434974"/>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p>
            <a:pPr indent="0" lvl="0" marL="0" rtl="0" algn="l">
              <a:spcBef>
                <a:spcPts val="0"/>
              </a:spcBef>
              <a:spcAft>
                <a:spcPts val="0"/>
              </a:spcAft>
              <a:buSzPts val="1800"/>
              <a:buNone/>
            </a:pPr>
            <a:r>
              <a:rPr b="1" i="1" lang="en-US">
                <a:solidFill>
                  <a:schemeClr val="dk1"/>
                </a:solidFill>
              </a:rPr>
              <a:t>By: Kashish M. Gaikwad</a:t>
            </a:r>
            <a:endParaRPr/>
          </a:p>
        </p:txBody>
      </p:sp>
      <p:pic>
        <p:nvPicPr>
          <p:cNvPr id="118" name="Google Shape;118;p1"/>
          <p:cNvPicPr preferRelativeResize="0"/>
          <p:nvPr/>
        </p:nvPicPr>
        <p:blipFill rotWithShape="1">
          <a:blip r:embed="rId4">
            <a:alphaModFix/>
          </a:blip>
          <a:srcRect b="0" l="0" r="0" t="0"/>
          <a:stretch/>
        </p:blipFill>
        <p:spPr>
          <a:xfrm>
            <a:off x="-89647" y="385056"/>
            <a:ext cx="6185647" cy="3213539"/>
          </a:xfrm>
          <a:prstGeom prst="rect">
            <a:avLst/>
          </a:prstGeom>
          <a:noFill/>
          <a:ln>
            <a:noFill/>
          </a:ln>
        </p:spPr>
      </p:pic>
      <p:pic>
        <p:nvPicPr>
          <p:cNvPr id="119" name="Google Shape;119;p1"/>
          <p:cNvPicPr preferRelativeResize="0"/>
          <p:nvPr/>
        </p:nvPicPr>
        <p:blipFill rotWithShape="1">
          <a:blip r:embed="rId5">
            <a:alphaModFix/>
          </a:blip>
          <a:srcRect b="0" l="0" r="0" t="0"/>
          <a:stretch/>
        </p:blipFill>
        <p:spPr>
          <a:xfrm>
            <a:off x="6140822" y="385056"/>
            <a:ext cx="6006355" cy="302427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10"/>
          <p:cNvPicPr preferRelativeResize="0"/>
          <p:nvPr>
            <p:ph idx="1" type="body"/>
          </p:nvPr>
        </p:nvPicPr>
        <p:blipFill rotWithShape="1">
          <a:blip r:embed="rId3">
            <a:alphaModFix/>
          </a:blip>
          <a:srcRect b="0" l="0" r="0" t="0"/>
          <a:stretch/>
        </p:blipFill>
        <p:spPr>
          <a:xfrm>
            <a:off x="0" y="0"/>
            <a:ext cx="12191999" cy="6858000"/>
          </a:xfrm>
          <a:prstGeom prst="rect">
            <a:avLst/>
          </a:prstGeom>
          <a:noFill/>
          <a:ln>
            <a:noFill/>
          </a:ln>
          <a:effectLst>
            <a:outerShdw blurRad="50800">
              <a:srgbClr val="000000">
                <a:alpha val="40000"/>
              </a:srgbClr>
            </a:outerShdw>
          </a:effectLst>
        </p:spPr>
      </p:pic>
      <p:sp>
        <p:nvSpPr>
          <p:cNvPr id="207" name="Google Shape;207;p10"/>
          <p:cNvSpPr txBox="1"/>
          <p:nvPr>
            <p:ph type="title"/>
          </p:nvPr>
        </p:nvSpPr>
        <p:spPr>
          <a:xfrm>
            <a:off x="2998203" y="-133065"/>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i="1" lang="en-US"/>
              <a:t>D. Director Analysis :</a:t>
            </a:r>
            <a:endParaRPr/>
          </a:p>
        </p:txBody>
      </p:sp>
      <p:sp>
        <p:nvSpPr>
          <p:cNvPr id="208" name="Google Shape;208;p10"/>
          <p:cNvSpPr txBox="1"/>
          <p:nvPr/>
        </p:nvSpPr>
        <p:spPr>
          <a:xfrm>
            <a:off x="476761" y="970450"/>
            <a:ext cx="1193120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Century Gothic"/>
                <a:ea typeface="Century Gothic"/>
                <a:cs typeface="Century Gothic"/>
                <a:sym typeface="Century Gothic"/>
              </a:rPr>
              <a:t>Influence of directors on movie ratings.</a:t>
            </a:r>
            <a:br>
              <a:rPr b="1" i="0" lang="en-US" sz="1800" u="none" cap="none" strike="noStrike">
                <a:solidFill>
                  <a:schemeClr val="lt1"/>
                </a:solidFill>
                <a:latin typeface="Century Gothic"/>
                <a:ea typeface="Century Gothic"/>
                <a:cs typeface="Century Gothic"/>
                <a:sym typeface="Century Gothic"/>
              </a:rPr>
            </a:br>
            <a:br>
              <a:rPr b="1" i="0" lang="en-US" sz="1800" u="none" cap="none" strike="noStrike">
                <a:solidFill>
                  <a:schemeClr val="lt1"/>
                </a:solidFill>
                <a:latin typeface="Century Gothic"/>
                <a:ea typeface="Century Gothic"/>
                <a:cs typeface="Century Gothic"/>
                <a:sym typeface="Century Gothic"/>
              </a:rPr>
            </a:br>
            <a:r>
              <a:rPr b="1" i="0" lang="en-US" sz="1800" u="none" cap="none" strike="noStrike">
                <a:solidFill>
                  <a:schemeClr val="lt1"/>
                </a:solidFill>
                <a:latin typeface="Century Gothic"/>
                <a:ea typeface="Century Gothic"/>
                <a:cs typeface="Century Gothic"/>
                <a:sym typeface="Century Gothic"/>
              </a:rPr>
              <a:t>Task: Identify the top directors based on their average IMDB score and analyze their contribution to the success of movies using percentile calculations.</a:t>
            </a:r>
            <a:endParaRPr/>
          </a:p>
        </p:txBody>
      </p:sp>
      <p:pic>
        <p:nvPicPr>
          <p:cNvPr id="209" name="Google Shape;209;p10"/>
          <p:cNvPicPr preferRelativeResize="0"/>
          <p:nvPr/>
        </p:nvPicPr>
        <p:blipFill rotWithShape="1">
          <a:blip r:embed="rId4">
            <a:alphaModFix/>
          </a:blip>
          <a:srcRect b="0" l="0" r="0" t="0"/>
          <a:stretch/>
        </p:blipFill>
        <p:spPr>
          <a:xfrm>
            <a:off x="4144593" y="2571329"/>
            <a:ext cx="3614917" cy="2622669"/>
          </a:xfrm>
          <a:prstGeom prst="rect">
            <a:avLst/>
          </a:prstGeom>
          <a:noFill/>
          <a:ln>
            <a:noFill/>
          </a:ln>
        </p:spPr>
      </p:pic>
      <p:pic>
        <p:nvPicPr>
          <p:cNvPr id="210" name="Google Shape;210;p10"/>
          <p:cNvPicPr preferRelativeResize="0"/>
          <p:nvPr/>
        </p:nvPicPr>
        <p:blipFill rotWithShape="1">
          <a:blip r:embed="rId5">
            <a:alphaModFix/>
          </a:blip>
          <a:srcRect b="0" l="0" r="0" t="0"/>
          <a:stretch/>
        </p:blipFill>
        <p:spPr>
          <a:xfrm>
            <a:off x="-2" y="2815770"/>
            <a:ext cx="3327025" cy="1871452"/>
          </a:xfrm>
          <a:prstGeom prst="rect">
            <a:avLst/>
          </a:prstGeom>
          <a:noFill/>
          <a:ln>
            <a:noFill/>
          </a:ln>
        </p:spPr>
      </p:pic>
      <p:pic>
        <p:nvPicPr>
          <p:cNvPr id="211" name="Google Shape;211;p10"/>
          <p:cNvPicPr preferRelativeResize="0"/>
          <p:nvPr/>
        </p:nvPicPr>
        <p:blipFill rotWithShape="1">
          <a:blip r:embed="rId6">
            <a:alphaModFix/>
          </a:blip>
          <a:srcRect b="0" l="0" r="0" t="0"/>
          <a:stretch/>
        </p:blipFill>
        <p:spPr>
          <a:xfrm>
            <a:off x="8145505" y="2828835"/>
            <a:ext cx="4046494" cy="1200329"/>
          </a:xfrm>
          <a:prstGeom prst="rect">
            <a:avLst/>
          </a:prstGeom>
          <a:noFill/>
          <a:ln>
            <a:noFill/>
          </a:ln>
        </p:spPr>
      </p:pic>
      <p:sp>
        <p:nvSpPr>
          <p:cNvPr id="212" name="Google Shape;212;p10"/>
          <p:cNvSpPr txBox="1"/>
          <p:nvPr/>
        </p:nvSpPr>
        <p:spPr>
          <a:xfrm>
            <a:off x="3473352" y="3382164"/>
            <a:ext cx="1828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Century Gothic"/>
                <a:ea typeface="Century Gothic"/>
                <a:cs typeface="Century Gothic"/>
                <a:sym typeface="Century Gothic"/>
              </a:rPr>
              <a:t>➡️</a:t>
            </a:r>
            <a:endParaRPr/>
          </a:p>
        </p:txBody>
      </p:sp>
      <p:sp>
        <p:nvSpPr>
          <p:cNvPr id="213" name="Google Shape;213;p10"/>
          <p:cNvSpPr txBox="1"/>
          <p:nvPr/>
        </p:nvSpPr>
        <p:spPr>
          <a:xfrm>
            <a:off x="7662680" y="3215865"/>
            <a:ext cx="1828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Century Gothic"/>
                <a:ea typeface="Century Gothic"/>
                <a:cs typeface="Century Gothic"/>
                <a:sym typeface="Century Gothic"/>
              </a:rPr>
              <a:t>➡️</a:t>
            </a:r>
            <a:endParaRPr/>
          </a:p>
        </p:txBody>
      </p:sp>
      <p:sp>
        <p:nvSpPr>
          <p:cNvPr id="214" name="Google Shape;214;p10"/>
          <p:cNvSpPr txBox="1"/>
          <p:nvPr/>
        </p:nvSpPr>
        <p:spPr>
          <a:xfrm>
            <a:off x="3861403" y="5469202"/>
            <a:ext cx="488075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u="none" cap="none" strike="noStrike">
                <a:solidFill>
                  <a:schemeClr val="dk1"/>
                </a:solidFill>
                <a:latin typeface="Century Gothic"/>
                <a:ea typeface="Century Gothic"/>
                <a:cs typeface="Century Gothic"/>
                <a:sym typeface="Century Gothic"/>
              </a:rPr>
              <a:t>Top 10 directors with  their (</a:t>
            </a:r>
            <a:r>
              <a:rPr b="1" i="1" lang="en-US" sz="1800" u="none" cap="none" strike="noStrike">
                <a:solidFill>
                  <a:schemeClr val="lt1"/>
                </a:solidFill>
                <a:latin typeface="Century Gothic"/>
                <a:ea typeface="Century Gothic"/>
                <a:cs typeface="Century Gothic"/>
                <a:sym typeface="Century Gothic"/>
              </a:rPr>
              <a:t>IMDB score</a:t>
            </a:r>
            <a:r>
              <a:rPr b="1" i="1" lang="en-US" sz="1800" u="none" cap="none" strike="noStrike">
                <a:solidFill>
                  <a:schemeClr val="dk1"/>
                </a:solidFill>
                <a:latin typeface="Century Gothic"/>
                <a:ea typeface="Century Gothic"/>
                <a:cs typeface="Century Gothic"/>
                <a:sym typeface="Century Gothic"/>
              </a:rPr>
              <a:t>)</a:t>
            </a:r>
            <a:endParaRPr/>
          </a:p>
          <a:p>
            <a:pPr indent="0" lvl="0" marL="0" marR="0" rtl="0" algn="l">
              <a:spcBef>
                <a:spcPts val="0"/>
              </a:spcBef>
              <a:spcAft>
                <a:spcPts val="0"/>
              </a:spcAft>
              <a:buNone/>
            </a:pPr>
            <a:r>
              <a:rPr b="1" i="1" lang="en-US" sz="1800" u="none" cap="none" strike="noStrike">
                <a:solidFill>
                  <a:schemeClr val="dk1"/>
                </a:solidFill>
                <a:latin typeface="Century Gothic"/>
                <a:ea typeface="Century Gothic"/>
                <a:cs typeface="Century Gothic"/>
                <a:sym typeface="Century Gothic"/>
              </a:rPr>
              <a:t>     and (</a:t>
            </a:r>
            <a:r>
              <a:rPr b="1" i="1" lang="en-US" sz="1800" u="none" cap="none" strike="noStrike">
                <a:solidFill>
                  <a:schemeClr val="lt1"/>
                </a:solidFill>
                <a:latin typeface="Century Gothic"/>
                <a:ea typeface="Century Gothic"/>
                <a:cs typeface="Century Gothic"/>
                <a:sym typeface="Century Gothic"/>
              </a:rPr>
              <a:t>percentile calculations</a:t>
            </a:r>
            <a:r>
              <a:rPr b="1" i="1" lang="en-US" sz="1800" u="none" cap="none" strike="noStrike">
                <a:solidFill>
                  <a:schemeClr val="dk1"/>
                </a:solidFill>
                <a:latin typeface="Century Gothic"/>
                <a:ea typeface="Century Gothic"/>
                <a:cs typeface="Century Gothic"/>
                <a:sym typeface="Century Gothic"/>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11"/>
          <p:cNvPicPr preferRelativeResize="0"/>
          <p:nvPr>
            <p:ph idx="1" type="body"/>
          </p:nvPr>
        </p:nvPicPr>
        <p:blipFill rotWithShape="1">
          <a:blip r:embed="rId3">
            <a:alphaModFix/>
          </a:blip>
          <a:srcRect b="0" l="0" r="0" t="0"/>
          <a:stretch/>
        </p:blipFill>
        <p:spPr>
          <a:xfrm>
            <a:off x="-314784" y="-306965"/>
            <a:ext cx="12821567" cy="8043788"/>
          </a:xfrm>
          <a:prstGeom prst="rect">
            <a:avLst/>
          </a:prstGeom>
          <a:noFill/>
          <a:ln>
            <a:noFill/>
          </a:ln>
          <a:effectLst>
            <a:outerShdw blurRad="50800">
              <a:srgbClr val="000000">
                <a:alpha val="40000"/>
              </a:srgbClr>
            </a:outerShdw>
          </a:effectLst>
        </p:spPr>
      </p:pic>
      <p:sp>
        <p:nvSpPr>
          <p:cNvPr id="220" name="Google Shape;220;p11"/>
          <p:cNvSpPr txBox="1"/>
          <p:nvPr>
            <p:ph type="title"/>
          </p:nvPr>
        </p:nvSpPr>
        <p:spPr>
          <a:xfrm>
            <a:off x="3034877" y="-421904"/>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4000"/>
              <a:buFont typeface="Century Gothic"/>
              <a:buNone/>
            </a:pPr>
            <a:r>
              <a:rPr i="1" lang="en-US">
                <a:solidFill>
                  <a:schemeClr val="lt1"/>
                </a:solidFill>
              </a:rPr>
              <a:t>E . Budget Analysis: </a:t>
            </a:r>
            <a:endParaRPr/>
          </a:p>
        </p:txBody>
      </p:sp>
      <p:sp>
        <p:nvSpPr>
          <p:cNvPr id="221" name="Google Shape;221;p11"/>
          <p:cNvSpPr txBox="1"/>
          <p:nvPr/>
        </p:nvSpPr>
        <p:spPr>
          <a:xfrm>
            <a:off x="635677" y="663485"/>
            <a:ext cx="1245686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lt1"/>
                </a:solidFill>
                <a:latin typeface="Century Gothic"/>
                <a:ea typeface="Century Gothic"/>
                <a:cs typeface="Century Gothic"/>
                <a:sym typeface="Century Gothic"/>
              </a:rPr>
              <a:t>Explore the relationship between movie budgets and their financial success.</a:t>
            </a:r>
            <a:br>
              <a:rPr b="1" i="0" lang="en-US" sz="1800" u="none" cap="none" strike="noStrike">
                <a:solidFill>
                  <a:schemeClr val="lt1"/>
                </a:solidFill>
                <a:latin typeface="Century Gothic"/>
                <a:ea typeface="Century Gothic"/>
                <a:cs typeface="Century Gothic"/>
                <a:sym typeface="Century Gothic"/>
              </a:rPr>
            </a:br>
            <a:br>
              <a:rPr b="1" i="0" lang="en-US" sz="1800" u="none" cap="none" strike="noStrike">
                <a:solidFill>
                  <a:schemeClr val="lt1"/>
                </a:solidFill>
                <a:latin typeface="Century Gothic"/>
                <a:ea typeface="Century Gothic"/>
                <a:cs typeface="Century Gothic"/>
                <a:sym typeface="Century Gothic"/>
              </a:rPr>
            </a:br>
            <a:r>
              <a:rPr b="1" i="0" lang="en-US" sz="1800" u="none" cap="none" strike="noStrike">
                <a:solidFill>
                  <a:schemeClr val="lt1"/>
                </a:solidFill>
                <a:latin typeface="Century Gothic"/>
                <a:ea typeface="Century Gothic"/>
                <a:cs typeface="Century Gothic"/>
                <a:sym typeface="Century Gothic"/>
              </a:rPr>
              <a:t>Task: </a:t>
            </a:r>
            <a:r>
              <a:rPr b="1" i="0" lang="en-US" sz="1800" u="none" cap="none" strike="noStrike">
                <a:solidFill>
                  <a:srgbClr val="F5D095"/>
                </a:solidFill>
                <a:latin typeface="Century Gothic"/>
                <a:ea typeface="Century Gothic"/>
                <a:cs typeface="Century Gothic"/>
                <a:sym typeface="Century Gothic"/>
              </a:rPr>
              <a:t>Analyze the correlation between movie budgets and gross earnings, and identify the movies with the highest profit margin.</a:t>
            </a:r>
            <a:endParaRPr/>
          </a:p>
        </p:txBody>
      </p:sp>
      <p:pic>
        <p:nvPicPr>
          <p:cNvPr id="222" name="Google Shape;222;p11"/>
          <p:cNvPicPr preferRelativeResize="0"/>
          <p:nvPr/>
        </p:nvPicPr>
        <p:blipFill rotWithShape="1">
          <a:blip r:embed="rId4">
            <a:alphaModFix/>
          </a:blip>
          <a:srcRect b="0" l="0" r="0" t="0"/>
          <a:stretch/>
        </p:blipFill>
        <p:spPr>
          <a:xfrm>
            <a:off x="0" y="2506042"/>
            <a:ext cx="3604345" cy="4963187"/>
          </a:xfrm>
          <a:prstGeom prst="rect">
            <a:avLst/>
          </a:prstGeom>
          <a:noFill/>
          <a:ln>
            <a:noFill/>
          </a:ln>
        </p:spPr>
      </p:pic>
      <p:pic>
        <p:nvPicPr>
          <p:cNvPr id="223" name="Google Shape;223;p11"/>
          <p:cNvPicPr preferRelativeResize="0"/>
          <p:nvPr/>
        </p:nvPicPr>
        <p:blipFill rotWithShape="1">
          <a:blip r:embed="rId5">
            <a:alphaModFix/>
          </a:blip>
          <a:srcRect b="0" l="0" r="0" t="0"/>
          <a:stretch/>
        </p:blipFill>
        <p:spPr>
          <a:xfrm>
            <a:off x="8199796" y="3854013"/>
            <a:ext cx="4208959" cy="2443063"/>
          </a:xfrm>
          <a:prstGeom prst="rect">
            <a:avLst/>
          </a:prstGeom>
          <a:noFill/>
          <a:ln>
            <a:noFill/>
          </a:ln>
        </p:spPr>
      </p:pic>
      <p:pic>
        <p:nvPicPr>
          <p:cNvPr id="224" name="Google Shape;224;p11"/>
          <p:cNvPicPr preferRelativeResize="0"/>
          <p:nvPr/>
        </p:nvPicPr>
        <p:blipFill rotWithShape="1">
          <a:blip r:embed="rId6">
            <a:alphaModFix/>
          </a:blip>
          <a:srcRect b="0" l="0" r="0" t="0"/>
          <a:stretch/>
        </p:blipFill>
        <p:spPr>
          <a:xfrm>
            <a:off x="9226176" y="1664675"/>
            <a:ext cx="2553769" cy="1636181"/>
          </a:xfrm>
          <a:prstGeom prst="rect">
            <a:avLst/>
          </a:prstGeom>
          <a:noFill/>
          <a:ln>
            <a:noFill/>
          </a:ln>
        </p:spPr>
      </p:pic>
      <p:sp>
        <p:nvSpPr>
          <p:cNvPr id="225" name="Google Shape;225;p11"/>
          <p:cNvSpPr txBox="1"/>
          <p:nvPr/>
        </p:nvSpPr>
        <p:spPr>
          <a:xfrm>
            <a:off x="3805428" y="4493406"/>
            <a:ext cx="213571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Century Gothic"/>
                <a:ea typeface="Century Gothic"/>
                <a:cs typeface="Century Gothic"/>
                <a:sym typeface="Century Gothic"/>
              </a:rPr>
              <a:t>➡️</a:t>
            </a:r>
            <a:endParaRPr/>
          </a:p>
        </p:txBody>
      </p:sp>
      <p:sp>
        <p:nvSpPr>
          <p:cNvPr id="226" name="Google Shape;226;p11"/>
          <p:cNvSpPr txBox="1"/>
          <p:nvPr/>
        </p:nvSpPr>
        <p:spPr>
          <a:xfrm>
            <a:off x="5880032" y="3226557"/>
            <a:ext cx="49862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Century Gothic"/>
                <a:ea typeface="Century Gothic"/>
                <a:cs typeface="Century Gothic"/>
                <a:sym typeface="Century Gothic"/>
              </a:rPr>
              <a:t>➡️</a:t>
            </a:r>
            <a:endParaRPr/>
          </a:p>
        </p:txBody>
      </p:sp>
      <p:sp>
        <p:nvSpPr>
          <p:cNvPr id="227" name="Google Shape;227;p11"/>
          <p:cNvSpPr txBox="1"/>
          <p:nvPr/>
        </p:nvSpPr>
        <p:spPr>
          <a:xfrm>
            <a:off x="7595186" y="6788061"/>
            <a:ext cx="529337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lt1"/>
                </a:solidFill>
                <a:latin typeface="Century Gothic"/>
                <a:ea typeface="Century Gothic"/>
                <a:cs typeface="Century Gothic"/>
                <a:sym typeface="Century Gothic"/>
              </a:rPr>
              <a:t>The movie budget is presented through the graph </a:t>
            </a:r>
            <a:endParaRPr/>
          </a:p>
        </p:txBody>
      </p:sp>
      <p:pic>
        <p:nvPicPr>
          <p:cNvPr id="228" name="Google Shape;228;p11"/>
          <p:cNvPicPr preferRelativeResize="0"/>
          <p:nvPr/>
        </p:nvPicPr>
        <p:blipFill rotWithShape="1">
          <a:blip r:embed="rId7">
            <a:alphaModFix/>
          </a:blip>
          <a:srcRect b="0" l="0" r="0" t="0"/>
          <a:stretch/>
        </p:blipFill>
        <p:spPr>
          <a:xfrm>
            <a:off x="4514669" y="2411745"/>
            <a:ext cx="2853688" cy="4963187"/>
          </a:xfrm>
          <a:prstGeom prst="rect">
            <a:avLst/>
          </a:prstGeom>
          <a:noFill/>
          <a:ln>
            <a:noFill/>
          </a:ln>
        </p:spPr>
      </p:pic>
      <p:sp>
        <p:nvSpPr>
          <p:cNvPr id="229" name="Google Shape;229;p11"/>
          <p:cNvSpPr txBox="1"/>
          <p:nvPr/>
        </p:nvSpPr>
        <p:spPr>
          <a:xfrm>
            <a:off x="10179303" y="6361260"/>
            <a:ext cx="1828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Century Gothic"/>
                <a:ea typeface="Century Gothic"/>
                <a:cs typeface="Century Gothic"/>
                <a:sym typeface="Century Gothic"/>
              </a:rPr>
              <a:t>⬆️</a:t>
            </a:r>
            <a:endParaRPr/>
          </a:p>
        </p:txBody>
      </p:sp>
      <p:sp>
        <p:nvSpPr>
          <p:cNvPr id="230" name="Google Shape;230;p11"/>
          <p:cNvSpPr txBox="1"/>
          <p:nvPr/>
        </p:nvSpPr>
        <p:spPr>
          <a:xfrm>
            <a:off x="7488216" y="4618303"/>
            <a:ext cx="1828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Century Gothic"/>
                <a:ea typeface="Century Gothic"/>
                <a:cs typeface="Century Gothic"/>
                <a:sym typeface="Century Gothic"/>
              </a:rPr>
              <a:t>➡️</a:t>
            </a:r>
            <a:endParaRPr/>
          </a:p>
        </p:txBody>
      </p:sp>
      <p:sp>
        <p:nvSpPr>
          <p:cNvPr id="231" name="Google Shape;231;p11"/>
          <p:cNvSpPr txBox="1"/>
          <p:nvPr/>
        </p:nvSpPr>
        <p:spPr>
          <a:xfrm>
            <a:off x="10240638" y="3426210"/>
            <a:ext cx="1828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Century Gothic"/>
                <a:ea typeface="Century Gothic"/>
                <a:cs typeface="Century Gothic"/>
                <a:sym typeface="Century Gothic"/>
              </a:rPr>
              <a:t>⬆️</a:t>
            </a:r>
            <a:endParaRPr/>
          </a:p>
        </p:txBody>
      </p:sp>
      <p:sp>
        <p:nvSpPr>
          <p:cNvPr id="232" name="Google Shape;232;p11"/>
          <p:cNvSpPr txBox="1"/>
          <p:nvPr/>
        </p:nvSpPr>
        <p:spPr>
          <a:xfrm>
            <a:off x="4108303" y="1837699"/>
            <a:ext cx="37497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lt1"/>
                </a:solidFill>
                <a:latin typeface="Century Gothic"/>
                <a:ea typeface="Century Gothic"/>
                <a:cs typeface="Century Gothic"/>
                <a:sym typeface="Century Gothic"/>
              </a:rPr>
              <a:t>Movies with High profit margins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12"/>
          <p:cNvPicPr preferRelativeResize="0"/>
          <p:nvPr>
            <p:ph idx="1" type="body"/>
          </p:nvPr>
        </p:nvPicPr>
        <p:blipFill rotWithShape="1">
          <a:blip r:embed="rId3">
            <a:alphaModFix/>
          </a:blip>
          <a:srcRect b="0" l="0" r="0" t="0"/>
          <a:stretch/>
        </p:blipFill>
        <p:spPr>
          <a:xfrm>
            <a:off x="0" y="0"/>
            <a:ext cx="12285722" cy="6858000"/>
          </a:xfrm>
          <a:prstGeom prst="rect">
            <a:avLst/>
          </a:prstGeom>
          <a:noFill/>
          <a:ln>
            <a:noFill/>
          </a:ln>
          <a:effectLst>
            <a:outerShdw blurRad="50800">
              <a:srgbClr val="000000">
                <a:alpha val="40000"/>
              </a:srgbClr>
            </a:outerShdw>
          </a:effectLst>
        </p:spPr>
      </p:pic>
      <p:sp>
        <p:nvSpPr>
          <p:cNvPr id="238" name="Google Shape;238;p12"/>
          <p:cNvSpPr txBox="1"/>
          <p:nvPr>
            <p:ph type="title"/>
          </p:nvPr>
        </p:nvSpPr>
        <p:spPr>
          <a:xfrm>
            <a:off x="4135091" y="0"/>
            <a:ext cx="10571998" cy="958641"/>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4000"/>
              <a:buFont typeface="Century Gothic"/>
              <a:buNone/>
            </a:pPr>
            <a:r>
              <a:rPr i="1" lang="en-US">
                <a:solidFill>
                  <a:schemeClr val="dk1"/>
                </a:solidFill>
              </a:rPr>
              <a:t>CONCLUSION </a:t>
            </a:r>
            <a:endParaRPr/>
          </a:p>
        </p:txBody>
      </p:sp>
      <p:sp>
        <p:nvSpPr>
          <p:cNvPr id="239" name="Google Shape;239;p12"/>
          <p:cNvSpPr txBox="1"/>
          <p:nvPr/>
        </p:nvSpPr>
        <p:spPr>
          <a:xfrm>
            <a:off x="2237101" y="1625873"/>
            <a:ext cx="8288276"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u="none" cap="none" strike="noStrike">
                <a:solidFill>
                  <a:schemeClr val="dk1"/>
                </a:solidFill>
                <a:latin typeface="Century Gothic"/>
                <a:ea typeface="Century Gothic"/>
                <a:cs typeface="Century Gothic"/>
                <a:sym typeface="Century Gothic"/>
              </a:rPr>
              <a:t>In conclusion, this project provided a deep understanding of the factors influencing the success of movies on IMDB. From data cleaning to the ‘Five Whys’ analysis and the individual data analytics tasks, the insights gained can empower stakeholders in the movie industry to make data-driven decisions, improve movie quality, and enhance audience satisfaction. The project’s comprehensive report encapsulates these insights for easy reference and decision-making.</a:t>
            </a:r>
            <a:endParaRPr/>
          </a:p>
        </p:txBody>
      </p:sp>
      <p:sp>
        <p:nvSpPr>
          <p:cNvPr id="240" name="Google Shape;240;p12"/>
          <p:cNvSpPr txBox="1"/>
          <p:nvPr/>
        </p:nvSpPr>
        <p:spPr>
          <a:xfrm>
            <a:off x="4757406" y="4672823"/>
            <a:ext cx="2677187"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u="none" cap="none" strike="noStrike">
                <a:solidFill>
                  <a:schemeClr val="dk1"/>
                </a:solidFill>
                <a:latin typeface="Century Gothic"/>
                <a:ea typeface="Century Gothic"/>
                <a:cs typeface="Century Gothic"/>
                <a:sym typeface="Century Gothic"/>
              </a:rPr>
              <a:t>Thank you</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13"/>
          <p:cNvPicPr preferRelativeResize="0"/>
          <p:nvPr>
            <p:ph idx="1" type="body"/>
          </p:nvPr>
        </p:nvPicPr>
        <p:blipFill rotWithShape="1">
          <a:blip r:embed="rId3">
            <a:alphaModFix/>
          </a:blip>
          <a:srcRect b="0" l="0" r="0" t="0"/>
          <a:stretch/>
        </p:blipFill>
        <p:spPr>
          <a:xfrm>
            <a:off x="-958631" y="-110022"/>
            <a:ext cx="13713578" cy="7397230"/>
          </a:xfrm>
          <a:prstGeom prst="rect">
            <a:avLst/>
          </a:prstGeom>
          <a:noFill/>
          <a:ln>
            <a:noFill/>
          </a:ln>
          <a:effectLst>
            <a:outerShdw blurRad="50800">
              <a:srgbClr val="000000">
                <a:alpha val="40000"/>
              </a:srgbClr>
            </a:outerShdw>
          </a:effectLst>
        </p:spPr>
      </p:pic>
      <p:sp>
        <p:nvSpPr>
          <p:cNvPr id="246" name="Google Shape;246;p13"/>
          <p:cNvSpPr txBox="1"/>
          <p:nvPr>
            <p:ph type="title"/>
          </p:nvPr>
        </p:nvSpPr>
        <p:spPr>
          <a:xfrm flipH="1">
            <a:off x="4691043" y="-3455746"/>
            <a:ext cx="7726843" cy="4017415"/>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i="1" lang="en-US"/>
              <a:t>RESULTS</a:t>
            </a:r>
            <a:r>
              <a:rPr lang="en-US"/>
              <a:t> </a:t>
            </a:r>
            <a:endParaRPr/>
          </a:p>
        </p:txBody>
      </p:sp>
      <p:sp>
        <p:nvSpPr>
          <p:cNvPr id="247" name="Google Shape;247;p13"/>
          <p:cNvSpPr txBox="1"/>
          <p:nvPr/>
        </p:nvSpPr>
        <p:spPr>
          <a:xfrm>
            <a:off x="87610" y="117693"/>
            <a:ext cx="11696904" cy="701730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u="none" cap="none" strike="noStrike">
                <a:solidFill>
                  <a:srgbClr val="F5D095"/>
                </a:solidFill>
                <a:latin typeface="Century Gothic"/>
                <a:ea typeface="Century Gothic"/>
                <a:cs typeface="Century Gothic"/>
                <a:sym typeface="Century Gothic"/>
              </a:rPr>
              <a:t>  </a:t>
            </a:r>
            <a:endParaRPr/>
          </a:p>
          <a:p>
            <a:pPr indent="0" lvl="0" marL="0" marR="0" rtl="0" algn="l">
              <a:spcBef>
                <a:spcPts val="0"/>
              </a:spcBef>
              <a:spcAft>
                <a:spcPts val="0"/>
              </a:spcAft>
              <a:buNone/>
            </a:pPr>
            <a:r>
              <a:rPr b="1" i="1" lang="en-US" sz="1800" u="none" cap="none" strike="noStrike">
                <a:solidFill>
                  <a:srgbClr val="F5D095"/>
                </a:solidFill>
                <a:latin typeface="Century Gothic"/>
                <a:ea typeface="Century Gothic"/>
                <a:cs typeface="Century Gothic"/>
                <a:sym typeface="Century Gothic"/>
              </a:rPr>
              <a:t>The </a:t>
            </a:r>
            <a:r>
              <a:rPr b="1" i="1" lang="en-US" sz="1800" u="none" cap="none" strike="noStrike">
                <a:solidFill>
                  <a:schemeClr val="accent1"/>
                </a:solidFill>
                <a:latin typeface="Century Gothic"/>
                <a:ea typeface="Century Gothic"/>
                <a:cs typeface="Century Gothic"/>
                <a:sym typeface="Century Gothic"/>
              </a:rPr>
              <a:t>data cleaning process</a:t>
            </a:r>
            <a:r>
              <a:rPr b="1" i="1" lang="en-US" sz="1800" u="none" cap="none" strike="noStrike">
                <a:solidFill>
                  <a:srgbClr val="F5D095"/>
                </a:solidFill>
                <a:latin typeface="Century Gothic"/>
                <a:ea typeface="Century Gothic"/>
                <a:cs typeface="Century Gothic"/>
                <a:sym typeface="Century Gothic"/>
              </a:rPr>
              <a:t> helped ensure the dataset’s quality by addressing missing values, duplicates, and data type issues. This step laid a solid foundation for subsequent analysis, reducing the risk of biased or inaccurate results.</a:t>
            </a:r>
            <a:endParaRPr/>
          </a:p>
          <a:p>
            <a:pPr indent="0" lvl="0" marL="0" marR="0" rtl="0" algn="l">
              <a:spcBef>
                <a:spcPts val="0"/>
              </a:spcBef>
              <a:spcAft>
                <a:spcPts val="0"/>
              </a:spcAft>
              <a:buNone/>
            </a:pPr>
            <a:r>
              <a:t/>
            </a:r>
            <a:endParaRPr b="1" i="1" sz="1800" u="none" cap="none" strike="noStrike">
              <a:solidFill>
                <a:srgbClr val="F5D095"/>
              </a:solidFill>
              <a:latin typeface="Century Gothic"/>
              <a:ea typeface="Century Gothic"/>
              <a:cs typeface="Century Gothic"/>
              <a:sym typeface="Century Gothic"/>
            </a:endParaRPr>
          </a:p>
          <a:p>
            <a:pPr indent="0" lvl="0" marL="0" marR="0" rtl="0" algn="l">
              <a:spcBef>
                <a:spcPts val="0"/>
              </a:spcBef>
              <a:spcAft>
                <a:spcPts val="0"/>
              </a:spcAft>
              <a:buNone/>
            </a:pPr>
            <a:r>
              <a:rPr b="1" i="1" lang="en-US" sz="1800" u="none" cap="none" strike="noStrike">
                <a:solidFill>
                  <a:srgbClr val="F5D095"/>
                </a:solidFill>
                <a:latin typeface="Century Gothic"/>
                <a:ea typeface="Century Gothic"/>
                <a:cs typeface="Century Gothic"/>
                <a:sym typeface="Century Gothic"/>
              </a:rPr>
              <a:t>We found that the most common movie genres in the dataset (</a:t>
            </a:r>
            <a:r>
              <a:rPr b="1" i="1" lang="en-US" sz="1800" u="none" cap="none" strike="noStrike">
                <a:solidFill>
                  <a:schemeClr val="accent1"/>
                </a:solidFill>
                <a:latin typeface="Century Gothic"/>
                <a:ea typeface="Century Gothic"/>
                <a:cs typeface="Century Gothic"/>
                <a:sym typeface="Century Gothic"/>
              </a:rPr>
              <a:t>comedy 1041 </a:t>
            </a:r>
            <a:r>
              <a:rPr b="1" i="1" lang="en-US" sz="1800" u="none" cap="none" strike="noStrike">
                <a:solidFill>
                  <a:srgbClr val="F5D095"/>
                </a:solidFill>
                <a:latin typeface="Century Gothic"/>
                <a:ea typeface="Century Gothic"/>
                <a:cs typeface="Century Gothic"/>
                <a:sym typeface="Century Gothic"/>
              </a:rPr>
              <a:t>)</a:t>
            </a:r>
            <a:r>
              <a:rPr b="1" i="1" lang="en-US" sz="1800" u="none" cap="none" strike="noStrike">
                <a:solidFill>
                  <a:schemeClr val="accent1"/>
                </a:solidFill>
                <a:latin typeface="Century Gothic"/>
                <a:ea typeface="Century Gothic"/>
                <a:cs typeface="Century Gothic"/>
                <a:sym typeface="Century Gothic"/>
              </a:rPr>
              <a:t> and language is </a:t>
            </a:r>
            <a:r>
              <a:rPr b="1" i="1" lang="en-US" sz="1800" u="none" cap="none" strike="noStrike">
                <a:solidFill>
                  <a:srgbClr val="F5D095"/>
                </a:solidFill>
                <a:latin typeface="Century Gothic"/>
                <a:ea typeface="Century Gothic"/>
                <a:cs typeface="Century Gothic"/>
                <a:sym typeface="Century Gothic"/>
              </a:rPr>
              <a:t> (English 3735)</a:t>
            </a:r>
            <a:endParaRPr/>
          </a:p>
          <a:p>
            <a:pPr indent="0" lvl="0" marL="0" marR="0" rtl="0" algn="l">
              <a:spcBef>
                <a:spcPts val="0"/>
              </a:spcBef>
              <a:spcAft>
                <a:spcPts val="0"/>
              </a:spcAft>
              <a:buNone/>
            </a:pPr>
            <a:r>
              <a:t/>
            </a:r>
            <a:endParaRPr b="1" i="1" sz="1800" u="none" cap="none" strike="noStrike">
              <a:solidFill>
                <a:srgbClr val="F5D095"/>
              </a:solidFill>
              <a:latin typeface="Century Gothic"/>
              <a:ea typeface="Century Gothic"/>
              <a:cs typeface="Century Gothic"/>
              <a:sym typeface="Century Gothic"/>
            </a:endParaRPr>
          </a:p>
          <a:p>
            <a:pPr indent="0" lvl="0" marL="0" marR="0" rtl="0" algn="l">
              <a:spcBef>
                <a:spcPts val="0"/>
              </a:spcBef>
              <a:spcAft>
                <a:spcPts val="0"/>
              </a:spcAft>
              <a:buNone/>
            </a:pPr>
            <a:r>
              <a:rPr b="1" i="1" lang="en-US" sz="1800" u="none" cap="none" strike="noStrike">
                <a:solidFill>
                  <a:srgbClr val="F5D095"/>
                </a:solidFill>
                <a:latin typeface="Century Gothic"/>
                <a:ea typeface="Century Gothic"/>
                <a:cs typeface="Century Gothic"/>
                <a:sym typeface="Century Gothic"/>
              </a:rPr>
              <a:t>Calculating </a:t>
            </a:r>
            <a:r>
              <a:rPr b="1" i="1" lang="en-US" sz="1800" u="none" cap="none" strike="noStrike">
                <a:solidFill>
                  <a:schemeClr val="accent1"/>
                </a:solidFill>
                <a:latin typeface="Century Gothic"/>
                <a:ea typeface="Century Gothic"/>
                <a:cs typeface="Century Gothic"/>
                <a:sym typeface="Century Gothic"/>
              </a:rPr>
              <a:t>descriptive statistics</a:t>
            </a:r>
            <a:r>
              <a:rPr b="1" i="1" lang="en-US" sz="1800" u="none" cap="none" strike="noStrike">
                <a:solidFill>
                  <a:srgbClr val="F5D095"/>
                </a:solidFill>
                <a:latin typeface="Century Gothic"/>
                <a:ea typeface="Century Gothic"/>
                <a:cs typeface="Century Gothic"/>
                <a:sym typeface="Century Gothic"/>
              </a:rPr>
              <a:t> for each genre’s IMDB scores revealed variations in ratings across genres.</a:t>
            </a:r>
            <a:endParaRPr/>
          </a:p>
          <a:p>
            <a:pPr indent="0" lvl="0" marL="0" marR="0" rtl="0" algn="l">
              <a:spcBef>
                <a:spcPts val="0"/>
              </a:spcBef>
              <a:spcAft>
                <a:spcPts val="0"/>
              </a:spcAft>
              <a:buNone/>
            </a:pPr>
            <a:r>
              <a:t/>
            </a:r>
            <a:endParaRPr b="1" i="1" sz="1800" u="none" cap="none" strike="noStrike">
              <a:solidFill>
                <a:srgbClr val="F5D095"/>
              </a:solidFill>
              <a:latin typeface="Century Gothic"/>
              <a:ea typeface="Century Gothic"/>
              <a:cs typeface="Century Gothic"/>
              <a:sym typeface="Century Gothic"/>
            </a:endParaRPr>
          </a:p>
          <a:p>
            <a:pPr indent="0" lvl="0" marL="0" marR="0" rtl="0" algn="l">
              <a:spcBef>
                <a:spcPts val="0"/>
              </a:spcBef>
              <a:spcAft>
                <a:spcPts val="0"/>
              </a:spcAft>
              <a:buNone/>
            </a:pPr>
            <a:r>
              <a:rPr b="1" i="1" lang="en-US" sz="1800" u="none" cap="none" strike="noStrike">
                <a:solidFill>
                  <a:srgbClr val="F5D095"/>
                </a:solidFill>
                <a:latin typeface="Century Gothic"/>
                <a:ea typeface="Century Gothic"/>
                <a:cs typeface="Century Gothic"/>
                <a:sym typeface="Century Gothic"/>
              </a:rPr>
              <a:t>Analysis of movie durations and IMDB scores revealed a mild positive correlation.</a:t>
            </a:r>
            <a:br>
              <a:rPr b="1" i="1" lang="en-US" sz="1800" u="none" cap="none" strike="noStrike">
                <a:solidFill>
                  <a:srgbClr val="F5D095"/>
                </a:solidFill>
                <a:latin typeface="Century Gothic"/>
                <a:ea typeface="Century Gothic"/>
                <a:cs typeface="Century Gothic"/>
                <a:sym typeface="Century Gothic"/>
              </a:rPr>
            </a:br>
            <a:r>
              <a:rPr b="1" i="1" lang="en-US" sz="1800" u="none" cap="none" strike="noStrike">
                <a:solidFill>
                  <a:schemeClr val="accent1"/>
                </a:solidFill>
                <a:latin typeface="Century Gothic"/>
                <a:ea typeface="Century Gothic"/>
                <a:cs typeface="Century Gothic"/>
                <a:sym typeface="Century Gothic"/>
              </a:rPr>
              <a:t>Longer movies</a:t>
            </a:r>
            <a:r>
              <a:rPr b="1" i="1" lang="en-US" sz="1800" u="none" cap="none" strike="noStrike">
                <a:solidFill>
                  <a:srgbClr val="F5D095"/>
                </a:solidFill>
                <a:latin typeface="Century Gothic"/>
                <a:ea typeface="Century Gothic"/>
                <a:cs typeface="Century Gothic"/>
                <a:sym typeface="Century Gothic"/>
              </a:rPr>
              <a:t> tended to have slightly higher </a:t>
            </a:r>
            <a:r>
              <a:rPr b="1" i="1" lang="en-US" sz="1800" u="none" cap="none" strike="noStrike">
                <a:solidFill>
                  <a:schemeClr val="accent1"/>
                </a:solidFill>
                <a:latin typeface="Century Gothic"/>
                <a:ea typeface="Century Gothic"/>
                <a:cs typeface="Century Gothic"/>
                <a:sym typeface="Century Gothic"/>
              </a:rPr>
              <a:t>IMDB </a:t>
            </a:r>
            <a:r>
              <a:rPr b="1" i="1" lang="en-US" sz="1800" u="none" cap="none" strike="noStrike">
                <a:solidFill>
                  <a:srgbClr val="F5D095"/>
                </a:solidFill>
                <a:latin typeface="Century Gothic"/>
                <a:ea typeface="Century Gothic"/>
                <a:cs typeface="Century Gothic"/>
                <a:sym typeface="Century Gothic"/>
              </a:rPr>
              <a:t>ratings.</a:t>
            </a:r>
            <a:endParaRPr/>
          </a:p>
          <a:p>
            <a:pPr indent="0" lvl="0" marL="0" marR="0" rtl="0" algn="l">
              <a:spcBef>
                <a:spcPts val="0"/>
              </a:spcBef>
              <a:spcAft>
                <a:spcPts val="0"/>
              </a:spcAft>
              <a:buNone/>
            </a:pPr>
            <a:r>
              <a:t/>
            </a:r>
            <a:endParaRPr b="1" i="1" sz="1800" u="none" cap="none" strike="noStrike">
              <a:solidFill>
                <a:srgbClr val="F5D095"/>
              </a:solidFill>
              <a:latin typeface="Century Gothic"/>
              <a:ea typeface="Century Gothic"/>
              <a:cs typeface="Century Gothic"/>
              <a:sym typeface="Century Gothic"/>
            </a:endParaRPr>
          </a:p>
          <a:p>
            <a:pPr indent="0" lvl="0" marL="0" marR="0" rtl="0" algn="l">
              <a:spcBef>
                <a:spcPts val="0"/>
              </a:spcBef>
              <a:spcAft>
                <a:spcPts val="0"/>
              </a:spcAft>
              <a:buNone/>
            </a:pPr>
            <a:r>
              <a:rPr b="1" i="1" lang="en-US" sz="1800" u="none" cap="none" strike="noStrike">
                <a:solidFill>
                  <a:srgbClr val="F5D095"/>
                </a:solidFill>
                <a:latin typeface="Century Gothic"/>
                <a:ea typeface="Century Gothic"/>
                <a:cs typeface="Century Gothic"/>
                <a:sym typeface="Century Gothic"/>
              </a:rPr>
              <a:t>Top directors with consistently high average IMDB scores were identified.</a:t>
            </a:r>
            <a:br>
              <a:rPr b="1" i="1" lang="en-US" sz="1800" u="none" cap="none" strike="noStrike">
                <a:solidFill>
                  <a:srgbClr val="F5D095"/>
                </a:solidFill>
                <a:latin typeface="Century Gothic"/>
                <a:ea typeface="Century Gothic"/>
                <a:cs typeface="Century Gothic"/>
                <a:sym typeface="Century Gothic"/>
              </a:rPr>
            </a:br>
            <a:r>
              <a:rPr b="1" i="1" lang="en-US" sz="1800" u="none" cap="none" strike="noStrike">
                <a:solidFill>
                  <a:srgbClr val="F5D095"/>
                </a:solidFill>
                <a:latin typeface="Century Gothic"/>
                <a:ea typeface="Century Gothic"/>
                <a:cs typeface="Century Gothic"/>
                <a:sym typeface="Century Gothic"/>
              </a:rPr>
              <a:t>Comparing these directors’ scores to the overall distribution highlighted their significant impact on movie success.</a:t>
            </a:r>
            <a:endParaRPr/>
          </a:p>
          <a:p>
            <a:pPr indent="0" lvl="0" marL="0" marR="0" rtl="0" algn="l">
              <a:spcBef>
                <a:spcPts val="0"/>
              </a:spcBef>
              <a:spcAft>
                <a:spcPts val="0"/>
              </a:spcAft>
              <a:buNone/>
            </a:pPr>
            <a:r>
              <a:t/>
            </a:r>
            <a:endParaRPr b="1" i="1" sz="1800" u="none" cap="none" strike="noStrike">
              <a:solidFill>
                <a:srgbClr val="F5D095"/>
              </a:solidFill>
              <a:latin typeface="Century Gothic"/>
              <a:ea typeface="Century Gothic"/>
              <a:cs typeface="Century Gothic"/>
              <a:sym typeface="Century Gothic"/>
            </a:endParaRPr>
          </a:p>
          <a:p>
            <a:pPr indent="0" lvl="0" marL="0" marR="0" rtl="0" algn="l">
              <a:spcBef>
                <a:spcPts val="0"/>
              </a:spcBef>
              <a:spcAft>
                <a:spcPts val="0"/>
              </a:spcAft>
              <a:buNone/>
            </a:pPr>
            <a:r>
              <a:rPr b="1" i="1" lang="en-US" sz="1800" u="none" cap="none" strike="noStrike">
                <a:solidFill>
                  <a:srgbClr val="F5D095"/>
                </a:solidFill>
                <a:latin typeface="Century Gothic"/>
                <a:ea typeface="Century Gothic"/>
                <a:cs typeface="Century Gothic"/>
                <a:sym typeface="Century Gothic"/>
              </a:rPr>
              <a:t>Correlation analysis showed a moderate positive relationship between movie budgets and gross earnings ( </a:t>
            </a:r>
            <a:r>
              <a:rPr b="1" i="1" lang="en-US" sz="1800" u="none" cap="none" strike="noStrike">
                <a:solidFill>
                  <a:schemeClr val="accent1"/>
                </a:solidFill>
                <a:latin typeface="Century Gothic"/>
                <a:ea typeface="Century Gothic"/>
                <a:cs typeface="Century Gothic"/>
                <a:sym typeface="Century Gothic"/>
              </a:rPr>
              <a:t>0.102177361 </a:t>
            </a:r>
            <a:r>
              <a:rPr b="1" i="1" lang="en-US" sz="1800" u="none" cap="none" strike="noStrike">
                <a:solidFill>
                  <a:srgbClr val="F5D095"/>
                </a:solidFill>
                <a:latin typeface="Century Gothic"/>
                <a:ea typeface="Century Gothic"/>
                <a:cs typeface="Century Gothic"/>
                <a:sym typeface="Century Gothic"/>
              </a:rPr>
              <a:t>)</a:t>
            </a:r>
            <a:endParaRPr b="1" i="1" sz="1800" u="none" cap="none" strike="noStrike">
              <a:solidFill>
                <a:schemeClr val="accent1"/>
              </a:solidFill>
              <a:latin typeface="Century Gothic"/>
              <a:ea typeface="Century Gothic"/>
              <a:cs typeface="Century Gothic"/>
              <a:sym typeface="Century Gothic"/>
            </a:endParaRPr>
          </a:p>
          <a:p>
            <a:pPr indent="0" lvl="0" marL="0" marR="0" rtl="0" algn="l">
              <a:spcBef>
                <a:spcPts val="0"/>
              </a:spcBef>
              <a:spcAft>
                <a:spcPts val="0"/>
              </a:spcAft>
              <a:buNone/>
            </a:pPr>
            <a:br>
              <a:rPr b="1" i="1" lang="en-US" sz="1800" u="none" cap="none" strike="noStrike">
                <a:solidFill>
                  <a:srgbClr val="F5D095"/>
                </a:solidFill>
                <a:latin typeface="Century Gothic"/>
                <a:ea typeface="Century Gothic"/>
                <a:cs typeface="Century Gothic"/>
                <a:sym typeface="Century Gothic"/>
              </a:rPr>
            </a:br>
            <a:r>
              <a:rPr b="1" i="1" lang="en-US" sz="1800" u="none" cap="none" strike="noStrike">
                <a:solidFill>
                  <a:srgbClr val="F5D095"/>
                </a:solidFill>
                <a:latin typeface="Century Gothic"/>
                <a:ea typeface="Century Gothic"/>
                <a:cs typeface="Century Gothic"/>
                <a:sym typeface="Century Gothic"/>
              </a:rPr>
              <a:t>Movies with the highest profit margins were identified ( </a:t>
            </a:r>
            <a:r>
              <a:rPr b="1" i="1" lang="en-US" sz="1800" u="none" cap="none" strike="noStrike">
                <a:solidFill>
                  <a:schemeClr val="accent1"/>
                </a:solidFill>
                <a:latin typeface="Century Gothic"/>
                <a:ea typeface="Century Gothic"/>
                <a:cs typeface="Century Gothic"/>
                <a:sym typeface="Century Gothic"/>
              </a:rPr>
              <a:t>523505847</a:t>
            </a:r>
            <a:r>
              <a:rPr b="1" i="1" lang="en-US" sz="1800" u="none" cap="none" strike="noStrike">
                <a:solidFill>
                  <a:srgbClr val="F5D095"/>
                </a:solidFill>
                <a:latin typeface="Century Gothic"/>
                <a:ea typeface="Century Gothic"/>
                <a:cs typeface="Century Gothic"/>
                <a:sym typeface="Century Gothic"/>
              </a:rPr>
              <a:t> )</a:t>
            </a:r>
            <a:endParaRPr/>
          </a:p>
          <a:p>
            <a:pPr indent="0" lvl="0" marL="0" marR="0" rtl="0" algn="l">
              <a:spcBef>
                <a:spcPts val="0"/>
              </a:spcBef>
              <a:spcAft>
                <a:spcPts val="0"/>
              </a:spcAft>
              <a:buNone/>
            </a:pPr>
            <a:r>
              <a:rPr b="1" i="1" lang="en-US" sz="1800" u="none" cap="none" strike="noStrike">
                <a:solidFill>
                  <a:srgbClr val="F5D095"/>
                </a:solidFill>
                <a:latin typeface="Century Gothic"/>
                <a:ea typeface="Century Gothic"/>
                <a:cs typeface="Century Gothic"/>
                <a:sym typeface="Century Gothic"/>
              </a:rPr>
              <a:t> </a:t>
            </a:r>
            <a:endParaRPr/>
          </a:p>
          <a:p>
            <a:pPr indent="0" lvl="0" marL="0" marR="0" rtl="0" algn="l">
              <a:spcBef>
                <a:spcPts val="0"/>
              </a:spcBef>
              <a:spcAft>
                <a:spcPts val="0"/>
              </a:spcAft>
              <a:buNone/>
            </a:pPr>
            <a:r>
              <a:rPr b="1" i="0" lang="en-US" sz="1800" u="none" cap="none" strike="noStrike">
                <a:solidFill>
                  <a:schemeClr val="lt1"/>
                </a:solidFill>
                <a:latin typeface="Century Gothic"/>
                <a:ea typeface="Century Gothic"/>
                <a:cs typeface="Century Gothic"/>
                <a:sym typeface="Century Gothic"/>
              </a:rPr>
              <a:t>With this calculated results the </a:t>
            </a:r>
            <a:r>
              <a:rPr b="1" i="0" lang="en-US" sz="1800" u="none" cap="none" strike="noStrike">
                <a:solidFill>
                  <a:schemeClr val="accent3"/>
                </a:solidFill>
                <a:latin typeface="Century Gothic"/>
                <a:ea typeface="Century Gothic"/>
                <a:cs typeface="Century Gothic"/>
                <a:sym typeface="Century Gothic"/>
              </a:rPr>
              <a:t>Investors ,Stake holders , Producers </a:t>
            </a:r>
            <a:r>
              <a:rPr b="1" i="0" lang="en-US" sz="1800" u="none" cap="none" strike="noStrike">
                <a:solidFill>
                  <a:schemeClr val="lt1"/>
                </a:solidFill>
                <a:latin typeface="Century Gothic"/>
                <a:ea typeface="Century Gothic"/>
                <a:cs typeface="Century Gothic"/>
                <a:sym typeface="Century Gothic"/>
              </a:rPr>
              <a:t>can watch work and invest  Target Collab and take proper decision in growing their business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4"/>
          <p:cNvSpPr txBox="1"/>
          <p:nvPr>
            <p:ph type="title"/>
          </p:nvPr>
        </p:nvSpPr>
        <p:spPr>
          <a:xfrm>
            <a:off x="3814916" y="452284"/>
            <a:ext cx="7567082" cy="875071"/>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i="1" lang="en-US"/>
              <a:t>EXCEL SHEET</a:t>
            </a:r>
            <a:endParaRPr/>
          </a:p>
        </p:txBody>
      </p:sp>
      <p:graphicFrame>
        <p:nvGraphicFramePr>
          <p:cNvPr id="253" name="Google Shape;253;p14"/>
          <p:cNvGraphicFramePr/>
          <p:nvPr/>
        </p:nvGraphicFramePr>
        <p:xfrm>
          <a:off x="4644656" y="2526661"/>
          <a:ext cx="2902688" cy="2691219"/>
        </p:xfrm>
        <a:graphic>
          <a:graphicData uri="http://schemas.openxmlformats.org/presentationml/2006/ole">
            <mc:AlternateContent>
              <mc:Choice Requires="v">
                <p:oleObj r:id="rId4" imgH="2691219" imgW="2902688" progId="Excel.Sheet.12" spid="_x0000_s1">
                  <p:embed/>
                </p:oleObj>
              </mc:Choice>
              <mc:Fallback>
                <p:oleObj r:id="rId5" imgH="2691219" imgW="2902688" progId="Excel.Sheet.12">
                  <p:embed/>
                  <p:pic>
                    <p:nvPicPr>
                      <p:cNvPr id="253" name="Google Shape;253;p14"/>
                      <p:cNvPicPr preferRelativeResize="0"/>
                      <p:nvPr/>
                    </p:nvPicPr>
                    <p:blipFill rotWithShape="1">
                      <a:blip r:embed="rId6">
                        <a:alphaModFix/>
                      </a:blip>
                      <a:srcRect b="0" l="0" r="0" t="0"/>
                      <a:stretch/>
                    </p:blipFill>
                    <p:spPr>
                      <a:xfrm>
                        <a:off x="4644656" y="2526661"/>
                        <a:ext cx="2902688" cy="2691219"/>
                      </a:xfrm>
                      <a:prstGeom prst="rect">
                        <a:avLst/>
                      </a:prstGeom>
                      <a:noFill/>
                      <a:ln>
                        <a:noFill/>
                      </a:ln>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i="1" lang="en-US"/>
              <a:t>AGENDA </a:t>
            </a:r>
            <a:endParaRPr/>
          </a:p>
        </p:txBody>
      </p:sp>
      <p:sp>
        <p:nvSpPr>
          <p:cNvPr id="125" name="Google Shape;125;p2"/>
          <p:cNvSpPr txBox="1"/>
          <p:nvPr>
            <p:ph idx="1" type="body"/>
          </p:nvPr>
        </p:nvSpPr>
        <p:spPr>
          <a:xfrm>
            <a:off x="1552524" y="2212653"/>
            <a:ext cx="9820762" cy="3646146"/>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342900" lvl="0" marL="342900" rtl="0" algn="l">
              <a:spcBef>
                <a:spcPts val="0"/>
              </a:spcBef>
              <a:spcAft>
                <a:spcPts val="0"/>
              </a:spcAft>
              <a:buSzPts val="1800"/>
              <a:buChar char="🞆"/>
            </a:pPr>
            <a:r>
              <a:rPr b="1" lang="en-US"/>
              <a:t>Project Description</a:t>
            </a:r>
            <a:br>
              <a:rPr b="1" lang="en-US"/>
            </a:br>
            <a:r>
              <a:rPr b="1" lang="en-US"/>
              <a:t>Approach</a:t>
            </a:r>
            <a:br>
              <a:rPr b="1" lang="en-US"/>
            </a:br>
            <a:r>
              <a:rPr b="1" lang="en-US"/>
              <a:t>Tech – Stack Used</a:t>
            </a:r>
            <a:br>
              <a:rPr b="1" lang="en-US"/>
            </a:br>
            <a:r>
              <a:rPr b="1" lang="en-US"/>
              <a:t>Insights</a:t>
            </a:r>
            <a:br>
              <a:rPr b="1" lang="en-US"/>
            </a:br>
            <a:r>
              <a:rPr b="1" lang="en-US"/>
              <a:t>Results</a:t>
            </a:r>
            <a:endParaRPr/>
          </a:p>
        </p:txBody>
      </p:sp>
      <p:pic>
        <p:nvPicPr>
          <p:cNvPr id="126" name="Google Shape;126;p2"/>
          <p:cNvPicPr preferRelativeResize="0"/>
          <p:nvPr/>
        </p:nvPicPr>
        <p:blipFill rotWithShape="1">
          <a:blip r:embed="rId3">
            <a:alphaModFix/>
          </a:blip>
          <a:srcRect b="0" l="0" r="0" t="0"/>
          <a:stretch/>
        </p:blipFill>
        <p:spPr>
          <a:xfrm>
            <a:off x="7476807" y="1936646"/>
            <a:ext cx="4715193" cy="492135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3"/>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i="1" lang="en-US"/>
              <a:t>PROJECT DESCRIPTION</a:t>
            </a:r>
            <a:r>
              <a:rPr lang="en-US"/>
              <a:t> </a:t>
            </a:r>
            <a:endParaRPr/>
          </a:p>
        </p:txBody>
      </p:sp>
      <p:sp>
        <p:nvSpPr>
          <p:cNvPr id="132" name="Google Shape;132;p3"/>
          <p:cNvSpPr txBox="1"/>
          <p:nvPr>
            <p:ph idx="1" type="body"/>
          </p:nvPr>
        </p:nvSpPr>
        <p:spPr>
          <a:xfrm>
            <a:off x="121911" y="2552037"/>
            <a:ext cx="6540495"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fontScale="85000" lnSpcReduction="10000"/>
          </a:bodyPr>
          <a:lstStyle/>
          <a:p>
            <a:pPr indent="0" lvl="0" marL="0" rtl="0" algn="l">
              <a:spcBef>
                <a:spcPts val="0"/>
              </a:spcBef>
              <a:spcAft>
                <a:spcPts val="0"/>
              </a:spcAft>
              <a:buSzPct val="100000"/>
              <a:buNone/>
            </a:pPr>
            <a:r>
              <a:rPr b="1" lang="en-US">
                <a:solidFill>
                  <a:srgbClr val="F8E0B8"/>
                </a:solidFill>
              </a:rPr>
              <a:t>The datasets provided is related to IMDB Movies. A potential problem to investigate could be: “What factors influence the success of a movie on IMDB?” Here, success can be defined by high IMDB ratings. The impact of this problem is significant for movie producers, directors, and investors who want to understand what makes a movie successful to make informed decisions in their future projects. The project is all about analysing the dataset having various columns of different IMDB Movies like the movie names, released year, actors, budget, gross, genre etc. Using this we need to analyze the profit, top directors, popular movies number of voted users and other such conclusions. Dataset having 28 columns, 5044 Rows of different Imdb Movies. • Defined a problem, clean the data as necessary remove null and duplicate values. Explore the dataset and derive insights. Use root cause analysis five way's approach. Create chart pivot table and graphs and Give answer to asked questions and create reports for data-driven decision.</a:t>
            </a:r>
            <a:endParaRPr/>
          </a:p>
        </p:txBody>
      </p:sp>
      <p:pic>
        <p:nvPicPr>
          <p:cNvPr id="133" name="Google Shape;133;p3"/>
          <p:cNvPicPr preferRelativeResize="0"/>
          <p:nvPr/>
        </p:nvPicPr>
        <p:blipFill rotWithShape="1">
          <a:blip r:embed="rId3">
            <a:alphaModFix/>
          </a:blip>
          <a:srcRect b="0" l="0" r="0" t="0"/>
          <a:stretch/>
        </p:blipFill>
        <p:spPr>
          <a:xfrm>
            <a:off x="8116487" y="1882587"/>
            <a:ext cx="4075513" cy="497541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4"/>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i="1" lang="en-US"/>
              <a:t>APPROACH</a:t>
            </a:r>
            <a:endParaRPr/>
          </a:p>
        </p:txBody>
      </p:sp>
      <p:sp>
        <p:nvSpPr>
          <p:cNvPr id="139" name="Google Shape;139;p4"/>
          <p:cNvSpPr txBox="1"/>
          <p:nvPr>
            <p:ph idx="1" type="body"/>
          </p:nvPr>
        </p:nvSpPr>
        <p:spPr>
          <a:xfrm>
            <a:off x="0" y="1222044"/>
            <a:ext cx="8337176" cy="6027143"/>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342900" lvl="0" marL="342900" rtl="0" algn="l">
              <a:spcBef>
                <a:spcPts val="0"/>
              </a:spcBef>
              <a:spcAft>
                <a:spcPts val="0"/>
              </a:spcAft>
              <a:buSzPts val="1800"/>
              <a:buChar char="🞆"/>
            </a:pPr>
            <a:r>
              <a:rPr b="1" lang="en-US">
                <a:solidFill>
                  <a:srgbClr val="F8E0B8"/>
                </a:solidFill>
              </a:rPr>
              <a:t>We will be performing our analysis on Microsoft Excel using various in-built formula of Excel and we will go step by step in finding out the answers to the questions asked related to the data set.</a:t>
            </a:r>
            <a:br>
              <a:rPr b="1" lang="en-US">
                <a:solidFill>
                  <a:srgbClr val="F8E0B8"/>
                </a:solidFill>
              </a:rPr>
            </a:br>
            <a:r>
              <a:rPr b="1" lang="en-US">
                <a:solidFill>
                  <a:srgbClr val="F8E0B8"/>
                </a:solidFill>
              </a:rPr>
              <a:t> Then we will look for duplicates in the data set and if any we will remove it through remove duplicate inbuilt function of excel.</a:t>
            </a:r>
            <a:br>
              <a:rPr b="1" lang="en-US">
                <a:solidFill>
                  <a:srgbClr val="F8E0B8"/>
                </a:solidFill>
              </a:rPr>
            </a:br>
            <a:r>
              <a:rPr b="1" lang="en-US">
                <a:solidFill>
                  <a:srgbClr val="F8E0B8"/>
                </a:solidFill>
              </a:rPr>
              <a:t>We will check for missing values in the data set as well. We will check for outliers in the data by using scatter plot.</a:t>
            </a:r>
            <a:endParaRPr/>
          </a:p>
          <a:p>
            <a:pPr indent="-342900" lvl="0" marL="342900" rtl="0" algn="l">
              <a:spcBef>
                <a:spcPts val="960"/>
              </a:spcBef>
              <a:spcAft>
                <a:spcPts val="0"/>
              </a:spcAft>
              <a:buSzPts val="1800"/>
              <a:buChar char="🞆"/>
            </a:pPr>
            <a:r>
              <a:rPr b="1" lang="en-US">
                <a:solidFill>
                  <a:srgbClr val="F8E0B8"/>
                </a:solidFill>
              </a:rPr>
              <a:t> We will remove the outlier if and draw summary and conclusion about that.</a:t>
            </a:r>
            <a:endParaRPr/>
          </a:p>
        </p:txBody>
      </p:sp>
      <p:pic>
        <p:nvPicPr>
          <p:cNvPr id="140" name="Google Shape;140;p4"/>
          <p:cNvPicPr preferRelativeResize="0"/>
          <p:nvPr/>
        </p:nvPicPr>
        <p:blipFill rotWithShape="1">
          <a:blip r:embed="rId3">
            <a:alphaModFix/>
          </a:blip>
          <a:srcRect b="0" l="0" r="0" t="0"/>
          <a:stretch/>
        </p:blipFill>
        <p:spPr>
          <a:xfrm>
            <a:off x="8508322" y="2357485"/>
            <a:ext cx="3545134" cy="357144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5"/>
          <p:cNvPicPr preferRelativeResize="0"/>
          <p:nvPr>
            <p:ph idx="1" type="body"/>
          </p:nvPr>
        </p:nvPicPr>
        <p:blipFill rotWithShape="1">
          <a:blip r:embed="rId3">
            <a:alphaModFix/>
          </a:blip>
          <a:srcRect b="0" l="0" r="0" t="0"/>
          <a:stretch/>
        </p:blipFill>
        <p:spPr>
          <a:xfrm>
            <a:off x="0" y="0"/>
            <a:ext cx="12191999" cy="6858000"/>
          </a:xfrm>
          <a:prstGeom prst="rect">
            <a:avLst/>
          </a:prstGeom>
          <a:noFill/>
          <a:ln>
            <a:noFill/>
          </a:ln>
          <a:effectLst>
            <a:outerShdw blurRad="50800">
              <a:srgbClr val="000000">
                <a:alpha val="40000"/>
              </a:srgbClr>
            </a:outerShdw>
          </a:effectLst>
        </p:spPr>
      </p:pic>
      <p:sp>
        <p:nvSpPr>
          <p:cNvPr id="146" name="Google Shape;146;p5"/>
          <p:cNvSpPr txBox="1"/>
          <p:nvPr>
            <p:ph type="title"/>
          </p:nvPr>
        </p:nvSpPr>
        <p:spPr>
          <a:xfrm>
            <a:off x="3520683" y="0"/>
            <a:ext cx="9184749" cy="1161337"/>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i="1" lang="en-US"/>
              <a:t>TECH – STACK USED</a:t>
            </a:r>
            <a:endParaRPr/>
          </a:p>
        </p:txBody>
      </p:sp>
      <p:sp>
        <p:nvSpPr>
          <p:cNvPr id="147" name="Google Shape;147;p5"/>
          <p:cNvSpPr txBox="1"/>
          <p:nvPr/>
        </p:nvSpPr>
        <p:spPr>
          <a:xfrm>
            <a:off x="3221384" y="1756674"/>
            <a:ext cx="5749229"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F5D095"/>
                </a:solidFill>
                <a:latin typeface="Century Gothic"/>
                <a:ea typeface="Century Gothic"/>
                <a:cs typeface="Century Gothic"/>
                <a:sym typeface="Century Gothic"/>
              </a:rPr>
              <a:t>MS Excel</a:t>
            </a:r>
            <a:r>
              <a:rPr b="1" i="0" lang="en-US" sz="1800" u="none" cap="none" strike="noStrike">
                <a:solidFill>
                  <a:schemeClr val="lt1"/>
                </a:solidFill>
                <a:latin typeface="Century Gothic"/>
                <a:ea typeface="Century Gothic"/>
                <a:cs typeface="Century Gothic"/>
                <a:sym typeface="Century Gothic"/>
              </a:rPr>
              <a:t> - For graphical representation of the results and to understand the results set better</a:t>
            </a:r>
            <a:endParaRPr/>
          </a:p>
          <a:p>
            <a:pPr indent="0" lvl="0" marL="0" marR="0" rtl="0" algn="l">
              <a:spcBef>
                <a:spcPts val="0"/>
              </a:spcBef>
              <a:spcAft>
                <a:spcPts val="0"/>
              </a:spcAft>
              <a:buNone/>
            </a:pPr>
            <a:r>
              <a:rPr b="1" i="0" lang="en-US" sz="1800" u="none" cap="none" strike="noStrike">
                <a:solidFill>
                  <a:schemeClr val="lt1"/>
                </a:solidFill>
                <a:latin typeface="Century Gothic"/>
                <a:ea typeface="Century Gothic"/>
                <a:cs typeface="Century Gothic"/>
                <a:sym typeface="Century Gothic"/>
              </a:rPr>
              <a:t> </a:t>
            </a:r>
            <a:endParaRPr/>
          </a:p>
          <a:p>
            <a:pPr indent="0" lvl="0" marL="0" marR="0" rtl="0" algn="l">
              <a:spcBef>
                <a:spcPts val="0"/>
              </a:spcBef>
              <a:spcAft>
                <a:spcPts val="0"/>
              </a:spcAft>
              <a:buNone/>
            </a:pPr>
            <a:r>
              <a:rPr b="1" i="0" lang="en-US" sz="1800" u="none" cap="none" strike="noStrike">
                <a:solidFill>
                  <a:srgbClr val="F5D095"/>
                </a:solidFill>
                <a:latin typeface="Century Gothic"/>
                <a:ea typeface="Century Gothic"/>
                <a:cs typeface="Century Gothic"/>
                <a:sym typeface="Century Gothic"/>
              </a:rPr>
              <a:t>Microsoft PowerPoint </a:t>
            </a:r>
            <a:r>
              <a:rPr b="1" i="0" lang="en-US" sz="1800" u="none" cap="none" strike="noStrike">
                <a:solidFill>
                  <a:schemeClr val="lt1"/>
                </a:solidFill>
                <a:latin typeface="Century Gothic"/>
                <a:ea typeface="Century Gothic"/>
                <a:cs typeface="Century Gothic"/>
                <a:sym typeface="Century Gothic"/>
              </a:rPr>
              <a:t>– For presentation of the project </a:t>
            </a:r>
            <a:endParaRPr b="1" i="0" sz="1800" u="none" cap="none" strike="noStrike">
              <a:solidFill>
                <a:srgbClr val="F5D095"/>
              </a:solidFill>
              <a:latin typeface="Century Gothic"/>
              <a:ea typeface="Century Gothic"/>
              <a:cs typeface="Century Gothic"/>
              <a:sym typeface="Century Gothic"/>
            </a:endParaRPr>
          </a:p>
        </p:txBody>
      </p:sp>
      <p:pic>
        <p:nvPicPr>
          <p:cNvPr id="148" name="Google Shape;148;p5"/>
          <p:cNvPicPr preferRelativeResize="0"/>
          <p:nvPr/>
        </p:nvPicPr>
        <p:blipFill rotWithShape="1">
          <a:blip r:embed="rId4">
            <a:alphaModFix/>
          </a:blip>
          <a:srcRect b="0" l="0" r="0" t="0"/>
          <a:stretch/>
        </p:blipFill>
        <p:spPr>
          <a:xfrm>
            <a:off x="1746023" y="3623999"/>
            <a:ext cx="4349975" cy="2747495"/>
          </a:xfrm>
          <a:prstGeom prst="rect">
            <a:avLst/>
          </a:prstGeom>
          <a:noFill/>
          <a:ln>
            <a:noFill/>
          </a:ln>
        </p:spPr>
      </p:pic>
      <p:pic>
        <p:nvPicPr>
          <p:cNvPr id="149" name="Google Shape;149;p5"/>
          <p:cNvPicPr preferRelativeResize="0"/>
          <p:nvPr/>
        </p:nvPicPr>
        <p:blipFill rotWithShape="1">
          <a:blip r:embed="rId5">
            <a:alphaModFix/>
          </a:blip>
          <a:srcRect b="0" l="0" r="0" t="0"/>
          <a:stretch/>
        </p:blipFill>
        <p:spPr>
          <a:xfrm>
            <a:off x="5456592" y="3551090"/>
            <a:ext cx="4457558" cy="294604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6"/>
          <p:cNvPicPr preferRelativeResize="0"/>
          <p:nvPr>
            <p:ph idx="1" type="body"/>
          </p:nvPr>
        </p:nvPicPr>
        <p:blipFill rotWithShape="1">
          <a:blip r:embed="rId3">
            <a:alphaModFix/>
          </a:blip>
          <a:srcRect b="0" l="0" r="0" t="0"/>
          <a:stretch/>
        </p:blipFill>
        <p:spPr>
          <a:xfrm>
            <a:off x="1" y="0"/>
            <a:ext cx="12191999" cy="6858000"/>
          </a:xfrm>
          <a:prstGeom prst="rect">
            <a:avLst/>
          </a:prstGeom>
          <a:noFill/>
          <a:ln>
            <a:noFill/>
          </a:ln>
          <a:effectLst>
            <a:outerShdw blurRad="50800">
              <a:srgbClr val="000000">
                <a:alpha val="40000"/>
              </a:srgbClr>
            </a:outerShdw>
          </a:effectLst>
        </p:spPr>
      </p:pic>
      <p:sp>
        <p:nvSpPr>
          <p:cNvPr id="155" name="Google Shape;155;p6"/>
          <p:cNvSpPr txBox="1"/>
          <p:nvPr>
            <p:ph type="title"/>
          </p:nvPr>
        </p:nvSpPr>
        <p:spPr>
          <a:xfrm>
            <a:off x="4550727" y="-190584"/>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i="1" lang="en-US"/>
              <a:t>INSIGHTS </a:t>
            </a:r>
            <a:endParaRPr/>
          </a:p>
        </p:txBody>
      </p:sp>
      <p:pic>
        <p:nvPicPr>
          <p:cNvPr id="156" name="Google Shape;156;p6"/>
          <p:cNvPicPr preferRelativeResize="0"/>
          <p:nvPr/>
        </p:nvPicPr>
        <p:blipFill rotWithShape="1">
          <a:blip r:embed="rId4">
            <a:alphaModFix/>
          </a:blip>
          <a:srcRect b="0" l="0" r="0" t="0"/>
          <a:stretch/>
        </p:blipFill>
        <p:spPr>
          <a:xfrm>
            <a:off x="814974" y="2367511"/>
            <a:ext cx="10024170" cy="3716589"/>
          </a:xfrm>
          <a:prstGeom prst="rect">
            <a:avLst/>
          </a:prstGeom>
          <a:noFill/>
          <a:ln>
            <a:noFill/>
          </a:ln>
        </p:spPr>
      </p:pic>
      <p:sp>
        <p:nvSpPr>
          <p:cNvPr id="157" name="Google Shape;157;p6"/>
          <p:cNvSpPr txBox="1"/>
          <p:nvPr/>
        </p:nvSpPr>
        <p:spPr>
          <a:xfrm>
            <a:off x="4717797" y="1224280"/>
            <a:ext cx="2393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Century Gothic"/>
                <a:ea typeface="Century Gothic"/>
                <a:cs typeface="Century Gothic"/>
                <a:sym typeface="Century Gothic"/>
              </a:rPr>
              <a:t>Cleaned data</a:t>
            </a:r>
            <a:endParaRPr/>
          </a:p>
        </p:txBody>
      </p:sp>
      <p:sp>
        <p:nvSpPr>
          <p:cNvPr id="158" name="Google Shape;158;p6"/>
          <p:cNvSpPr txBox="1"/>
          <p:nvPr/>
        </p:nvSpPr>
        <p:spPr>
          <a:xfrm>
            <a:off x="5428046" y="1873570"/>
            <a:ext cx="1828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Century Gothic"/>
                <a:ea typeface="Century Gothic"/>
                <a:cs typeface="Century Gothic"/>
                <a:sym typeface="Century Gothic"/>
              </a:rPr>
              <a:t>⬇️</a:t>
            </a:r>
            <a:endParaRPr/>
          </a:p>
        </p:txBody>
      </p:sp>
      <p:sp>
        <p:nvSpPr>
          <p:cNvPr id="159" name="Google Shape;159;p6"/>
          <p:cNvSpPr txBox="1"/>
          <p:nvPr/>
        </p:nvSpPr>
        <p:spPr>
          <a:xfrm>
            <a:off x="174814" y="6208709"/>
            <a:ext cx="1201718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Century Gothic"/>
                <a:ea typeface="Century Gothic"/>
                <a:cs typeface="Century Gothic"/>
                <a:sym typeface="Century Gothic"/>
              </a:rPr>
              <a:t>The data cleaning process helped ensure the dataset’s quality by addressing missing values, duplicates, and data type issues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7"/>
          <p:cNvPicPr preferRelativeResize="0"/>
          <p:nvPr>
            <p:ph idx="1" type="body"/>
          </p:nvPr>
        </p:nvPicPr>
        <p:blipFill rotWithShape="1">
          <a:blip r:embed="rId3">
            <a:alphaModFix/>
          </a:blip>
          <a:srcRect b="0" l="0" r="0" t="0"/>
          <a:stretch/>
        </p:blipFill>
        <p:spPr>
          <a:xfrm>
            <a:off x="0" y="0"/>
            <a:ext cx="12859756" cy="7273636"/>
          </a:xfrm>
          <a:prstGeom prst="rect">
            <a:avLst/>
          </a:prstGeom>
          <a:noFill/>
          <a:ln>
            <a:noFill/>
          </a:ln>
          <a:effectLst>
            <a:outerShdw blurRad="50800">
              <a:srgbClr val="000000">
                <a:alpha val="40000"/>
              </a:srgbClr>
            </a:outerShdw>
          </a:effectLst>
        </p:spPr>
      </p:pic>
      <p:sp>
        <p:nvSpPr>
          <p:cNvPr id="165" name="Google Shape;165;p7"/>
          <p:cNvSpPr txBox="1"/>
          <p:nvPr>
            <p:ph type="title"/>
          </p:nvPr>
        </p:nvSpPr>
        <p:spPr>
          <a:xfrm>
            <a:off x="3284461" y="-180738"/>
            <a:ext cx="11625072" cy="90462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8E0B8"/>
              </a:buClr>
              <a:buSzPts val="4000"/>
              <a:buFont typeface="Century Gothic"/>
              <a:buNone/>
            </a:pPr>
            <a:r>
              <a:rPr i="1" lang="en-US">
                <a:solidFill>
                  <a:srgbClr val="F8E0B8"/>
                </a:solidFill>
              </a:rPr>
              <a:t> A. Movie Genre Analysis: </a:t>
            </a:r>
            <a:endParaRPr/>
          </a:p>
        </p:txBody>
      </p:sp>
      <p:sp>
        <p:nvSpPr>
          <p:cNvPr id="166" name="Google Shape;166;p7"/>
          <p:cNvSpPr txBox="1"/>
          <p:nvPr/>
        </p:nvSpPr>
        <p:spPr>
          <a:xfrm>
            <a:off x="171144" y="1055108"/>
            <a:ext cx="1251746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lt1"/>
                </a:solidFill>
                <a:latin typeface="Century Gothic"/>
                <a:ea typeface="Century Gothic"/>
                <a:cs typeface="Century Gothic"/>
                <a:sym typeface="Century Gothic"/>
              </a:rPr>
              <a:t>Analyze the distribution of movie genres and their impact on the IMDB score.</a:t>
            </a:r>
            <a:br>
              <a:rPr b="1" i="0" lang="en-US" sz="1800" u="none" cap="none" strike="noStrike">
                <a:solidFill>
                  <a:schemeClr val="lt1"/>
                </a:solidFill>
                <a:latin typeface="Century Gothic"/>
                <a:ea typeface="Century Gothic"/>
                <a:cs typeface="Century Gothic"/>
                <a:sym typeface="Century Gothic"/>
              </a:rPr>
            </a:br>
            <a:br>
              <a:rPr b="1" i="0" lang="en-US" sz="1800" u="none" cap="none" strike="noStrike">
                <a:solidFill>
                  <a:schemeClr val="lt1"/>
                </a:solidFill>
                <a:latin typeface="Century Gothic"/>
                <a:ea typeface="Century Gothic"/>
                <a:cs typeface="Century Gothic"/>
                <a:sym typeface="Century Gothic"/>
              </a:rPr>
            </a:br>
            <a:r>
              <a:rPr b="1" i="0" lang="en-US" sz="1800" u="none" cap="none" strike="noStrike">
                <a:solidFill>
                  <a:schemeClr val="lt1"/>
                </a:solidFill>
                <a:latin typeface="Century Gothic"/>
                <a:ea typeface="Century Gothic"/>
                <a:cs typeface="Century Gothic"/>
                <a:sym typeface="Century Gothic"/>
              </a:rPr>
              <a:t>Task: </a:t>
            </a:r>
            <a:r>
              <a:rPr b="1" i="0" lang="en-US" sz="1800" u="none" cap="none" strike="noStrike">
                <a:solidFill>
                  <a:srgbClr val="DB8E14"/>
                </a:solidFill>
                <a:latin typeface="Century Gothic"/>
                <a:ea typeface="Century Gothic"/>
                <a:cs typeface="Century Gothic"/>
                <a:sym typeface="Century Gothic"/>
              </a:rPr>
              <a:t>Determine the most common genres of movies in the dataset. Then, for each genre, calculate descriptive statistics (mean, median, mode, range, variance, standard deviation) of the IMDB scores.</a:t>
            </a:r>
            <a:endParaRPr/>
          </a:p>
        </p:txBody>
      </p:sp>
      <p:pic>
        <p:nvPicPr>
          <p:cNvPr id="167" name="Google Shape;167;p7"/>
          <p:cNvPicPr preferRelativeResize="0"/>
          <p:nvPr/>
        </p:nvPicPr>
        <p:blipFill rotWithShape="1">
          <a:blip r:embed="rId4">
            <a:alphaModFix/>
          </a:blip>
          <a:srcRect b="0" l="0" r="0" t="0"/>
          <a:stretch/>
        </p:blipFill>
        <p:spPr>
          <a:xfrm>
            <a:off x="171144" y="2564844"/>
            <a:ext cx="2995027" cy="3396967"/>
          </a:xfrm>
          <a:prstGeom prst="rect">
            <a:avLst/>
          </a:prstGeom>
          <a:noFill/>
          <a:ln>
            <a:noFill/>
          </a:ln>
        </p:spPr>
      </p:pic>
      <p:pic>
        <p:nvPicPr>
          <p:cNvPr id="168" name="Google Shape;168;p7"/>
          <p:cNvPicPr preferRelativeResize="0"/>
          <p:nvPr/>
        </p:nvPicPr>
        <p:blipFill rotWithShape="1">
          <a:blip r:embed="rId5">
            <a:alphaModFix/>
          </a:blip>
          <a:srcRect b="0" l="0" r="0" t="0"/>
          <a:stretch/>
        </p:blipFill>
        <p:spPr>
          <a:xfrm>
            <a:off x="4107435" y="2596565"/>
            <a:ext cx="4583078" cy="2985125"/>
          </a:xfrm>
          <a:prstGeom prst="rect">
            <a:avLst/>
          </a:prstGeom>
          <a:noFill/>
          <a:ln>
            <a:noFill/>
          </a:ln>
        </p:spPr>
      </p:pic>
      <p:sp>
        <p:nvSpPr>
          <p:cNvPr id="169" name="Google Shape;169;p7"/>
          <p:cNvSpPr txBox="1"/>
          <p:nvPr/>
        </p:nvSpPr>
        <p:spPr>
          <a:xfrm>
            <a:off x="3451335" y="3719796"/>
            <a:ext cx="1828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Century Gothic"/>
                <a:ea typeface="Century Gothic"/>
                <a:cs typeface="Century Gothic"/>
                <a:sym typeface="Century Gothic"/>
              </a:rPr>
              <a:t>➡️</a:t>
            </a:r>
            <a:endParaRPr/>
          </a:p>
        </p:txBody>
      </p:sp>
      <p:sp>
        <p:nvSpPr>
          <p:cNvPr id="170" name="Google Shape;170;p7"/>
          <p:cNvSpPr txBox="1"/>
          <p:nvPr/>
        </p:nvSpPr>
        <p:spPr>
          <a:xfrm>
            <a:off x="9096997" y="3657512"/>
            <a:ext cx="1828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Century Gothic"/>
                <a:ea typeface="Century Gothic"/>
                <a:cs typeface="Century Gothic"/>
                <a:sym typeface="Century Gothic"/>
              </a:rPr>
              <a:t>➡️</a:t>
            </a:r>
            <a:endParaRPr/>
          </a:p>
        </p:txBody>
      </p:sp>
      <p:sp>
        <p:nvSpPr>
          <p:cNvPr id="171" name="Google Shape;171;p7"/>
          <p:cNvSpPr txBox="1"/>
          <p:nvPr/>
        </p:nvSpPr>
        <p:spPr>
          <a:xfrm flipH="1">
            <a:off x="3770532" y="5961811"/>
            <a:ext cx="458307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u="none" cap="none" strike="noStrike">
                <a:solidFill>
                  <a:schemeClr val="lt1"/>
                </a:solidFill>
                <a:latin typeface="Century Gothic"/>
                <a:ea typeface="Century Gothic"/>
                <a:cs typeface="Century Gothic"/>
                <a:sym typeface="Century Gothic"/>
              </a:rPr>
              <a:t>As we can see that the most common movie genre is ( </a:t>
            </a:r>
            <a:r>
              <a:rPr b="1" i="1" lang="en-US" sz="1800" u="none" cap="none" strike="noStrike">
                <a:solidFill>
                  <a:srgbClr val="DB8E14"/>
                </a:solidFill>
                <a:latin typeface="Century Gothic"/>
                <a:ea typeface="Century Gothic"/>
                <a:cs typeface="Century Gothic"/>
                <a:sym typeface="Century Gothic"/>
              </a:rPr>
              <a:t>Comedy1041</a:t>
            </a:r>
            <a:r>
              <a:rPr b="1" i="1" lang="en-US" sz="1800" u="none" cap="none" strike="noStrike">
                <a:solidFill>
                  <a:schemeClr val="lt1"/>
                </a:solidFill>
                <a:latin typeface="Century Gothic"/>
                <a:ea typeface="Century Gothic"/>
                <a:cs typeface="Century Gothic"/>
                <a:sym typeface="Century Gothic"/>
              </a:rPr>
              <a:t>)</a:t>
            </a:r>
            <a:endParaRPr/>
          </a:p>
        </p:txBody>
      </p:sp>
      <p:sp>
        <p:nvSpPr>
          <p:cNvPr id="172" name="Google Shape;172;p7"/>
          <p:cNvSpPr txBox="1"/>
          <p:nvPr/>
        </p:nvSpPr>
        <p:spPr>
          <a:xfrm>
            <a:off x="9850741" y="6311411"/>
            <a:ext cx="28378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u="none" cap="none" strike="noStrike">
                <a:solidFill>
                  <a:schemeClr val="lt1"/>
                </a:solidFill>
                <a:latin typeface="Century Gothic"/>
                <a:ea typeface="Century Gothic"/>
                <a:cs typeface="Century Gothic"/>
                <a:sym typeface="Century Gothic"/>
              </a:rPr>
              <a:t>Descriptive analysis </a:t>
            </a:r>
            <a:endParaRPr/>
          </a:p>
        </p:txBody>
      </p:sp>
      <p:pic>
        <p:nvPicPr>
          <p:cNvPr id="173" name="Google Shape;173;p7"/>
          <p:cNvPicPr preferRelativeResize="0"/>
          <p:nvPr/>
        </p:nvPicPr>
        <p:blipFill rotWithShape="1">
          <a:blip r:embed="rId6">
            <a:alphaModFix/>
          </a:blip>
          <a:srcRect b="0" l="0" r="0" t="0"/>
          <a:stretch/>
        </p:blipFill>
        <p:spPr>
          <a:xfrm>
            <a:off x="9793258" y="2181469"/>
            <a:ext cx="2398742" cy="38828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8"/>
          <p:cNvPicPr preferRelativeResize="0"/>
          <p:nvPr>
            <p:ph idx="1" type="body"/>
          </p:nvPr>
        </p:nvPicPr>
        <p:blipFill rotWithShape="1">
          <a:blip r:embed="rId3">
            <a:alphaModFix/>
          </a:blip>
          <a:srcRect b="0" l="0" r="0" t="0"/>
          <a:stretch/>
        </p:blipFill>
        <p:spPr>
          <a:xfrm>
            <a:off x="1" y="0"/>
            <a:ext cx="12192000" cy="6858000"/>
          </a:xfrm>
          <a:prstGeom prst="rect">
            <a:avLst/>
          </a:prstGeom>
          <a:noFill/>
          <a:ln>
            <a:noFill/>
          </a:ln>
          <a:effectLst>
            <a:outerShdw blurRad="50800">
              <a:srgbClr val="000000">
                <a:alpha val="40000"/>
              </a:srgbClr>
            </a:outerShdw>
          </a:effectLst>
        </p:spPr>
      </p:pic>
      <p:sp>
        <p:nvSpPr>
          <p:cNvPr id="179" name="Google Shape;179;p8"/>
          <p:cNvSpPr txBox="1"/>
          <p:nvPr>
            <p:ph type="title"/>
          </p:nvPr>
        </p:nvSpPr>
        <p:spPr>
          <a:xfrm>
            <a:off x="2301401" y="-367491"/>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i="1" lang="en-US"/>
              <a:t>B . Movie Duration Analysis:</a:t>
            </a:r>
            <a:endParaRPr/>
          </a:p>
        </p:txBody>
      </p:sp>
      <p:sp>
        <p:nvSpPr>
          <p:cNvPr id="180" name="Google Shape;180;p8"/>
          <p:cNvSpPr txBox="1"/>
          <p:nvPr/>
        </p:nvSpPr>
        <p:spPr>
          <a:xfrm>
            <a:off x="5179562" y="2514600"/>
            <a:ext cx="1828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i="0" sz="1800" u="none" cap="none" strike="noStrike">
              <a:solidFill>
                <a:schemeClr val="lt1"/>
              </a:solidFill>
              <a:latin typeface="Century Gothic"/>
              <a:ea typeface="Century Gothic"/>
              <a:cs typeface="Century Gothic"/>
              <a:sym typeface="Century Gothic"/>
            </a:endParaRPr>
          </a:p>
        </p:txBody>
      </p:sp>
      <p:sp>
        <p:nvSpPr>
          <p:cNvPr id="181" name="Google Shape;181;p8"/>
          <p:cNvSpPr txBox="1"/>
          <p:nvPr/>
        </p:nvSpPr>
        <p:spPr>
          <a:xfrm>
            <a:off x="680053" y="1068638"/>
            <a:ext cx="11837936"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lt1"/>
                </a:solidFill>
                <a:latin typeface="Century Gothic"/>
                <a:ea typeface="Century Gothic"/>
                <a:cs typeface="Century Gothic"/>
                <a:sym typeface="Century Gothic"/>
              </a:rPr>
              <a:t> Analyze the distribution of movie durations and its impact on the IMDB score.</a:t>
            </a:r>
            <a:br>
              <a:rPr b="1" i="0" lang="en-US" sz="1800" u="none" cap="none" strike="noStrike">
                <a:solidFill>
                  <a:schemeClr val="lt1"/>
                </a:solidFill>
                <a:latin typeface="Century Gothic"/>
                <a:ea typeface="Century Gothic"/>
                <a:cs typeface="Century Gothic"/>
                <a:sym typeface="Century Gothic"/>
              </a:rPr>
            </a:br>
            <a:br>
              <a:rPr b="1" i="0" lang="en-US" sz="1800" u="none" cap="none" strike="noStrike">
                <a:solidFill>
                  <a:schemeClr val="lt1"/>
                </a:solidFill>
                <a:latin typeface="Century Gothic"/>
                <a:ea typeface="Century Gothic"/>
                <a:cs typeface="Century Gothic"/>
                <a:sym typeface="Century Gothic"/>
              </a:rPr>
            </a:br>
            <a:r>
              <a:rPr b="1" i="0" lang="en-US" sz="1800" u="none" cap="none" strike="noStrike">
                <a:solidFill>
                  <a:schemeClr val="lt1"/>
                </a:solidFill>
                <a:latin typeface="Century Gothic"/>
                <a:ea typeface="Century Gothic"/>
                <a:cs typeface="Century Gothic"/>
                <a:sym typeface="Century Gothic"/>
              </a:rPr>
              <a:t>Task: </a:t>
            </a:r>
            <a:r>
              <a:rPr b="1" i="0" lang="en-US" sz="1800" u="none" cap="none" strike="noStrike">
                <a:solidFill>
                  <a:srgbClr val="DB8E14"/>
                </a:solidFill>
                <a:latin typeface="Century Gothic"/>
                <a:ea typeface="Century Gothic"/>
                <a:cs typeface="Century Gothic"/>
                <a:sym typeface="Century Gothic"/>
              </a:rPr>
              <a:t>Analyze the distribution of movie durations and identify the relationship between movie duration and IMDB score.</a:t>
            </a:r>
            <a:endParaRPr/>
          </a:p>
        </p:txBody>
      </p:sp>
      <p:pic>
        <p:nvPicPr>
          <p:cNvPr id="182" name="Google Shape;182;p8"/>
          <p:cNvPicPr preferRelativeResize="0"/>
          <p:nvPr/>
        </p:nvPicPr>
        <p:blipFill rotWithShape="1">
          <a:blip r:embed="rId4">
            <a:alphaModFix/>
          </a:blip>
          <a:srcRect b="0" l="0" r="0" t="0"/>
          <a:stretch/>
        </p:blipFill>
        <p:spPr>
          <a:xfrm>
            <a:off x="3994275" y="2858922"/>
            <a:ext cx="4296244" cy="3343275"/>
          </a:xfrm>
          <a:prstGeom prst="rect">
            <a:avLst/>
          </a:prstGeom>
          <a:noFill/>
          <a:ln>
            <a:noFill/>
          </a:ln>
        </p:spPr>
      </p:pic>
      <p:sp>
        <p:nvSpPr>
          <p:cNvPr id="183" name="Google Shape;183;p8"/>
          <p:cNvSpPr txBox="1"/>
          <p:nvPr/>
        </p:nvSpPr>
        <p:spPr>
          <a:xfrm flipH="1">
            <a:off x="3155992" y="4194151"/>
            <a:ext cx="14753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Century Gothic"/>
                <a:ea typeface="Century Gothic"/>
                <a:cs typeface="Century Gothic"/>
                <a:sym typeface="Century Gothic"/>
              </a:rPr>
              <a:t>➡️</a:t>
            </a:r>
            <a:endParaRPr/>
          </a:p>
        </p:txBody>
      </p:sp>
      <p:sp>
        <p:nvSpPr>
          <p:cNvPr id="184" name="Google Shape;184;p8"/>
          <p:cNvSpPr txBox="1"/>
          <p:nvPr/>
        </p:nvSpPr>
        <p:spPr>
          <a:xfrm>
            <a:off x="8560824" y="4219701"/>
            <a:ext cx="1828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Century Gothic"/>
                <a:ea typeface="Century Gothic"/>
                <a:cs typeface="Century Gothic"/>
                <a:sym typeface="Century Gothic"/>
              </a:rPr>
              <a:t>➡️</a:t>
            </a:r>
            <a:endParaRPr/>
          </a:p>
        </p:txBody>
      </p:sp>
      <p:pic>
        <p:nvPicPr>
          <p:cNvPr id="185" name="Google Shape;185;p8"/>
          <p:cNvPicPr preferRelativeResize="0"/>
          <p:nvPr/>
        </p:nvPicPr>
        <p:blipFill rotWithShape="1">
          <a:blip r:embed="rId5">
            <a:alphaModFix/>
          </a:blip>
          <a:srcRect b="0" l="0" r="0" t="0"/>
          <a:stretch/>
        </p:blipFill>
        <p:spPr>
          <a:xfrm>
            <a:off x="9475224" y="2699266"/>
            <a:ext cx="1948952" cy="3443969"/>
          </a:xfrm>
          <a:prstGeom prst="rect">
            <a:avLst/>
          </a:prstGeom>
          <a:noFill/>
          <a:ln>
            <a:noFill/>
          </a:ln>
        </p:spPr>
      </p:pic>
      <p:sp>
        <p:nvSpPr>
          <p:cNvPr id="186" name="Google Shape;186;p8"/>
          <p:cNvSpPr txBox="1"/>
          <p:nvPr/>
        </p:nvSpPr>
        <p:spPr>
          <a:xfrm>
            <a:off x="9252667" y="6263738"/>
            <a:ext cx="40985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lt1"/>
                </a:solidFill>
                <a:latin typeface="Century Gothic"/>
                <a:ea typeface="Century Gothic"/>
                <a:cs typeface="Century Gothic"/>
                <a:sym typeface="Century Gothic"/>
              </a:rPr>
              <a:t>Descriptive analysis </a:t>
            </a:r>
            <a:endParaRPr/>
          </a:p>
        </p:txBody>
      </p:sp>
      <p:pic>
        <p:nvPicPr>
          <p:cNvPr id="187" name="Google Shape;187;p8"/>
          <p:cNvPicPr preferRelativeResize="0"/>
          <p:nvPr/>
        </p:nvPicPr>
        <p:blipFill rotWithShape="1">
          <a:blip r:embed="rId6">
            <a:alphaModFix/>
          </a:blip>
          <a:srcRect b="0" l="0" r="0" t="0"/>
          <a:stretch/>
        </p:blipFill>
        <p:spPr>
          <a:xfrm>
            <a:off x="471854" y="2598024"/>
            <a:ext cx="2358149" cy="403504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9"/>
          <p:cNvPicPr preferRelativeResize="0"/>
          <p:nvPr>
            <p:ph idx="1" type="body"/>
          </p:nvPr>
        </p:nvPicPr>
        <p:blipFill rotWithShape="1">
          <a:blip r:embed="rId3">
            <a:alphaModFix/>
          </a:blip>
          <a:srcRect b="0" l="0" r="0" t="0"/>
          <a:stretch/>
        </p:blipFill>
        <p:spPr>
          <a:xfrm>
            <a:off x="-52974" y="0"/>
            <a:ext cx="12297947" cy="6858000"/>
          </a:xfrm>
          <a:prstGeom prst="rect">
            <a:avLst/>
          </a:prstGeom>
          <a:noFill/>
          <a:ln>
            <a:noFill/>
          </a:ln>
          <a:effectLst>
            <a:outerShdw blurRad="50800">
              <a:srgbClr val="000000">
                <a:alpha val="40000"/>
              </a:srgbClr>
            </a:outerShdw>
          </a:effectLst>
        </p:spPr>
      </p:pic>
      <p:sp>
        <p:nvSpPr>
          <p:cNvPr id="193" name="Google Shape;193;p9"/>
          <p:cNvSpPr txBox="1"/>
          <p:nvPr>
            <p:ph type="title"/>
          </p:nvPr>
        </p:nvSpPr>
        <p:spPr>
          <a:xfrm>
            <a:off x="3218246" y="-171146"/>
            <a:ext cx="10571998" cy="909742"/>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i="1" lang="en-US"/>
              <a:t>C. Language Analysis:</a:t>
            </a:r>
            <a:endParaRPr/>
          </a:p>
        </p:txBody>
      </p:sp>
      <p:sp>
        <p:nvSpPr>
          <p:cNvPr id="194" name="Google Shape;194;p9"/>
          <p:cNvSpPr txBox="1"/>
          <p:nvPr/>
        </p:nvSpPr>
        <p:spPr>
          <a:xfrm>
            <a:off x="152806" y="730430"/>
            <a:ext cx="11886385"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lt1"/>
                </a:solidFill>
                <a:latin typeface="Century Gothic"/>
                <a:ea typeface="Century Gothic"/>
                <a:cs typeface="Century Gothic"/>
                <a:sym typeface="Century Gothic"/>
              </a:rPr>
              <a:t>Examine the distribution of movies based on their language.</a:t>
            </a:r>
            <a:br>
              <a:rPr b="1" i="0" lang="en-US" sz="1800" u="none" cap="none" strike="noStrike">
                <a:solidFill>
                  <a:schemeClr val="lt1"/>
                </a:solidFill>
                <a:latin typeface="Century Gothic"/>
                <a:ea typeface="Century Gothic"/>
                <a:cs typeface="Century Gothic"/>
                <a:sym typeface="Century Gothic"/>
              </a:rPr>
            </a:br>
            <a:br>
              <a:rPr b="1" i="0" lang="en-US" sz="1800" u="none" cap="none" strike="noStrike">
                <a:solidFill>
                  <a:schemeClr val="lt1"/>
                </a:solidFill>
                <a:latin typeface="Century Gothic"/>
                <a:ea typeface="Century Gothic"/>
                <a:cs typeface="Century Gothic"/>
                <a:sym typeface="Century Gothic"/>
              </a:rPr>
            </a:br>
            <a:r>
              <a:rPr b="1" i="0" lang="en-US" sz="1800" u="none" cap="none" strike="noStrike">
                <a:solidFill>
                  <a:schemeClr val="lt1"/>
                </a:solidFill>
                <a:latin typeface="Century Gothic"/>
                <a:ea typeface="Century Gothic"/>
                <a:cs typeface="Century Gothic"/>
                <a:sym typeface="Century Gothic"/>
              </a:rPr>
              <a:t>Task: </a:t>
            </a:r>
            <a:r>
              <a:rPr b="1" i="0" lang="en-US" sz="1800" u="none" cap="none" strike="noStrike">
                <a:solidFill>
                  <a:schemeClr val="dk1"/>
                </a:solidFill>
                <a:latin typeface="Century Gothic"/>
                <a:ea typeface="Century Gothic"/>
                <a:cs typeface="Century Gothic"/>
                <a:sym typeface="Century Gothic"/>
              </a:rPr>
              <a:t>Determine the most common languages used in movies and analyze their impact on the IMDB score using descriptive statistics.</a:t>
            </a:r>
            <a:endParaRPr/>
          </a:p>
        </p:txBody>
      </p:sp>
      <p:pic>
        <p:nvPicPr>
          <p:cNvPr id="195" name="Google Shape;195;p9"/>
          <p:cNvPicPr preferRelativeResize="0"/>
          <p:nvPr/>
        </p:nvPicPr>
        <p:blipFill rotWithShape="1">
          <a:blip r:embed="rId4">
            <a:alphaModFix/>
          </a:blip>
          <a:srcRect b="0" l="0" r="0" t="0"/>
          <a:stretch/>
        </p:blipFill>
        <p:spPr>
          <a:xfrm>
            <a:off x="142550" y="1836943"/>
            <a:ext cx="3633989" cy="4520169"/>
          </a:xfrm>
          <a:prstGeom prst="rect">
            <a:avLst/>
          </a:prstGeom>
          <a:noFill/>
          <a:ln>
            <a:noFill/>
          </a:ln>
        </p:spPr>
      </p:pic>
      <p:sp>
        <p:nvSpPr>
          <p:cNvPr id="196" name="Google Shape;196;p9"/>
          <p:cNvSpPr txBox="1"/>
          <p:nvPr/>
        </p:nvSpPr>
        <p:spPr>
          <a:xfrm>
            <a:off x="3950897" y="4013092"/>
            <a:ext cx="151503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Century Gothic"/>
                <a:ea typeface="Century Gothic"/>
                <a:cs typeface="Century Gothic"/>
                <a:sym typeface="Century Gothic"/>
              </a:rPr>
              <a:t>➡️</a:t>
            </a:r>
            <a:endParaRPr/>
          </a:p>
        </p:txBody>
      </p:sp>
      <p:pic>
        <p:nvPicPr>
          <p:cNvPr id="197" name="Google Shape;197;p9"/>
          <p:cNvPicPr preferRelativeResize="0"/>
          <p:nvPr/>
        </p:nvPicPr>
        <p:blipFill rotWithShape="1">
          <a:blip r:embed="rId5">
            <a:alphaModFix/>
          </a:blip>
          <a:srcRect b="0" l="0" r="0" t="0"/>
          <a:stretch/>
        </p:blipFill>
        <p:spPr>
          <a:xfrm>
            <a:off x="4805722" y="2197515"/>
            <a:ext cx="3618909" cy="3597202"/>
          </a:xfrm>
          <a:prstGeom prst="rect">
            <a:avLst/>
          </a:prstGeom>
          <a:noFill/>
          <a:ln>
            <a:noFill/>
          </a:ln>
        </p:spPr>
      </p:pic>
      <p:sp>
        <p:nvSpPr>
          <p:cNvPr id="198" name="Google Shape;198;p9"/>
          <p:cNvSpPr txBox="1"/>
          <p:nvPr/>
        </p:nvSpPr>
        <p:spPr>
          <a:xfrm>
            <a:off x="9021956" y="3840381"/>
            <a:ext cx="1828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Century Gothic"/>
                <a:ea typeface="Century Gothic"/>
                <a:cs typeface="Century Gothic"/>
                <a:sym typeface="Century Gothic"/>
              </a:rPr>
              <a:t>➡️</a:t>
            </a:r>
            <a:endParaRPr/>
          </a:p>
        </p:txBody>
      </p:sp>
      <p:sp>
        <p:nvSpPr>
          <p:cNvPr id="199" name="Google Shape;199;p9"/>
          <p:cNvSpPr txBox="1"/>
          <p:nvPr/>
        </p:nvSpPr>
        <p:spPr>
          <a:xfrm flipH="1">
            <a:off x="-112613" y="6316197"/>
            <a:ext cx="76062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u="none" cap="none" strike="noStrike">
                <a:solidFill>
                  <a:schemeClr val="lt1"/>
                </a:solidFill>
                <a:latin typeface="Century Gothic"/>
                <a:ea typeface="Century Gothic"/>
                <a:cs typeface="Century Gothic"/>
                <a:sym typeface="Century Gothic"/>
              </a:rPr>
              <a:t> We can see that the most common language is( </a:t>
            </a:r>
            <a:r>
              <a:rPr b="1" i="1" lang="en-US" sz="1800" u="none" cap="none" strike="noStrike">
                <a:solidFill>
                  <a:schemeClr val="dk1"/>
                </a:solidFill>
                <a:latin typeface="Century Gothic"/>
                <a:ea typeface="Century Gothic"/>
                <a:cs typeface="Century Gothic"/>
                <a:sym typeface="Century Gothic"/>
              </a:rPr>
              <a:t>English at 3735 </a:t>
            </a:r>
            <a:r>
              <a:rPr b="1" i="1" lang="en-US" sz="1800" u="none" cap="none" strike="noStrike">
                <a:solidFill>
                  <a:schemeClr val="lt1"/>
                </a:solidFill>
                <a:latin typeface="Century Gothic"/>
                <a:ea typeface="Century Gothic"/>
                <a:cs typeface="Century Gothic"/>
                <a:sym typeface="Century Gothic"/>
              </a:rPr>
              <a:t>) </a:t>
            </a:r>
            <a:endParaRPr/>
          </a:p>
        </p:txBody>
      </p:sp>
      <p:sp>
        <p:nvSpPr>
          <p:cNvPr id="200" name="Google Shape;200;p9"/>
          <p:cNvSpPr txBox="1"/>
          <p:nvPr/>
        </p:nvSpPr>
        <p:spPr>
          <a:xfrm>
            <a:off x="10169963" y="6192308"/>
            <a:ext cx="1828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u="none" cap="none" strike="noStrike">
                <a:solidFill>
                  <a:schemeClr val="dk1"/>
                </a:solidFill>
                <a:latin typeface="Century Gothic"/>
                <a:ea typeface="Century Gothic"/>
                <a:cs typeface="Century Gothic"/>
                <a:sym typeface="Century Gothic"/>
              </a:rPr>
              <a:t>Descriptive analysis </a:t>
            </a:r>
            <a:endParaRPr/>
          </a:p>
        </p:txBody>
      </p:sp>
      <p:pic>
        <p:nvPicPr>
          <p:cNvPr id="201" name="Google Shape;201;p9"/>
          <p:cNvPicPr preferRelativeResize="0"/>
          <p:nvPr/>
        </p:nvPicPr>
        <p:blipFill rotWithShape="1">
          <a:blip r:embed="rId6">
            <a:alphaModFix/>
          </a:blip>
          <a:srcRect b="0" l="0" r="0" t="0"/>
          <a:stretch/>
        </p:blipFill>
        <p:spPr>
          <a:xfrm>
            <a:off x="9688616" y="1836943"/>
            <a:ext cx="2168977" cy="437620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Quotable">
  <a:themeElements>
    <a:clrScheme name="Quotable">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2023-09-02T07:28:11Z</dcterms:created>
  <dc:creator>sinchan deb</dc:creator>
</cp:coreProperties>
</file>