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64" r:id="rId5"/>
    <p:sldId id="259" r:id="rId6"/>
    <p:sldId id="260" r:id="rId7"/>
    <p:sldId id="262" r:id="rId8"/>
  </p:sldIdLst>
  <p:sldSz cx="12192000" cy="6858000"/>
  <p:notesSz cx="6858000" cy="9144000"/>
  <p:embeddedFontLst>
    <p:embeddedFont>
      <p:font typeface="Tw Cen MT" panose="020B0602020104020603"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a:extLst>
            <a:ext uri="{FF2B5EF4-FFF2-40B4-BE49-F238E27FC236}">
              <a16:creationId xmlns:a16="http://schemas.microsoft.com/office/drawing/2014/main" id="{04B7D7FD-31FD-D95C-3E6F-61F2A888EDE1}"/>
            </a:ext>
          </a:extLst>
        </p:cNvPr>
        <p:cNvGrpSpPr/>
        <p:nvPr/>
      </p:nvGrpSpPr>
      <p:grpSpPr>
        <a:xfrm>
          <a:off x="0" y="0"/>
          <a:ext cx="0" cy="0"/>
          <a:chOff x="0" y="0"/>
          <a:chExt cx="0" cy="0"/>
        </a:xfrm>
      </p:grpSpPr>
      <p:sp>
        <p:nvSpPr>
          <p:cNvPr id="202" name="Google Shape;202;p3:notes">
            <a:extLst>
              <a:ext uri="{FF2B5EF4-FFF2-40B4-BE49-F238E27FC236}">
                <a16:creationId xmlns:a16="http://schemas.microsoft.com/office/drawing/2014/main" id="{0389ABC7-8875-7FCC-BA2B-FF70DB384B3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a:extLst>
              <a:ext uri="{FF2B5EF4-FFF2-40B4-BE49-F238E27FC236}">
                <a16:creationId xmlns:a16="http://schemas.microsoft.com/office/drawing/2014/main" id="{3339BEF1-2131-554D-30E1-D61D047B2FB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4843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167493" y="1122363"/>
            <a:ext cx="7888825"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5400" dirty="0">
                <a:latin typeface="Tw Cen MT" panose="020B0602020104020603" pitchFamily="34" charset="0"/>
              </a:rPr>
              <a:t>Big Game Census Analytics</a:t>
            </a:r>
            <a:endParaRPr dirty="0">
              <a:latin typeface="Tw Cen MT" panose="020B06020201040206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Tw Cen MT" panose="020B0602020104020603" pitchFamily="34" charset="0"/>
              </a:rPr>
              <a:t>Introduction</a:t>
            </a:r>
            <a:endParaRPr dirty="0">
              <a:latin typeface="Tw Cen MT" panose="020B0602020104020603" pitchFamily="34" charset="0"/>
            </a:endParaRPr>
          </a:p>
        </p:txBody>
      </p:sp>
      <p:sp>
        <p:nvSpPr>
          <p:cNvPr id="197" name="Google Shape;197;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800"/>
              <a:buNone/>
            </a:pPr>
            <a:r>
              <a:rPr lang="en-US" sz="2000" dirty="0">
                <a:latin typeface="Tw Cen MT" panose="020B0602020104020603" pitchFamily="34" charset="0"/>
              </a:rPr>
              <a:t>The Big Game Census Dashboard offers an in-depth analysis of player demographics and team compositions across major football teams. This dashboard enables teams, analysts, and fans to explore player attributes, including age, position, and birthplace, along with metrics specific to each team. By utilizing this data, stakeholders can gain valuable insights into player profiles and team dynamics, essential for strategic planning, player recruitment, and performance evaluation.</a:t>
            </a:r>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w Cen MT" panose="020B0602020104020603" pitchFamily="34" charset="0"/>
              </a:rPr>
              <a:t>2</a:t>
            </a:fld>
            <a:endParaRPr>
              <a:latin typeface="Tw Cen MT" panose="020B06020201040206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050891" y="233427"/>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Tw Cen MT" panose="020B0602020104020603" pitchFamily="34" charset="0"/>
              </a:rPr>
              <a:t>Details of Data</a:t>
            </a:r>
            <a:endParaRPr dirty="0">
              <a:latin typeface="Tw Cen MT" panose="020B0602020104020603" pitchFamily="34" charset="0"/>
            </a:endParaRPr>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w Cen MT" panose="020B0602020104020603" pitchFamily="34" charset="0"/>
              </a:rPr>
              <a:t>3</a:t>
            </a:fld>
            <a:endParaRPr>
              <a:latin typeface="Tw Cen MT" panose="020B0602020104020603" pitchFamily="34" charset="0"/>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w Cen MT" panose="020B0602020104020603" pitchFamily="34" charset="0"/>
              </a:rPr>
              <a:t> </a:t>
            </a:r>
            <a:endParaRPr>
              <a:latin typeface="Tw Cen MT" panose="020B0602020104020603" pitchFamily="34" charset="0"/>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latin typeface="Tw Cen MT" panose="020B0602020104020603" pitchFamily="34" charset="0"/>
              </a:rPr>
              <a:t> </a:t>
            </a:r>
            <a:endParaRPr>
              <a:latin typeface="Tw Cen MT" panose="020B0602020104020603" pitchFamily="34" charset="0"/>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w Cen MT" panose="020B0602020104020603" pitchFamily="34" charset="0"/>
              </a:rPr>
              <a:t> </a:t>
            </a:r>
            <a:endParaRPr>
              <a:latin typeface="Tw Cen MT" panose="020B0602020104020603" pitchFamily="34" charset="0"/>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latin typeface="Tw Cen MT" panose="020B0602020104020603" pitchFamily="34" charset="0"/>
              </a:rPr>
              <a:t> </a:t>
            </a:r>
            <a:endParaRPr>
              <a:latin typeface="Tw Cen MT" panose="020B0602020104020603" pitchFamily="34" charset="0"/>
            </a:endParaRPr>
          </a:p>
        </p:txBody>
      </p:sp>
      <p:sp>
        <p:nvSpPr>
          <p:cNvPr id="3" name="Google Shape;197;p2">
            <a:extLst>
              <a:ext uri="{FF2B5EF4-FFF2-40B4-BE49-F238E27FC236}">
                <a16:creationId xmlns:a16="http://schemas.microsoft.com/office/drawing/2014/main" id="{F4CAAFF1-5055-5AC7-BAFF-195AB5157EDA}"/>
              </a:ext>
            </a:extLst>
          </p:cNvPr>
          <p:cNvSpPr txBox="1">
            <a:spLocks/>
          </p:cNvSpPr>
          <p:nvPr/>
        </p:nvSpPr>
        <p:spPr>
          <a:xfrm>
            <a:off x="793561" y="1558990"/>
            <a:ext cx="9779183" cy="389694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b="1" dirty="0">
                <a:latin typeface="Tw Cen MT" panose="020B0602020104020603" pitchFamily="34" charset="0"/>
              </a:rPr>
              <a:t>1. Data Overview:</a:t>
            </a:r>
            <a:endParaRPr lang="en-US" dirty="0">
              <a:latin typeface="Tw Cen MT" panose="020B0602020104020603" pitchFamily="34" charset="0"/>
            </a:endParaRPr>
          </a:p>
          <a:p>
            <a:pPr>
              <a:buFont typeface="Arial" panose="020B0604020202020204" pitchFamily="34" charset="0"/>
              <a:buChar char="•"/>
            </a:pPr>
            <a:r>
              <a:rPr lang="en-US" b="1" dirty="0">
                <a:latin typeface="Tw Cen MT" panose="020B0602020104020603" pitchFamily="34" charset="0"/>
              </a:rPr>
              <a:t>Source</a:t>
            </a:r>
            <a:r>
              <a:rPr lang="en-US" dirty="0">
                <a:latin typeface="Tw Cen MT" panose="020B0602020104020603" pitchFamily="34" charset="0"/>
              </a:rPr>
              <a:t>: The dataset contains player data from two major football teams, New England and Philadelphia.</a:t>
            </a:r>
          </a:p>
          <a:p>
            <a:pPr>
              <a:buFont typeface="Arial" panose="020B0604020202020204" pitchFamily="34" charset="0"/>
              <a:buChar char="•"/>
            </a:pPr>
            <a:r>
              <a:rPr lang="en-US" b="1" dirty="0">
                <a:latin typeface="Tw Cen MT" panose="020B0602020104020603" pitchFamily="34" charset="0"/>
              </a:rPr>
              <a:t>Attributes</a:t>
            </a:r>
            <a:r>
              <a:rPr lang="en-US" dirty="0">
                <a:latin typeface="Tw Cen MT" panose="020B0602020104020603" pitchFamily="34" charset="0"/>
              </a:rPr>
              <a:t>: Includes player age, jersey number, position, birthplace, and birth state.</a:t>
            </a:r>
          </a:p>
          <a:p>
            <a:pPr>
              <a:buFont typeface="Arial" panose="020B0604020202020204" pitchFamily="34" charset="0"/>
              <a:buChar char="•"/>
            </a:pPr>
            <a:r>
              <a:rPr lang="en-US" b="1" dirty="0">
                <a:latin typeface="Tw Cen MT" panose="020B0602020104020603" pitchFamily="34" charset="0"/>
              </a:rPr>
              <a:t>Geographic Scope</a:t>
            </a:r>
            <a:r>
              <a:rPr lang="en-US" dirty="0">
                <a:latin typeface="Tw Cen MT" panose="020B0602020104020603" pitchFamily="34" charset="0"/>
              </a:rPr>
              <a:t>: Players’ birthplaces cover various U.S. states, with some international locations as well.</a:t>
            </a:r>
          </a:p>
          <a:p>
            <a:pPr marL="228600" indent="0"/>
            <a:endParaRPr lang="en-US" dirty="0">
              <a:latin typeface="Tw Cen MT" panose="020B0602020104020603" pitchFamily="34" charset="0"/>
            </a:endParaRPr>
          </a:p>
          <a:p>
            <a:r>
              <a:rPr lang="en-US" b="1" dirty="0">
                <a:latin typeface="Tw Cen MT" panose="020B0602020104020603" pitchFamily="34" charset="0"/>
              </a:rPr>
              <a:t>2. Key Variables:</a:t>
            </a:r>
            <a:endParaRPr lang="en-US" dirty="0">
              <a:latin typeface="Tw Cen MT" panose="020B0602020104020603" pitchFamily="34" charset="0"/>
            </a:endParaRPr>
          </a:p>
          <a:p>
            <a:pPr>
              <a:buFont typeface="Arial" panose="020B0604020202020204" pitchFamily="34" charset="0"/>
              <a:buChar char="•"/>
            </a:pPr>
            <a:r>
              <a:rPr lang="en-US" b="1" dirty="0">
                <a:latin typeface="Tw Cen MT" panose="020B0602020104020603" pitchFamily="34" charset="0"/>
              </a:rPr>
              <a:t>Player Age</a:t>
            </a:r>
            <a:r>
              <a:rPr lang="en-US" dirty="0">
                <a:latin typeface="Tw Cen MT" panose="020B0602020104020603" pitchFamily="34" charset="0"/>
              </a:rPr>
              <a:t>: Records players' ages, averaging at 26.72 years.</a:t>
            </a:r>
          </a:p>
          <a:p>
            <a:pPr>
              <a:buFont typeface="Arial" panose="020B0604020202020204" pitchFamily="34" charset="0"/>
              <a:buChar char="•"/>
            </a:pPr>
            <a:r>
              <a:rPr lang="en-US" b="1" dirty="0">
                <a:latin typeface="Tw Cen MT" panose="020B0602020104020603" pitchFamily="34" charset="0"/>
              </a:rPr>
              <a:t>Player Weight</a:t>
            </a:r>
            <a:r>
              <a:rPr lang="en-US" dirty="0">
                <a:latin typeface="Tw Cen MT" panose="020B0602020104020603" pitchFamily="34" charset="0"/>
              </a:rPr>
              <a:t>: Includes weight data, with an average of 243.88 lbs.</a:t>
            </a:r>
          </a:p>
          <a:p>
            <a:pPr>
              <a:buFont typeface="Arial" panose="020B0604020202020204" pitchFamily="34" charset="0"/>
              <a:buChar char="•"/>
            </a:pPr>
            <a:r>
              <a:rPr lang="en-US" b="1" dirty="0">
                <a:latin typeface="Tw Cen MT" panose="020B0602020104020603" pitchFamily="34" charset="0"/>
              </a:rPr>
              <a:t>Player Position</a:t>
            </a:r>
            <a:r>
              <a:rPr lang="en-US" dirty="0">
                <a:latin typeface="Tw Cen MT" panose="020B0602020104020603" pitchFamily="34" charset="0"/>
              </a:rPr>
              <a:t>: Covers multiple positions such as WR, QB, RB, TE, and various defensive roles.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a:extLst>
            <a:ext uri="{FF2B5EF4-FFF2-40B4-BE49-F238E27FC236}">
              <a16:creationId xmlns:a16="http://schemas.microsoft.com/office/drawing/2014/main" id="{DF35F857-8D3C-9D28-6CC1-48BC0D6B9B86}"/>
            </a:ext>
          </a:extLst>
        </p:cNvPr>
        <p:cNvGrpSpPr/>
        <p:nvPr/>
      </p:nvGrpSpPr>
      <p:grpSpPr>
        <a:xfrm>
          <a:off x="0" y="0"/>
          <a:ext cx="0" cy="0"/>
          <a:chOff x="0" y="0"/>
          <a:chExt cx="0" cy="0"/>
        </a:xfrm>
      </p:grpSpPr>
      <p:sp>
        <p:nvSpPr>
          <p:cNvPr id="205" name="Google Shape;205;p3">
            <a:extLst>
              <a:ext uri="{FF2B5EF4-FFF2-40B4-BE49-F238E27FC236}">
                <a16:creationId xmlns:a16="http://schemas.microsoft.com/office/drawing/2014/main" id="{71A7D906-7240-2F4A-F369-FAC1C8808526}"/>
              </a:ext>
            </a:extLst>
          </p:cNvPr>
          <p:cNvSpPr txBox="1">
            <a:spLocks noGrp="1"/>
          </p:cNvSpPr>
          <p:nvPr>
            <p:ph type="title"/>
          </p:nvPr>
        </p:nvSpPr>
        <p:spPr>
          <a:xfrm>
            <a:off x="1050891" y="233427"/>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Tw Cen MT" panose="020B0602020104020603" pitchFamily="34" charset="0"/>
              </a:rPr>
              <a:t>Details of Data(CONT.)</a:t>
            </a:r>
            <a:endParaRPr dirty="0">
              <a:latin typeface="Tw Cen MT" panose="020B0602020104020603" pitchFamily="34" charset="0"/>
            </a:endParaRPr>
          </a:p>
        </p:txBody>
      </p:sp>
      <p:sp>
        <p:nvSpPr>
          <p:cNvPr id="208" name="Google Shape;208;p3">
            <a:extLst>
              <a:ext uri="{FF2B5EF4-FFF2-40B4-BE49-F238E27FC236}">
                <a16:creationId xmlns:a16="http://schemas.microsoft.com/office/drawing/2014/main" id="{1BC29A30-FFCF-E9B7-C2E0-A046E67092A2}"/>
              </a:ext>
            </a:extLst>
          </p:cNvPr>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w Cen MT" panose="020B0602020104020603" pitchFamily="34" charset="0"/>
              </a:rPr>
              <a:t>4</a:t>
            </a:fld>
            <a:endParaRPr>
              <a:latin typeface="Tw Cen MT" panose="020B0602020104020603" pitchFamily="34" charset="0"/>
            </a:endParaRPr>
          </a:p>
        </p:txBody>
      </p:sp>
      <p:sp>
        <p:nvSpPr>
          <p:cNvPr id="209" name="Google Shape;209;p3">
            <a:extLst>
              <a:ext uri="{FF2B5EF4-FFF2-40B4-BE49-F238E27FC236}">
                <a16:creationId xmlns:a16="http://schemas.microsoft.com/office/drawing/2014/main" id="{4808783D-D5B5-C549-2442-BA16B7591923}"/>
              </a:ext>
            </a:extLst>
          </p:cNvPr>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w Cen MT" panose="020B0602020104020603" pitchFamily="34" charset="0"/>
              </a:rPr>
              <a:t> </a:t>
            </a:r>
            <a:endParaRPr>
              <a:latin typeface="Tw Cen MT" panose="020B0602020104020603" pitchFamily="34" charset="0"/>
            </a:endParaRPr>
          </a:p>
        </p:txBody>
      </p:sp>
      <p:sp>
        <p:nvSpPr>
          <p:cNvPr id="210" name="Google Shape;210;p3">
            <a:extLst>
              <a:ext uri="{FF2B5EF4-FFF2-40B4-BE49-F238E27FC236}">
                <a16:creationId xmlns:a16="http://schemas.microsoft.com/office/drawing/2014/main" id="{ED55556E-4972-BAE1-D281-6DB8BEA485E4}"/>
              </a:ext>
            </a:extLst>
          </p:cNvPr>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latin typeface="Tw Cen MT" panose="020B0602020104020603" pitchFamily="34" charset="0"/>
              </a:rPr>
              <a:t> </a:t>
            </a:r>
            <a:endParaRPr>
              <a:latin typeface="Tw Cen MT" panose="020B0602020104020603" pitchFamily="34" charset="0"/>
            </a:endParaRPr>
          </a:p>
        </p:txBody>
      </p:sp>
      <p:sp>
        <p:nvSpPr>
          <p:cNvPr id="211" name="Google Shape;211;p3">
            <a:extLst>
              <a:ext uri="{FF2B5EF4-FFF2-40B4-BE49-F238E27FC236}">
                <a16:creationId xmlns:a16="http://schemas.microsoft.com/office/drawing/2014/main" id="{11EE1A28-0E45-84FB-982F-D50DA5D120BB}"/>
              </a:ext>
            </a:extLst>
          </p:cNvPr>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w Cen MT" panose="020B0602020104020603" pitchFamily="34" charset="0"/>
              </a:rPr>
              <a:t> </a:t>
            </a:r>
            <a:endParaRPr>
              <a:latin typeface="Tw Cen MT" panose="020B0602020104020603" pitchFamily="34" charset="0"/>
            </a:endParaRPr>
          </a:p>
        </p:txBody>
      </p:sp>
      <p:sp>
        <p:nvSpPr>
          <p:cNvPr id="212" name="Google Shape;212;p3">
            <a:extLst>
              <a:ext uri="{FF2B5EF4-FFF2-40B4-BE49-F238E27FC236}">
                <a16:creationId xmlns:a16="http://schemas.microsoft.com/office/drawing/2014/main" id="{56725A83-E45C-72D5-4D1A-6C8B3EFF8FBA}"/>
              </a:ext>
            </a:extLst>
          </p:cNvPr>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latin typeface="Tw Cen MT" panose="020B0602020104020603" pitchFamily="34" charset="0"/>
              </a:rPr>
              <a:t> </a:t>
            </a:r>
            <a:endParaRPr>
              <a:latin typeface="Tw Cen MT" panose="020B0602020104020603" pitchFamily="34" charset="0"/>
            </a:endParaRPr>
          </a:p>
        </p:txBody>
      </p:sp>
      <p:sp>
        <p:nvSpPr>
          <p:cNvPr id="3" name="Google Shape;197;p2">
            <a:extLst>
              <a:ext uri="{FF2B5EF4-FFF2-40B4-BE49-F238E27FC236}">
                <a16:creationId xmlns:a16="http://schemas.microsoft.com/office/drawing/2014/main" id="{D2B22A5C-0053-9AD6-F50F-58908AD279AD}"/>
              </a:ext>
            </a:extLst>
          </p:cNvPr>
          <p:cNvSpPr txBox="1">
            <a:spLocks/>
          </p:cNvSpPr>
          <p:nvPr/>
        </p:nvSpPr>
        <p:spPr>
          <a:xfrm>
            <a:off x="910161" y="1763104"/>
            <a:ext cx="9779183" cy="389694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b="1" dirty="0">
                <a:latin typeface="Tw Cen MT" panose="020B0602020104020603" pitchFamily="34" charset="0"/>
              </a:rPr>
              <a:t>3. Data Segmentation:</a:t>
            </a:r>
            <a:endParaRPr lang="en-US" dirty="0">
              <a:latin typeface="Tw Cen MT" panose="020B0602020104020603" pitchFamily="34" charset="0"/>
            </a:endParaRPr>
          </a:p>
          <a:p>
            <a:pPr>
              <a:buFont typeface="Arial" panose="020B0604020202020204" pitchFamily="34" charset="0"/>
              <a:buChar char="•"/>
            </a:pPr>
            <a:r>
              <a:rPr lang="en-US" b="1" dirty="0">
                <a:latin typeface="Tw Cen MT" panose="020B0602020104020603" pitchFamily="34" charset="0"/>
              </a:rPr>
              <a:t>Teams</a:t>
            </a:r>
            <a:r>
              <a:rPr lang="en-US" dirty="0">
                <a:latin typeface="Tw Cen MT" panose="020B0602020104020603" pitchFamily="34" charset="0"/>
              </a:rPr>
              <a:t>: Data is categorized by team, focusing on New England and Philadelphia.</a:t>
            </a:r>
          </a:p>
          <a:p>
            <a:pPr>
              <a:buFont typeface="Arial" panose="020B0604020202020204" pitchFamily="34" charset="0"/>
              <a:buChar char="•"/>
            </a:pPr>
            <a:r>
              <a:rPr lang="en-US" b="1" dirty="0">
                <a:latin typeface="Tw Cen MT" panose="020B0602020104020603" pitchFamily="34" charset="0"/>
              </a:rPr>
              <a:t>Birth State</a:t>
            </a:r>
            <a:r>
              <a:rPr lang="en-US" dirty="0">
                <a:latin typeface="Tw Cen MT" panose="020B0602020104020603" pitchFamily="34" charset="0"/>
              </a:rPr>
              <a:t>: Analyzes players' birth states, highlighting prominent states like California, Texas, and Florida.</a:t>
            </a:r>
          </a:p>
        </p:txBody>
      </p:sp>
    </p:spTree>
    <p:extLst>
      <p:ext uri="{BB962C8B-B14F-4D97-AF65-F5344CB8AC3E}">
        <p14:creationId xmlns:p14="http://schemas.microsoft.com/office/powerpoint/2010/main" val="26215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Tw Cen MT" panose="020B0602020104020603" pitchFamily="34" charset="0"/>
              </a:rPr>
              <a:t>Main KPIs</a:t>
            </a:r>
            <a:endParaRPr dirty="0">
              <a:latin typeface="Tw Cen MT" panose="020B0602020104020603" pitchFamily="34" charset="0"/>
            </a:endParaRP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w Cen MT" panose="020B0602020104020603" pitchFamily="34" charset="0"/>
              </a:rPr>
              <a:t>5</a:t>
            </a:fld>
            <a:endParaRPr>
              <a:latin typeface="Tw Cen MT" panose="020B0602020104020603" pitchFamily="34" charset="0"/>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w Cen MT" panose="020B0602020104020603" pitchFamily="34" charset="0"/>
              </a:rPr>
              <a:t> </a:t>
            </a:r>
            <a:endParaRPr>
              <a:latin typeface="Tw Cen MT" panose="020B0602020104020603" pitchFamily="34" charset="0"/>
            </a:endParaRPr>
          </a:p>
        </p:txBody>
      </p:sp>
      <p:sp>
        <p:nvSpPr>
          <p:cNvPr id="6" name="Rectangle 2">
            <a:extLst>
              <a:ext uri="{FF2B5EF4-FFF2-40B4-BE49-F238E27FC236}">
                <a16:creationId xmlns:a16="http://schemas.microsoft.com/office/drawing/2014/main" id="{9943127E-3752-ED32-89A3-DF92D8C12E4E}"/>
              </a:ext>
            </a:extLst>
          </p:cNvPr>
          <p:cNvSpPr>
            <a:spLocks noChangeArrowheads="1"/>
          </p:cNvSpPr>
          <p:nvPr/>
        </p:nvSpPr>
        <p:spPr bwMode="auto">
          <a:xfrm>
            <a:off x="690696" y="1840458"/>
            <a:ext cx="1081060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w Cen MT" panose="020B0602020104020603" pitchFamily="34" charset="0"/>
              </a:rPr>
              <a:t> Average Player Age</a:t>
            </a:r>
            <a:r>
              <a:rPr kumimoji="0" lang="en-US" altLang="en-US" sz="1800" b="0" i="0" u="none" strike="noStrike" cap="none" normalizeH="0" baseline="0" dirty="0">
                <a:ln>
                  <a:noFill/>
                </a:ln>
                <a:solidFill>
                  <a:schemeClr val="tx1"/>
                </a:solidFill>
                <a:effectLst/>
                <a:latin typeface="Tw Cen MT" panose="020B0602020104020603" pitchFamily="34" charset="0"/>
              </a:rPr>
              <a:t>: Indicates the average age of players, useful for evaluating team experience and longevity.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w Cen MT" panose="020B0602020104020603" pitchFamily="34" charset="0"/>
              </a:rPr>
              <a:t> Player Weight Distribution</a:t>
            </a:r>
            <a:r>
              <a:rPr kumimoji="0" lang="en-US" altLang="en-US" sz="1800" b="0" i="0" u="none" strike="noStrike" cap="none" normalizeH="0" baseline="0" dirty="0">
                <a:ln>
                  <a:noFill/>
                </a:ln>
                <a:solidFill>
                  <a:schemeClr val="tx1"/>
                </a:solidFill>
                <a:effectLst/>
                <a:latin typeface="Tw Cen MT" panose="020B0602020104020603" pitchFamily="34" charset="0"/>
              </a:rPr>
              <a:t>: Highlights the weight distribution among players, possibly relevant to position or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w Cen MT" panose="020B0602020104020603" pitchFamily="34" charset="0"/>
              </a:rPr>
              <a:t> Years of Experience (Years Played)</a:t>
            </a:r>
            <a:r>
              <a:rPr kumimoji="0" lang="en-US" altLang="en-US" sz="1800" b="0" i="0" u="none" strike="noStrike" cap="none" normalizeH="0" baseline="0" dirty="0">
                <a:ln>
                  <a:noFill/>
                </a:ln>
                <a:solidFill>
                  <a:schemeClr val="tx1"/>
                </a:solidFill>
                <a:effectLst/>
                <a:latin typeface="Tw Cen MT" panose="020B0602020104020603" pitchFamily="34" charset="0"/>
              </a:rPr>
              <a:t>: Reflects the average playing experience across the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w Cen MT" panose="020B0602020104020603" pitchFamily="34" charset="0"/>
              </a:rPr>
              <a:t> Player Positions Count</a:t>
            </a:r>
            <a:r>
              <a:rPr kumimoji="0" lang="en-US" altLang="en-US" sz="1800" b="0" i="0" u="none" strike="noStrike" cap="none" normalizeH="0" baseline="0" dirty="0">
                <a:ln>
                  <a:noFill/>
                </a:ln>
                <a:solidFill>
                  <a:schemeClr val="tx1"/>
                </a:solidFill>
                <a:effectLst/>
                <a:latin typeface="Tw Cen MT" panose="020B0602020104020603" pitchFamily="34" charset="0"/>
              </a:rPr>
              <a:t>: Shows the count of players by position, indicating the composition of the team by role.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w Cen MT" panose="020B0602020104020603" pitchFamily="34" charset="0"/>
              </a:rPr>
              <a:t> Player Distribution by Birth State</a:t>
            </a:r>
            <a:r>
              <a:rPr kumimoji="0" lang="en-US" altLang="en-US" sz="1800" b="0" i="0" u="none" strike="noStrike" cap="none" normalizeH="0" baseline="0" dirty="0">
                <a:ln>
                  <a:noFill/>
                </a:ln>
                <a:solidFill>
                  <a:schemeClr val="tx1"/>
                </a:solidFill>
                <a:effectLst/>
                <a:latin typeface="Tw Cen MT" panose="020B0602020104020603" pitchFamily="34" charset="0"/>
              </a:rPr>
              <a:t>: Identifies geographic diversity, showing states with higher player representation.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w Cen MT" panose="020B0602020104020603" pitchFamily="34" charset="0"/>
              </a:rPr>
              <a:t> Average Birthplace Latitude and Longitude</a:t>
            </a:r>
            <a:r>
              <a:rPr kumimoji="0" lang="en-US" altLang="en-US" sz="1800" b="0" i="0" u="none" strike="noStrike" cap="none" normalizeH="0" baseline="0" dirty="0">
                <a:ln>
                  <a:noFill/>
                </a:ln>
                <a:solidFill>
                  <a:schemeClr val="tx1"/>
                </a:solidFill>
                <a:effectLst/>
                <a:latin typeface="Tw Cen MT" panose="020B0602020104020603" pitchFamily="34" charset="0"/>
              </a:rPr>
              <a:t>: Averages the geographic origin of players, offering insights into regional recruitment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w Cen MT" panose="020B0602020104020603" pitchFamily="34" charset="0"/>
              </a:rPr>
              <a:t> Team Representation</a:t>
            </a:r>
            <a:r>
              <a:rPr kumimoji="0" lang="en-US" altLang="en-US" sz="1800" b="0" i="0" u="none" strike="noStrike" cap="none" normalizeH="0" baseline="0" dirty="0">
                <a:ln>
                  <a:noFill/>
                </a:ln>
                <a:solidFill>
                  <a:schemeClr val="tx1"/>
                </a:solidFill>
                <a:effectLst/>
                <a:latin typeface="Tw Cen MT" panose="020B0602020104020603" pitchFamily="34" charset="0"/>
              </a:rPr>
              <a:t>: Counts players by team, revealing the most represented teams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w Cen MT" panose="020B0602020104020603" pitchFamily="34" charset="0"/>
              </a:rPr>
              <a:t> College Representation</a:t>
            </a:r>
            <a:r>
              <a:rPr kumimoji="0" lang="en-US" altLang="en-US" sz="1800" b="0" i="0" u="none" strike="noStrike" cap="none" normalizeH="0" baseline="0" dirty="0">
                <a:ln>
                  <a:noFill/>
                </a:ln>
                <a:solidFill>
                  <a:schemeClr val="tx1"/>
                </a:solidFill>
                <a:effectLst/>
                <a:latin typeface="Tw Cen MT" panose="020B0602020104020603" pitchFamily="34" charset="0"/>
              </a:rPr>
              <a:t>: Shows the number of players from each college, useful for tracking player pipelines from different institutions.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w Cen MT" panose="020B0602020104020603" pitchFamily="34" charset="0"/>
              </a:rPr>
              <a:t> City Population Influence</a:t>
            </a:r>
            <a:r>
              <a:rPr kumimoji="0" lang="en-US" altLang="en-US" sz="1800" b="0" i="0" u="none" strike="noStrike" cap="none" normalizeH="0" baseline="0" dirty="0">
                <a:ln>
                  <a:noFill/>
                </a:ln>
                <a:solidFill>
                  <a:schemeClr val="tx1"/>
                </a:solidFill>
                <a:effectLst/>
                <a:latin typeface="Tw Cen MT" panose="020B0602020104020603" pitchFamily="34" charset="0"/>
              </a:rPr>
              <a:t>: Examines the population sizes of players' birthplaces, which could correlate with talent distribution.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537949" y="37486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Tw Cen MT" panose="020B0602020104020603" pitchFamily="34" charset="0"/>
              </a:rPr>
              <a:t>Dashboard</a:t>
            </a:r>
            <a:endParaRPr dirty="0">
              <a:latin typeface="Tw Cen MT" panose="020B0602020104020603" pitchFamily="34" charset="0"/>
            </a:endParaRPr>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w Cen MT" panose="020B0602020104020603" pitchFamily="34" charset="0"/>
              </a:rPr>
              <a:t>6</a:t>
            </a:fld>
            <a:endParaRPr>
              <a:latin typeface="Tw Cen MT" panose="020B0602020104020603" pitchFamily="34" charset="0"/>
            </a:endParaRPr>
          </a:p>
        </p:txBody>
      </p:sp>
      <p:pic>
        <p:nvPicPr>
          <p:cNvPr id="3" name="Picture 2">
            <a:extLst>
              <a:ext uri="{FF2B5EF4-FFF2-40B4-BE49-F238E27FC236}">
                <a16:creationId xmlns:a16="http://schemas.microsoft.com/office/drawing/2014/main" id="{11C971CE-EDBC-420E-931B-1440BADE6F87}"/>
              </a:ext>
            </a:extLst>
          </p:cNvPr>
          <p:cNvPicPr>
            <a:picLocks noChangeAspect="1"/>
          </p:cNvPicPr>
          <p:nvPr/>
        </p:nvPicPr>
        <p:blipFill>
          <a:blip r:embed="rId3"/>
          <a:stretch>
            <a:fillRect/>
          </a:stretch>
        </p:blipFill>
        <p:spPr>
          <a:xfrm>
            <a:off x="537949" y="1700426"/>
            <a:ext cx="9071559" cy="51172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latin typeface="Tw Cen MT" panose="020B0602020104020603" pitchFamily="34" charset="0"/>
              </a:rPr>
              <a:t>Thank you</a:t>
            </a:r>
            <a:endParaRPr>
              <a:latin typeface="Tw Cen MT" panose="020B0602020104020603" pitchFamily="34" charset="0"/>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444</Words>
  <Application>Microsoft Office PowerPoint</Application>
  <PresentationFormat>Widescreen</PresentationFormat>
  <Paragraphs>43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Tw Cen MT</vt:lpstr>
      <vt:lpstr>Calibri</vt:lpstr>
      <vt:lpstr>Office Theme</vt:lpstr>
      <vt:lpstr>Big Game Census Analytics</vt:lpstr>
      <vt:lpstr>Introduction</vt:lpstr>
      <vt:lpstr>Details of Data</vt:lpstr>
      <vt:lpstr>Details of Data(CONT.)</vt:lpstr>
      <vt:lpstr>Main KPIs</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 SRINIVASAN</dc:creator>
  <cp:lastModifiedBy>Kashish Yadav</cp:lastModifiedBy>
  <cp:revision>20</cp:revision>
  <dcterms:created xsi:type="dcterms:W3CDTF">2022-12-29T06:36:15Z</dcterms:created>
  <dcterms:modified xsi:type="dcterms:W3CDTF">2024-10-29T14:46:23Z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