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3" r:id="rId6"/>
    <p:sldId id="264" r:id="rId7"/>
    <p:sldId id="265" r:id="rId8"/>
    <p:sldId id="262" r:id="rId9"/>
  </p:sldIdLst>
  <p:sldSz cx="12192000" cy="6858000"/>
  <p:notesSz cx="6858000" cy="9144000"/>
  <p:embeddedFontLst>
    <p:embeddedFont>
      <p:font typeface="Tw Cen MT" panose="020B0602020104020603"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40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90C2B84C-03DC-164F-E343-02F11F8E9F86}"/>
            </a:ext>
          </a:extLst>
        </p:cNvPr>
        <p:cNvGrpSpPr/>
        <p:nvPr/>
      </p:nvGrpSpPr>
      <p:grpSpPr>
        <a:xfrm>
          <a:off x="0" y="0"/>
          <a:ext cx="0" cy="0"/>
          <a:chOff x="0" y="0"/>
          <a:chExt cx="0" cy="0"/>
        </a:xfrm>
      </p:grpSpPr>
      <p:sp>
        <p:nvSpPr>
          <p:cNvPr id="221" name="Google Shape;221;p4:notes">
            <a:extLst>
              <a:ext uri="{FF2B5EF4-FFF2-40B4-BE49-F238E27FC236}">
                <a16:creationId xmlns:a16="http://schemas.microsoft.com/office/drawing/2014/main" id="{0BFF29CF-19AE-7CA6-DD57-76F90DF25FC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a:extLst>
              <a:ext uri="{FF2B5EF4-FFF2-40B4-BE49-F238E27FC236}">
                <a16:creationId xmlns:a16="http://schemas.microsoft.com/office/drawing/2014/main" id="{1BCA6B8E-199F-19B9-A0FB-9556A8F3D26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05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E4464091-0F34-E0DC-55BC-1BBF42A137C3}"/>
            </a:ext>
          </a:extLst>
        </p:cNvPr>
        <p:cNvGrpSpPr/>
        <p:nvPr/>
      </p:nvGrpSpPr>
      <p:grpSpPr>
        <a:xfrm>
          <a:off x="0" y="0"/>
          <a:ext cx="0" cy="0"/>
          <a:chOff x="0" y="0"/>
          <a:chExt cx="0" cy="0"/>
        </a:xfrm>
      </p:grpSpPr>
      <p:sp>
        <p:nvSpPr>
          <p:cNvPr id="221" name="Google Shape;221;p4:notes">
            <a:extLst>
              <a:ext uri="{FF2B5EF4-FFF2-40B4-BE49-F238E27FC236}">
                <a16:creationId xmlns:a16="http://schemas.microsoft.com/office/drawing/2014/main" id="{12283EFC-B6A2-EF49-043B-EB16377D8B7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a:extLst>
              <a:ext uri="{FF2B5EF4-FFF2-40B4-BE49-F238E27FC236}">
                <a16:creationId xmlns:a16="http://schemas.microsoft.com/office/drawing/2014/main" id="{1AD1D581-0BE6-7318-1BAE-5C74321A791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121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002123" y="1822755"/>
            <a:ext cx="7096933" cy="2387600"/>
          </a:xfrm>
        </p:spPr>
        <p:txBody>
          <a:bodyPr spcFirstLastPara="1" wrap="square" lIns="91425" tIns="45700" rIns="91425" bIns="45700" anchor="b" anchorCtr="0">
            <a:normAutofit/>
          </a:bodyPr>
          <a:lstStyle/>
          <a:p>
            <a:pPr marL="0" lvl="0" indent="0" rtl="0">
              <a:spcBef>
                <a:spcPts val="0"/>
              </a:spcBef>
              <a:spcAft>
                <a:spcPts val="0"/>
              </a:spcAft>
              <a:buClr>
                <a:schemeClr val="dk1"/>
              </a:buClr>
              <a:buSzPts val="5400"/>
              <a:buFont typeface="Arial"/>
              <a:buNone/>
            </a:pPr>
            <a:r>
              <a:rPr lang="en-IN" dirty="0">
                <a:latin typeface="Tw Cen MT" panose="020B0602020104020603" pitchFamily="34" charset="0"/>
              </a:rPr>
              <a:t>Chatbot for Customer Support</a:t>
            </a:r>
            <a:endParaRPr lang="en-US" dirty="0">
              <a:latin typeface="Tw Cen MT" panose="020B06020201040206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348264" y="857653"/>
            <a:ext cx="296676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w Cen MT" panose="020B0602020104020603" pitchFamily="34" charset="0"/>
              </a:rPr>
              <a:t>Problem Statement</a:t>
            </a:r>
            <a:endParaRPr dirty="0">
              <a:latin typeface="Tw Cen MT" panose="020B0602020104020603" pitchFamily="34" charset="0"/>
            </a:endParaRPr>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2</a:t>
            </a:fld>
            <a:endParaRPr>
              <a:latin typeface="Tw Cen MT" panose="020B0602020104020603" pitchFamily="34" charset="0"/>
            </a:endParaRPr>
          </a:p>
        </p:txBody>
      </p:sp>
      <p:sp>
        <p:nvSpPr>
          <p:cNvPr id="5" name="TextBox 4">
            <a:extLst>
              <a:ext uri="{FF2B5EF4-FFF2-40B4-BE49-F238E27FC236}">
                <a16:creationId xmlns:a16="http://schemas.microsoft.com/office/drawing/2014/main" id="{546B8E95-710D-C09E-C90B-BEABFC7384B0}"/>
              </a:ext>
            </a:extLst>
          </p:cNvPr>
          <p:cNvSpPr txBox="1"/>
          <p:nvPr/>
        </p:nvSpPr>
        <p:spPr>
          <a:xfrm>
            <a:off x="6808934" y="1104937"/>
            <a:ext cx="3397384" cy="830997"/>
          </a:xfrm>
          <a:prstGeom prst="rect">
            <a:avLst/>
          </a:prstGeom>
          <a:noFill/>
        </p:spPr>
        <p:txBody>
          <a:bodyPr wrap="square">
            <a:spAutoFit/>
          </a:bodyPr>
          <a:lstStyle/>
          <a:p>
            <a:r>
              <a:rPr lang="en-US" sz="4800" b="1" dirty="0">
                <a:latin typeface="Tw Cen MT" panose="020B0602020104020603" pitchFamily="34" charset="0"/>
              </a:rPr>
              <a:t>Objective</a:t>
            </a:r>
            <a:endParaRPr lang="en-IN" sz="4800" b="1" dirty="0">
              <a:latin typeface="Tw Cen MT" panose="020B0602020104020603" pitchFamily="34" charset="0"/>
            </a:endParaRPr>
          </a:p>
        </p:txBody>
      </p:sp>
      <p:sp>
        <p:nvSpPr>
          <p:cNvPr id="7" name="TextBox 6">
            <a:extLst>
              <a:ext uri="{FF2B5EF4-FFF2-40B4-BE49-F238E27FC236}">
                <a16:creationId xmlns:a16="http://schemas.microsoft.com/office/drawing/2014/main" id="{99B14C27-EDB8-97DD-DC64-5BBDEBA72865}"/>
              </a:ext>
            </a:extLst>
          </p:cNvPr>
          <p:cNvSpPr txBox="1"/>
          <p:nvPr/>
        </p:nvSpPr>
        <p:spPr>
          <a:xfrm>
            <a:off x="1071837" y="2653066"/>
            <a:ext cx="3519618"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dirty="0">
                <a:solidFill>
                  <a:schemeClr val="bg1"/>
                </a:solidFill>
                <a:latin typeface="Tw Cen MT" panose="020B0602020104020603" pitchFamily="34" charset="0"/>
              </a:rPr>
              <a:t>"Design a chatbot to respond to user queries in the customer support domain, focusing on common intents (e.g., order tracking, account management)."</a:t>
            </a:r>
            <a:endParaRPr kumimoji="0" lang="en-US" altLang="en-US" sz="2000" b="0" i="0" u="none" strike="noStrike" cap="none" normalizeH="0" baseline="0" dirty="0">
              <a:ln>
                <a:noFill/>
              </a:ln>
              <a:solidFill>
                <a:schemeClr val="bg1"/>
              </a:solidFill>
              <a:effectLst/>
              <a:latin typeface="Tw Cen MT" panose="020B0602020104020603" pitchFamily="34" charset="0"/>
            </a:endParaRPr>
          </a:p>
        </p:txBody>
      </p:sp>
      <p:sp>
        <p:nvSpPr>
          <p:cNvPr id="8" name="Rectangle 3">
            <a:extLst>
              <a:ext uri="{FF2B5EF4-FFF2-40B4-BE49-F238E27FC236}">
                <a16:creationId xmlns:a16="http://schemas.microsoft.com/office/drawing/2014/main" id="{5982F56E-C6E9-35D6-88CE-DACDF4DAAA78}"/>
              </a:ext>
            </a:extLst>
          </p:cNvPr>
          <p:cNvSpPr>
            <a:spLocks noChangeArrowheads="1"/>
          </p:cNvSpPr>
          <p:nvPr/>
        </p:nvSpPr>
        <p:spPr bwMode="auto">
          <a:xfrm>
            <a:off x="6355595" y="2345290"/>
            <a:ext cx="451687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w Cen MT" panose="020B0602020104020603" pitchFamily="34" charset="0"/>
              </a:rPr>
              <a:t>Build a chatbot capable of recognizing user intent in real-time and providing appropriate responses.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w Cen MT" panose="020B0602020104020603" pitchFamily="34" charset="0"/>
              </a:rPr>
              <a:t>Focus on natural language understanding (NLU) in the context of customer support.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050891" y="233427"/>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w Cen MT" panose="020B0602020104020603" pitchFamily="34" charset="0"/>
              </a:rPr>
              <a:t>Data set and overview</a:t>
            </a:r>
            <a:endParaRPr dirty="0">
              <a:latin typeface="Tw Cen MT" panose="020B0602020104020603" pitchFamily="34" charset="0"/>
            </a:endParaRP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3</a:t>
            </a:fld>
            <a:endParaRPr>
              <a:latin typeface="Tw Cen MT" panose="020B0602020104020603" pitchFamily="34" charset="0"/>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w Cen MT" panose="020B0602020104020603" pitchFamily="34" charset="0"/>
              </a:rPr>
              <a:t> </a:t>
            </a:r>
            <a:endParaRPr>
              <a:latin typeface="Tw Cen MT" panose="020B0602020104020603" pitchFamily="34" charset="0"/>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latin typeface="Tw Cen MT" panose="020B0602020104020603" pitchFamily="34" charset="0"/>
              </a:rPr>
              <a:t> </a:t>
            </a:r>
            <a:endParaRPr>
              <a:latin typeface="Tw Cen MT" panose="020B0602020104020603" pitchFamily="34" charset="0"/>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w Cen MT" panose="020B0602020104020603" pitchFamily="34" charset="0"/>
              </a:rPr>
              <a:t> </a:t>
            </a:r>
            <a:endParaRPr>
              <a:latin typeface="Tw Cen MT" panose="020B0602020104020603" pitchFamily="34" charset="0"/>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latin typeface="Tw Cen MT" panose="020B0602020104020603" pitchFamily="34" charset="0"/>
              </a:rPr>
              <a:t> </a:t>
            </a:r>
            <a:endParaRPr>
              <a:latin typeface="Tw Cen MT" panose="020B0602020104020603" pitchFamily="34" charset="0"/>
            </a:endParaRPr>
          </a:p>
        </p:txBody>
      </p:sp>
      <p:sp>
        <p:nvSpPr>
          <p:cNvPr id="3" name="Google Shape;197;p2">
            <a:extLst>
              <a:ext uri="{FF2B5EF4-FFF2-40B4-BE49-F238E27FC236}">
                <a16:creationId xmlns:a16="http://schemas.microsoft.com/office/drawing/2014/main" id="{F4CAAFF1-5055-5AC7-BAFF-195AB5157EDA}"/>
              </a:ext>
            </a:extLst>
          </p:cNvPr>
          <p:cNvSpPr txBox="1">
            <a:spLocks/>
          </p:cNvSpPr>
          <p:nvPr/>
        </p:nvSpPr>
        <p:spPr>
          <a:xfrm>
            <a:off x="941338" y="1706563"/>
            <a:ext cx="9779183" cy="38969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0"/>
            <a:endParaRPr lang="en-US" dirty="0">
              <a:latin typeface="Tw Cen MT" panose="020B0602020104020603" pitchFamily="34" charset="0"/>
            </a:endParaRPr>
          </a:p>
        </p:txBody>
      </p:sp>
      <p:sp>
        <p:nvSpPr>
          <p:cNvPr id="2" name="Rectangle 1">
            <a:extLst>
              <a:ext uri="{FF2B5EF4-FFF2-40B4-BE49-F238E27FC236}">
                <a16:creationId xmlns:a16="http://schemas.microsoft.com/office/drawing/2014/main" id="{73D4143D-D56C-D249-32D6-835D3BC5E843}"/>
              </a:ext>
            </a:extLst>
          </p:cNvPr>
          <p:cNvSpPr>
            <a:spLocks noChangeArrowheads="1"/>
          </p:cNvSpPr>
          <p:nvPr/>
        </p:nvSpPr>
        <p:spPr bwMode="auto">
          <a:xfrm>
            <a:off x="941339" y="1647126"/>
            <a:ext cx="1000533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w Cen MT" panose="020B0602020104020603" pitchFamily="34" charset="0"/>
              </a:rPr>
              <a:t>Dataset</a:t>
            </a:r>
            <a:r>
              <a:rPr kumimoji="0" lang="en-US" altLang="en-US" sz="2000" b="0" i="0" u="none" strike="noStrike" cap="none" normalizeH="0" baseline="0" dirty="0">
                <a:ln>
                  <a:noFill/>
                </a:ln>
                <a:solidFill>
                  <a:schemeClr val="tx1"/>
                </a:solidFill>
                <a:effectLst/>
                <a:latin typeface="Tw Cen MT" panose="020B0602020104020603" pitchFamily="34" charset="0"/>
              </a:rPr>
              <a:t>: Bitext Customer Support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w Cen MT" panose="020B0602020104020603" pitchFamily="34" charset="0"/>
              </a:rPr>
              <a:t>Details</a:t>
            </a:r>
            <a:r>
              <a:rPr kumimoji="0" lang="en-US" altLang="en-US" sz="2000" b="0" i="0" u="none" strike="noStrike" cap="none" normalizeH="0" baseline="0" dirty="0">
                <a:ln>
                  <a:noFill/>
                </a:ln>
                <a:solidFill>
                  <a:schemeClr val="tx1"/>
                </a:solidFill>
                <a:effectLst/>
                <a:latin typeface="Tw Cen MT" panose="020B0602020104020603" pitchFamily="34" charset="0"/>
              </a:rPr>
              <a:t>:</a:t>
            </a:r>
          </a:p>
          <a:p>
            <a:pPr lvl="2" eaLnBrk="0" fontAlgn="base" hangingPunct="0">
              <a:spcBef>
                <a:spcPct val="0"/>
              </a:spcBef>
              <a:spcAft>
                <a:spcPct val="0"/>
              </a:spcAft>
              <a:buClrTx/>
              <a:buFontTx/>
              <a:buChar char="•"/>
            </a:pPr>
            <a:r>
              <a:rPr kumimoji="0" lang="en-US" altLang="en-US" sz="2000" b="0" i="0" u="none" strike="noStrike" cap="none" normalizeH="0" baseline="0" dirty="0">
                <a:ln>
                  <a:noFill/>
                </a:ln>
                <a:solidFill>
                  <a:schemeClr val="tx1"/>
                </a:solidFill>
                <a:effectLst/>
                <a:latin typeface="Tw Cen MT" panose="020B0602020104020603" pitchFamily="34" charset="0"/>
              </a:rPr>
              <a:t>Contains 20,000+ customer support utterances.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Covers </a:t>
            </a:r>
            <a:r>
              <a:rPr kumimoji="0" lang="en-US" altLang="en-US" sz="2000" b="1" i="0" u="none" strike="noStrike" cap="none" normalizeH="0" baseline="0" dirty="0">
                <a:ln>
                  <a:noFill/>
                </a:ln>
                <a:solidFill>
                  <a:schemeClr val="tx1"/>
                </a:solidFill>
                <a:effectLst/>
                <a:latin typeface="Tw Cen MT" panose="020B0602020104020603" pitchFamily="34" charset="0"/>
              </a:rPr>
              <a:t>27 intents</a:t>
            </a:r>
            <a:r>
              <a:rPr kumimoji="0" lang="en-US" altLang="en-US" sz="2000" b="0" i="0" u="none" strike="noStrike" cap="none" normalizeH="0" baseline="0" dirty="0">
                <a:ln>
                  <a:noFill/>
                </a:ln>
                <a:solidFill>
                  <a:schemeClr val="tx1"/>
                </a:solidFill>
                <a:effectLst/>
                <a:latin typeface="Tw Cen MT" panose="020B0602020104020603" pitchFamily="34" charset="0"/>
              </a:rPr>
              <a:t> under </a:t>
            </a:r>
            <a:r>
              <a:rPr kumimoji="0" lang="en-US" altLang="en-US" sz="2000" b="1" i="0" u="none" strike="noStrike" cap="none" normalizeH="0" baseline="0" dirty="0">
                <a:ln>
                  <a:noFill/>
                </a:ln>
                <a:solidFill>
                  <a:schemeClr val="tx1"/>
                </a:solidFill>
                <a:effectLst/>
                <a:latin typeface="Tw Cen MT" panose="020B0602020104020603" pitchFamily="34" charset="0"/>
              </a:rPr>
              <a:t>11 categories</a:t>
            </a:r>
            <a:r>
              <a:rPr kumimoji="0" lang="en-US" altLang="en-US" sz="2000" b="0" i="0" u="none" strike="noStrike" cap="none" normalizeH="0" baseline="0" dirty="0">
                <a:ln>
                  <a:noFill/>
                </a:ln>
                <a:solidFill>
                  <a:schemeClr val="tx1"/>
                </a:solidFill>
                <a:effectLst/>
                <a:latin typeface="Tw Cen MT" panose="020B0602020104020603" pitchFamily="34" charset="0"/>
              </a:rPr>
              <a:t> (e.g., order, payment, refunds).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Includes linguistic variations, spelling errors, slang, etc., to mimic real user interactions.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w Cen MT" panose="020B0602020104020603" pitchFamily="34" charset="0"/>
              </a:rPr>
              <a:t>Data Structure</a:t>
            </a:r>
            <a:r>
              <a:rPr kumimoji="0" lang="en-US" altLang="en-US" sz="20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Tw Cen MT" panose="020B0602020104020603" pitchFamily="34" charset="0"/>
              </a:rPr>
              <a:t>Fields</a:t>
            </a:r>
            <a:r>
              <a:rPr kumimoji="0" lang="en-US" altLang="en-US" sz="2000" b="0" i="0" u="none" strike="noStrike" cap="none" normalizeH="0" baseline="0" dirty="0">
                <a:ln>
                  <a:noFill/>
                </a:ln>
                <a:solidFill>
                  <a:schemeClr val="tx1"/>
                </a:solidFill>
                <a:effectLst/>
                <a:latin typeface="Tw Cen MT" panose="020B0602020104020603" pitchFamily="34" charset="0"/>
              </a:rPr>
              <a:t>: Utterance, Intent, Category, Linguistic Flags (e.g., politeness, colloquial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w Cen MT" panose="020B06020201040206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IN" dirty="0">
                <a:latin typeface="Tw Cen MT" panose="020B0602020104020603" pitchFamily="34" charset="0"/>
              </a:rPr>
              <a:t>Data Exploration and Preprocessing</a:t>
            </a:r>
            <a:endParaRPr dirty="0">
              <a:latin typeface="Tw Cen MT" panose="020B0602020104020603" pitchFamily="34" charset="0"/>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4</a:t>
            </a:fld>
            <a:endParaRPr dirty="0">
              <a:latin typeface="Tw Cen MT" panose="020B0602020104020603" pitchFamily="34" charset="0"/>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Rectangle 1">
            <a:extLst>
              <a:ext uri="{FF2B5EF4-FFF2-40B4-BE49-F238E27FC236}">
                <a16:creationId xmlns:a16="http://schemas.microsoft.com/office/drawing/2014/main" id="{AB458A16-9566-A621-DDA0-7E3661D98E98}"/>
              </a:ext>
            </a:extLst>
          </p:cNvPr>
          <p:cNvSpPr>
            <a:spLocks noChangeArrowheads="1"/>
          </p:cNvSpPr>
          <p:nvPr/>
        </p:nvSpPr>
        <p:spPr bwMode="auto">
          <a:xfrm>
            <a:off x="826851" y="1894265"/>
            <a:ext cx="1313608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w Cen MT" panose="020B0602020104020603" pitchFamily="34" charset="0"/>
              </a:rPr>
              <a:t>Exploration</a:t>
            </a:r>
            <a:r>
              <a:rPr kumimoji="0" lang="en-US" altLang="en-US" sz="24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Reviewed intent distributions and frequency of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Assessed linguistic variations and flag-based annotations.</a:t>
            </a:r>
          </a:p>
          <a:p>
            <a:pPr marL="0" marR="0" lvl="0" indent="0" algn="l" defTabSz="914400" rtl="0" eaLnBrk="0" fontAlgn="base" latinLnBrk="0" hangingPunct="0">
              <a:lnSpc>
                <a:spcPct val="100000"/>
              </a:lnSpc>
              <a:spcBef>
                <a:spcPct val="0"/>
              </a:spcBef>
              <a:spcAft>
                <a:spcPct val="0"/>
              </a:spcAft>
              <a:buClrTx/>
              <a:buSzTx/>
              <a:tabLst/>
            </a:pPr>
            <a:br>
              <a:rPr kumimoji="0" lang="en-US" altLang="en-US" sz="2000" b="1" i="0" u="none" strike="noStrike" cap="none" normalizeH="0" baseline="0" dirty="0">
                <a:ln>
                  <a:noFill/>
                </a:ln>
                <a:solidFill>
                  <a:schemeClr val="tx1"/>
                </a:solidFill>
                <a:effectLst/>
                <a:latin typeface="Tw Cen MT" panose="020B0602020104020603" pitchFamily="34" charset="0"/>
              </a:rPr>
            </a:br>
            <a:endParaRPr kumimoji="0" lang="en-US" altLang="en-US" sz="2000" b="1" i="0" u="none" strike="noStrike" cap="none" normalizeH="0" baseline="0" dirty="0">
              <a:ln>
                <a:noFill/>
              </a:ln>
              <a:solidFill>
                <a:schemeClr val="tx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w Cen MT" panose="020B0602020104020603" pitchFamily="34" charset="0"/>
              </a:rPr>
              <a:t>Preprocessing Steps</a:t>
            </a:r>
            <a:r>
              <a:rPr kumimoji="0" lang="en-US" altLang="en-US" sz="24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w Cen MT" panose="020B0602020104020603" pitchFamily="34" charset="0"/>
              </a:rPr>
              <a:t>Text Cleaning</a:t>
            </a:r>
            <a:r>
              <a:rPr kumimoji="0" lang="en-US" altLang="en-US" sz="2000" b="0" i="0" u="none" strike="noStrike" cap="none" normalizeH="0" baseline="0" dirty="0">
                <a:ln>
                  <a:noFill/>
                </a:ln>
                <a:solidFill>
                  <a:schemeClr val="tx1"/>
                </a:solidFill>
                <a:effectLst/>
                <a:latin typeface="Tw Cen MT" panose="020B0602020104020603" pitchFamily="34" charset="0"/>
              </a:rPr>
              <a:t>: Removed special characters and punctuation.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w Cen MT" panose="020B0602020104020603" pitchFamily="34" charset="0"/>
              </a:rPr>
              <a:t>Tokenization</a:t>
            </a:r>
            <a:r>
              <a:rPr kumimoji="0" lang="en-US" altLang="en-US" sz="2000" b="0" i="0" u="none" strike="noStrike" cap="none" normalizeH="0" baseline="0" dirty="0">
                <a:ln>
                  <a:noFill/>
                </a:ln>
                <a:solidFill>
                  <a:schemeClr val="tx1"/>
                </a:solidFill>
                <a:effectLst/>
                <a:latin typeface="Tw Cen MT" panose="020B0602020104020603" pitchFamily="34" charset="0"/>
              </a:rPr>
              <a:t>: Transformed text data into token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w Cen MT" panose="020B0602020104020603" pitchFamily="34" charset="0"/>
              </a:rPr>
              <a:t>Label Encoding</a:t>
            </a:r>
            <a:r>
              <a:rPr kumimoji="0" lang="en-US" altLang="en-US" sz="2000" b="0" i="0" u="none" strike="noStrike" cap="none" normalizeH="0" baseline="0" dirty="0">
                <a:ln>
                  <a:noFill/>
                </a:ln>
                <a:solidFill>
                  <a:schemeClr val="tx1"/>
                </a:solidFill>
                <a:effectLst/>
                <a:latin typeface="Tw Cen MT" panose="020B0602020104020603" pitchFamily="34" charset="0"/>
              </a:rPr>
              <a:t>: Encoded each intent as a label for model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w Cen MT" panose="020B06020201040206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IN" b="1" dirty="0">
                <a:latin typeface="Tw Cen MT" panose="020B0602020104020603" pitchFamily="34" charset="0"/>
              </a:rPr>
              <a:t>Model Selection and Training</a:t>
            </a:r>
            <a:endParaRPr dirty="0">
              <a:latin typeface="Tw Cen MT" panose="020B0602020104020603" pitchFamily="34" charset="0"/>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5</a:t>
            </a:fld>
            <a:endParaRPr dirty="0">
              <a:latin typeface="Tw Cen MT" panose="020B0602020104020603" pitchFamily="34" charset="0"/>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3" name="Rectangle 1">
            <a:extLst>
              <a:ext uri="{FF2B5EF4-FFF2-40B4-BE49-F238E27FC236}">
                <a16:creationId xmlns:a16="http://schemas.microsoft.com/office/drawing/2014/main" id="{10AFBF46-A2AF-33A5-9EC8-009E71FDC94C}"/>
              </a:ext>
            </a:extLst>
          </p:cNvPr>
          <p:cNvSpPr>
            <a:spLocks noChangeArrowheads="1"/>
          </p:cNvSpPr>
          <p:nvPr/>
        </p:nvSpPr>
        <p:spPr bwMode="auto">
          <a:xfrm>
            <a:off x="760248" y="1951672"/>
            <a:ext cx="964007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w Cen MT" panose="020B0602020104020603" pitchFamily="34" charset="0"/>
              </a:rPr>
              <a:t>Chosen Model</a:t>
            </a:r>
            <a:r>
              <a:rPr kumimoji="0" lang="en-US" altLang="en-US" sz="2000" b="0" i="0" u="none" strike="noStrike" cap="none" normalizeH="0" baseline="0" dirty="0">
                <a:ln>
                  <a:noFill/>
                </a:ln>
                <a:solidFill>
                  <a:schemeClr val="tx1"/>
                </a:solidFill>
                <a:effectLst/>
                <a:latin typeface="Tw Cen MT" panose="020B0602020104020603" pitchFamily="34" charset="0"/>
              </a:rPr>
              <a:t>: </a:t>
            </a:r>
            <a:r>
              <a:rPr kumimoji="0" lang="en-US" altLang="en-US" sz="2000" b="0" i="1" u="none" strike="noStrike" cap="none" normalizeH="0" baseline="0" dirty="0">
                <a:ln>
                  <a:noFill/>
                </a:ln>
                <a:solidFill>
                  <a:schemeClr val="tx1"/>
                </a:solidFill>
                <a:effectLst/>
                <a:latin typeface="Tw Cen MT" panose="020B0602020104020603" pitchFamily="34" charset="0"/>
              </a:rPr>
              <a:t>Logistic Regression</a:t>
            </a:r>
            <a:r>
              <a:rPr kumimoji="0" lang="en-US" altLang="en-US" sz="2000" b="0" i="0" u="none" strike="noStrike" cap="none" normalizeH="0" baseline="0" dirty="0">
                <a:ln>
                  <a:noFill/>
                </a:ln>
                <a:solidFill>
                  <a:schemeClr val="tx1"/>
                </a:solidFill>
                <a:effectLst/>
                <a:latin typeface="Tw Cen MT" panose="020B0602020104020603" pitchFamily="34" charset="0"/>
              </a:rPr>
              <a:t> (other models can be explored based on project scope)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w Cen MT" panose="020B0602020104020603" pitchFamily="34" charset="0"/>
              </a:rPr>
              <a:t>Training Process</a:t>
            </a:r>
            <a:r>
              <a:rPr kumimoji="0" lang="en-US" altLang="en-US" sz="20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Used </a:t>
            </a:r>
            <a:r>
              <a:rPr kumimoji="0" lang="en-US" altLang="en-US" sz="2000" b="0" i="1" u="none" strike="noStrike" cap="none" normalizeH="0" baseline="0" dirty="0">
                <a:ln>
                  <a:noFill/>
                </a:ln>
                <a:solidFill>
                  <a:schemeClr val="tx1"/>
                </a:solidFill>
                <a:effectLst/>
                <a:latin typeface="Tw Cen MT" panose="020B0602020104020603" pitchFamily="34" charset="0"/>
              </a:rPr>
              <a:t>TF-IDF</a:t>
            </a:r>
            <a:r>
              <a:rPr kumimoji="0" lang="en-US" altLang="en-US" sz="2000" b="0" i="0" u="none" strike="noStrike" cap="none" normalizeH="0" baseline="0" dirty="0">
                <a:ln>
                  <a:noFill/>
                </a:ln>
                <a:solidFill>
                  <a:schemeClr val="tx1"/>
                </a:solidFill>
                <a:effectLst/>
                <a:latin typeface="Tw Cen MT" panose="020B0602020104020603" pitchFamily="34" charset="0"/>
              </a:rPr>
              <a:t> (Term Frequency-Inverse Document Frequency) vectorization for feature extraction.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Split dataset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Trained the model on intent classification using </a:t>
            </a:r>
            <a:r>
              <a:rPr kumimoji="0" lang="en-US" altLang="en-US" sz="2000" b="1" i="0" u="none" strike="noStrike" cap="none" normalizeH="0" baseline="0" dirty="0">
                <a:ln>
                  <a:noFill/>
                </a:ln>
                <a:solidFill>
                  <a:schemeClr val="tx1"/>
                </a:solidFill>
                <a:effectLst/>
                <a:latin typeface="Tw Cen MT" panose="020B0602020104020603" pitchFamily="34" charset="0"/>
              </a:rPr>
              <a:t>Logistic Regression</a:t>
            </a:r>
            <a:r>
              <a:rPr kumimoji="0" lang="en-US" altLang="en-US" sz="20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w Cen MT" panose="020B0602020104020603" pitchFamily="34" charset="0"/>
            </a:endParaRPr>
          </a:p>
        </p:txBody>
      </p:sp>
    </p:spTree>
    <p:extLst>
      <p:ext uri="{BB962C8B-B14F-4D97-AF65-F5344CB8AC3E}">
        <p14:creationId xmlns:p14="http://schemas.microsoft.com/office/powerpoint/2010/main" val="291832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EFBE94F5-416A-202D-A26E-FBC314CA69DE}"/>
            </a:ext>
          </a:extLst>
        </p:cNvPr>
        <p:cNvGrpSpPr/>
        <p:nvPr/>
      </p:nvGrpSpPr>
      <p:grpSpPr>
        <a:xfrm>
          <a:off x="0" y="0"/>
          <a:ext cx="0" cy="0"/>
          <a:chOff x="0" y="0"/>
          <a:chExt cx="0" cy="0"/>
        </a:xfrm>
      </p:grpSpPr>
      <p:sp>
        <p:nvSpPr>
          <p:cNvPr id="224" name="Google Shape;224;p4">
            <a:extLst>
              <a:ext uri="{FF2B5EF4-FFF2-40B4-BE49-F238E27FC236}">
                <a16:creationId xmlns:a16="http://schemas.microsoft.com/office/drawing/2014/main" id="{27774914-6B46-D912-1499-7008613C6175}"/>
              </a:ext>
            </a:extLst>
          </p:cNvPr>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w Cen MT" panose="020B0602020104020603" pitchFamily="34" charset="0"/>
              </a:rPr>
              <a:t>Model Evaluation</a:t>
            </a:r>
            <a:endParaRPr dirty="0">
              <a:latin typeface="Tw Cen MT" panose="020B0602020104020603" pitchFamily="34" charset="0"/>
            </a:endParaRPr>
          </a:p>
        </p:txBody>
      </p:sp>
      <p:sp>
        <p:nvSpPr>
          <p:cNvPr id="227" name="Google Shape;227;p4">
            <a:extLst>
              <a:ext uri="{FF2B5EF4-FFF2-40B4-BE49-F238E27FC236}">
                <a16:creationId xmlns:a16="http://schemas.microsoft.com/office/drawing/2014/main" id="{296ECD92-819F-70F9-F87C-0CECBC702E17}"/>
              </a:ext>
            </a:extLst>
          </p:cNvPr>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6</a:t>
            </a:fld>
            <a:endParaRPr dirty="0">
              <a:latin typeface="Tw Cen MT" panose="020B0602020104020603" pitchFamily="34" charset="0"/>
            </a:endParaRPr>
          </a:p>
        </p:txBody>
      </p:sp>
      <p:sp>
        <p:nvSpPr>
          <p:cNvPr id="228" name="Google Shape;228;p4">
            <a:extLst>
              <a:ext uri="{FF2B5EF4-FFF2-40B4-BE49-F238E27FC236}">
                <a16:creationId xmlns:a16="http://schemas.microsoft.com/office/drawing/2014/main" id="{505CB84E-11B4-AA16-9721-2866EC20F356}"/>
              </a:ext>
            </a:extLst>
          </p:cNvPr>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4" name="Rectangle 1">
            <a:extLst>
              <a:ext uri="{FF2B5EF4-FFF2-40B4-BE49-F238E27FC236}">
                <a16:creationId xmlns:a16="http://schemas.microsoft.com/office/drawing/2014/main" id="{A0B5B39D-E44C-824A-325E-AB33D40E2BAE}"/>
              </a:ext>
            </a:extLst>
          </p:cNvPr>
          <p:cNvSpPr>
            <a:spLocks noChangeArrowheads="1"/>
          </p:cNvSpPr>
          <p:nvPr/>
        </p:nvSpPr>
        <p:spPr bwMode="auto">
          <a:xfrm>
            <a:off x="5797687" y="1643162"/>
            <a:ext cx="588685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w Cen MT" panose="020B0602020104020603" pitchFamily="34" charset="0"/>
              </a:rPr>
              <a:t>Evaluation Metrics</a:t>
            </a:r>
            <a:r>
              <a:rPr kumimoji="0" lang="en-US" altLang="en-US" sz="20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Accuracy: Achieved 99% accuracy on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Classification Report: Included detailed precision, recall, F1 scores.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w Cen MT" panose="020B0602020104020603" pitchFamily="34" charset="0"/>
              </a:rPr>
              <a:t>Observations</a:t>
            </a:r>
            <a:r>
              <a:rPr kumimoji="0" lang="en-US" altLang="en-US" sz="20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sz="2000" dirty="0">
                <a:latin typeface="Tw Cen MT" panose="020B0602020104020603" pitchFamily="34" charset="0"/>
              </a:rPr>
              <a:t>The classification report demonstrates that the model is highly accurate and robust in classifying intents within the customer support domain. The few minor discrepancies do not significantly impact the overall model performance, making it well-suited for deployment in a customer support chatbot.</a:t>
            </a:r>
            <a:endParaRPr kumimoji="0" lang="en-US" altLang="en-US" sz="2000" b="0" i="0" u="none" strike="noStrike" cap="none" normalizeH="0" baseline="0" dirty="0">
              <a:ln>
                <a:noFill/>
              </a:ln>
              <a:solidFill>
                <a:schemeClr val="tx1"/>
              </a:solidFill>
              <a:effectLst/>
              <a:latin typeface="Tw Cen MT" panose="020B0602020104020603" pitchFamily="34" charset="0"/>
            </a:endParaRPr>
          </a:p>
        </p:txBody>
      </p:sp>
      <p:pic>
        <p:nvPicPr>
          <p:cNvPr id="8" name="Picture 7">
            <a:extLst>
              <a:ext uri="{FF2B5EF4-FFF2-40B4-BE49-F238E27FC236}">
                <a16:creationId xmlns:a16="http://schemas.microsoft.com/office/drawing/2014/main" id="{E5E768E0-6CCA-C046-122F-5D6E283F4781}"/>
              </a:ext>
            </a:extLst>
          </p:cNvPr>
          <p:cNvPicPr>
            <a:picLocks noChangeAspect="1"/>
          </p:cNvPicPr>
          <p:nvPr/>
        </p:nvPicPr>
        <p:blipFill>
          <a:blip r:embed="rId3"/>
          <a:stretch>
            <a:fillRect/>
          </a:stretch>
        </p:blipFill>
        <p:spPr>
          <a:xfrm>
            <a:off x="935446" y="1563459"/>
            <a:ext cx="4627907" cy="4944345"/>
          </a:xfrm>
          <a:prstGeom prst="rect">
            <a:avLst/>
          </a:prstGeom>
        </p:spPr>
      </p:pic>
    </p:spTree>
    <p:extLst>
      <p:ext uri="{BB962C8B-B14F-4D97-AF65-F5344CB8AC3E}">
        <p14:creationId xmlns:p14="http://schemas.microsoft.com/office/powerpoint/2010/main" val="389957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3BB30724-EC09-760F-066E-108EA8FE2E90}"/>
            </a:ext>
          </a:extLst>
        </p:cNvPr>
        <p:cNvGrpSpPr/>
        <p:nvPr/>
      </p:nvGrpSpPr>
      <p:grpSpPr>
        <a:xfrm>
          <a:off x="0" y="0"/>
          <a:ext cx="0" cy="0"/>
          <a:chOff x="0" y="0"/>
          <a:chExt cx="0" cy="0"/>
        </a:xfrm>
      </p:grpSpPr>
      <p:sp>
        <p:nvSpPr>
          <p:cNvPr id="224" name="Google Shape;224;p4">
            <a:extLst>
              <a:ext uri="{FF2B5EF4-FFF2-40B4-BE49-F238E27FC236}">
                <a16:creationId xmlns:a16="http://schemas.microsoft.com/office/drawing/2014/main" id="{8E7FAA8F-B4BB-5C8C-2777-3F4FF3041CFA}"/>
              </a:ext>
            </a:extLst>
          </p:cNvPr>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w Cen MT" panose="020B0602020104020603" pitchFamily="34" charset="0"/>
              </a:rPr>
              <a:t>Dialogue Management</a:t>
            </a:r>
            <a:endParaRPr dirty="0">
              <a:latin typeface="Tw Cen MT" panose="020B0602020104020603" pitchFamily="34" charset="0"/>
            </a:endParaRPr>
          </a:p>
        </p:txBody>
      </p:sp>
      <p:sp>
        <p:nvSpPr>
          <p:cNvPr id="227" name="Google Shape;227;p4">
            <a:extLst>
              <a:ext uri="{FF2B5EF4-FFF2-40B4-BE49-F238E27FC236}">
                <a16:creationId xmlns:a16="http://schemas.microsoft.com/office/drawing/2014/main" id="{68EA5C09-C1FF-BEF2-6252-0CFAAB6525F7}"/>
              </a:ext>
            </a:extLst>
          </p:cNvPr>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7</a:t>
            </a:fld>
            <a:endParaRPr dirty="0">
              <a:latin typeface="Tw Cen MT" panose="020B0602020104020603" pitchFamily="34" charset="0"/>
            </a:endParaRPr>
          </a:p>
        </p:txBody>
      </p:sp>
      <p:sp>
        <p:nvSpPr>
          <p:cNvPr id="228" name="Google Shape;228;p4">
            <a:extLst>
              <a:ext uri="{FF2B5EF4-FFF2-40B4-BE49-F238E27FC236}">
                <a16:creationId xmlns:a16="http://schemas.microsoft.com/office/drawing/2014/main" id="{979C8B94-B3D9-CE68-CCD4-D8DFF4E6169C}"/>
              </a:ext>
            </a:extLst>
          </p:cNvPr>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Rectangle 1">
            <a:extLst>
              <a:ext uri="{FF2B5EF4-FFF2-40B4-BE49-F238E27FC236}">
                <a16:creationId xmlns:a16="http://schemas.microsoft.com/office/drawing/2014/main" id="{0B79CD59-CE86-0BF6-A7D7-F99FDD187C4D}"/>
              </a:ext>
            </a:extLst>
          </p:cNvPr>
          <p:cNvSpPr>
            <a:spLocks noChangeArrowheads="1"/>
          </p:cNvSpPr>
          <p:nvPr/>
        </p:nvSpPr>
        <p:spPr bwMode="auto">
          <a:xfrm>
            <a:off x="930629" y="1888403"/>
            <a:ext cx="1033074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w Cen MT" panose="020B0602020104020603" pitchFamily="34" charset="0"/>
              </a:rPr>
              <a:t>Dialog Management</a:t>
            </a:r>
            <a:r>
              <a:rPr kumimoji="0" lang="en-US" altLang="en-US" sz="20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Implemented basic dialog management for predicting responses based on intent.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Mapped intents to predefined responses (e.g., “</a:t>
            </a:r>
            <a:r>
              <a:rPr kumimoji="0" lang="en-US" altLang="en-US" sz="2000" b="0" i="0" u="none" strike="noStrike" cap="none" normalizeH="0" baseline="0" dirty="0" err="1">
                <a:ln>
                  <a:noFill/>
                </a:ln>
                <a:solidFill>
                  <a:schemeClr val="tx1"/>
                </a:solidFill>
                <a:effectLst/>
                <a:latin typeface="Tw Cen MT" panose="020B0602020104020603" pitchFamily="34" charset="0"/>
              </a:rPr>
              <a:t>cancel_order</a:t>
            </a:r>
            <a:r>
              <a:rPr kumimoji="0" lang="en-US" altLang="en-US" sz="2000" b="0" i="0" u="none" strike="noStrike" cap="none" normalizeH="0" baseline="0" dirty="0">
                <a:ln>
                  <a:noFill/>
                </a:ln>
                <a:solidFill>
                  <a:schemeClr val="tx1"/>
                </a:solidFill>
                <a:effectLst/>
                <a:latin typeface="Tw Cen MT" panose="020B0602020104020603" pitchFamily="34" charset="0"/>
              </a:rPr>
              <a:t>” → “Your order has been canceled.”)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w Cen MT" panose="020B0602020104020603" pitchFamily="34" charset="0"/>
              </a:rPr>
              <a:t>Sample Interaction</a:t>
            </a:r>
            <a:r>
              <a:rPr kumimoji="0" lang="en-US" altLang="en-US" sz="20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Example Query: “Can I cancel my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Predicted Intent: </a:t>
            </a:r>
            <a:r>
              <a:rPr kumimoji="0" lang="en-US" altLang="en-US" sz="2000" b="0" i="1" u="none" strike="noStrike" cap="none" normalizeH="0" baseline="0" dirty="0" err="1">
                <a:ln>
                  <a:noFill/>
                </a:ln>
                <a:solidFill>
                  <a:schemeClr val="tx1"/>
                </a:solidFill>
                <a:effectLst/>
                <a:latin typeface="Tw Cen MT" panose="020B0602020104020603" pitchFamily="34" charset="0"/>
              </a:rPr>
              <a:t>cancel_order</a:t>
            </a:r>
            <a:endParaRPr kumimoji="0" lang="en-US" altLang="en-US" sz="2000" b="0" i="0" u="none" strike="noStrike" cap="none" normalizeH="0" baseline="0" dirty="0">
              <a:ln>
                <a:noFill/>
              </a:ln>
              <a:solidFill>
                <a:schemeClr val="tx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w Cen MT" panose="020B0602020104020603" pitchFamily="34" charset="0"/>
              </a:rPr>
              <a:t>Response: “Your order has been canceled.”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w Cen MT" panose="020B0602020104020603" pitchFamily="34" charset="0"/>
            </a:endParaRPr>
          </a:p>
        </p:txBody>
      </p:sp>
    </p:spTree>
    <p:extLst>
      <p:ext uri="{BB962C8B-B14F-4D97-AF65-F5344CB8AC3E}">
        <p14:creationId xmlns:p14="http://schemas.microsoft.com/office/powerpoint/2010/main" val="403919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latin typeface="Tw Cen MT" panose="020B0602020104020603" pitchFamily="34" charset="0"/>
              </a:rPr>
              <a:t>Thank you</a:t>
            </a:r>
            <a:endParaRPr dirty="0">
              <a:latin typeface="Tw Cen MT" panose="020B0602020104020603" pitchFamily="34" charset="0"/>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410</Words>
  <Application>Microsoft Office PowerPoint</Application>
  <PresentationFormat>Widescreen</PresentationFormat>
  <Paragraphs>64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Calibri</vt:lpstr>
      <vt:lpstr>Office Theme</vt:lpstr>
      <vt:lpstr>Chatbot for Customer Support</vt:lpstr>
      <vt:lpstr>Problem Statement</vt:lpstr>
      <vt:lpstr>Data set and overview</vt:lpstr>
      <vt:lpstr>Data Exploration and Preprocessing</vt:lpstr>
      <vt:lpstr>Model Selection and Training</vt:lpstr>
      <vt:lpstr>Model Evaluation</vt:lpstr>
      <vt:lpstr>Dialogue Management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Kashish Yadav</cp:lastModifiedBy>
  <cp:revision>18</cp:revision>
  <dcterms:created xsi:type="dcterms:W3CDTF">2022-12-29T06:36:15Z</dcterms:created>
  <dcterms:modified xsi:type="dcterms:W3CDTF">2024-10-29T13:53:07Z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