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9"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322396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400873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447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151681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36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1417952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1145370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109518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63571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F04B3-D1D3-4FCB-B9E6-DEEB06D8AAF2}"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119626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EF04B3-D1D3-4FCB-B9E6-DEEB06D8AAF2}"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191741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F04B3-D1D3-4FCB-B9E6-DEEB06D8AAF2}"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2671832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F04B3-D1D3-4FCB-B9E6-DEEB06D8AAF2}"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425947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F04B3-D1D3-4FCB-B9E6-DEEB06D8AAF2}" type="datetimeFigureOut">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48532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F04B3-D1D3-4FCB-B9E6-DEEB06D8AAF2}"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BE13A-34DE-48B4-B091-9945CD6DB53F}" type="slidenum">
              <a:rPr lang="en-IN" smtClean="0"/>
              <a:t>‹#›</a:t>
            </a:fld>
            <a:endParaRPr lang="en-IN"/>
          </a:p>
        </p:txBody>
      </p:sp>
    </p:spTree>
    <p:extLst>
      <p:ext uri="{BB962C8B-B14F-4D97-AF65-F5344CB8AC3E}">
        <p14:creationId xmlns:p14="http://schemas.microsoft.com/office/powerpoint/2010/main" val="229304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CBE13A-34DE-48B4-B091-9945CD6DB53F}" type="slidenum">
              <a:rPr lang="en-IN" smtClean="0"/>
              <a:t>‹#›</a:t>
            </a:fld>
            <a:endParaRPr lang="en-IN"/>
          </a:p>
        </p:txBody>
      </p:sp>
      <p:sp>
        <p:nvSpPr>
          <p:cNvPr id="5" name="Date Placeholder 4"/>
          <p:cNvSpPr>
            <a:spLocks noGrp="1"/>
          </p:cNvSpPr>
          <p:nvPr>
            <p:ph type="dt" sz="half" idx="10"/>
          </p:nvPr>
        </p:nvSpPr>
        <p:spPr/>
        <p:txBody>
          <a:bodyPr/>
          <a:lstStyle/>
          <a:p>
            <a:fld id="{83EF04B3-D1D3-4FCB-B9E6-DEEB06D8AAF2}" type="datetimeFigureOut">
              <a:rPr lang="en-IN" smtClean="0"/>
              <a:t>07-03-2023</a:t>
            </a:fld>
            <a:endParaRPr lang="en-IN"/>
          </a:p>
        </p:txBody>
      </p:sp>
    </p:spTree>
    <p:extLst>
      <p:ext uri="{BB962C8B-B14F-4D97-AF65-F5344CB8AC3E}">
        <p14:creationId xmlns:p14="http://schemas.microsoft.com/office/powerpoint/2010/main" val="170997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EF04B3-D1D3-4FCB-B9E6-DEEB06D8AAF2}" type="datetimeFigureOut">
              <a:rPr lang="en-IN" smtClean="0"/>
              <a:t>07-03-2023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CBE13A-34DE-48B4-B091-9945CD6DB53F}" type="slidenum">
              <a:rPr lang="en-IN" smtClean="0"/>
              <a:t>‹#›</a:t>
            </a:fld>
            <a:endParaRPr lang="en-IN"/>
          </a:p>
        </p:txBody>
      </p:sp>
    </p:spTree>
    <p:extLst>
      <p:ext uri="{BB962C8B-B14F-4D97-AF65-F5344CB8AC3E}">
        <p14:creationId xmlns:p14="http://schemas.microsoft.com/office/powerpoint/2010/main" val="28126925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B3A0ED-D656-4668-9E02-6423D8DEDB52}"/>
              </a:ext>
            </a:extLst>
          </p:cNvPr>
          <p:cNvSpPr txBox="1"/>
          <p:nvPr/>
        </p:nvSpPr>
        <p:spPr>
          <a:xfrm>
            <a:off x="0" y="0"/>
            <a:ext cx="12192000" cy="5970865"/>
          </a:xfrm>
          <a:prstGeom prst="rect">
            <a:avLst/>
          </a:prstGeom>
          <a:noFill/>
        </p:spPr>
        <p:txBody>
          <a:bodyPr wrap="square" rtlCol="0">
            <a:spAutoFit/>
          </a:bodyPr>
          <a:lstStyle/>
          <a:p>
            <a:pPr algn="ctr"/>
            <a:r>
              <a:rPr lang="en-US" sz="5400" b="1" u="sng" dirty="0"/>
              <a:t>JIET INSTITUTE OF ENGINEERING AND TECHNOLOGY</a:t>
            </a:r>
          </a:p>
          <a:p>
            <a:pPr algn="ctr"/>
            <a:endParaRPr lang="en-US" sz="5400" b="1" u="sng" dirty="0"/>
          </a:p>
          <a:p>
            <a:pPr algn="ctr"/>
            <a:r>
              <a:rPr lang="en-US" sz="4000" b="1" u="sng" dirty="0">
                <a:effectLst>
                  <a:outerShdw blurRad="38100" dist="38100" dir="2700000" algn="tl">
                    <a:srgbClr val="000000">
                      <a:alpha val="43137"/>
                    </a:srgbClr>
                  </a:outerShdw>
                </a:effectLst>
              </a:rPr>
              <a:t>Reckon4.0 Project </a:t>
            </a:r>
          </a:p>
          <a:p>
            <a:pPr algn="ctr"/>
            <a:r>
              <a:rPr lang="en-US" sz="4000" b="1" u="sng" dirty="0">
                <a:effectLst>
                  <a:outerShdw blurRad="38100" dist="38100" dir="2700000" algn="tl">
                    <a:srgbClr val="000000">
                      <a:alpha val="43137"/>
                    </a:srgbClr>
                  </a:outerShdw>
                </a:effectLst>
              </a:rPr>
              <a:t>On </a:t>
            </a:r>
          </a:p>
          <a:p>
            <a:pPr algn="ctr"/>
            <a:r>
              <a:rPr lang="en-US" sz="4000" b="1" u="sng" dirty="0">
                <a:effectLst>
                  <a:outerShdw blurRad="38100" dist="38100" dir="2700000" algn="tl">
                    <a:srgbClr val="000000">
                      <a:alpha val="43137"/>
                    </a:srgbClr>
                  </a:outerShdw>
                </a:effectLst>
              </a:rPr>
              <a:t>Transmission line fault detection</a:t>
            </a:r>
            <a:endParaRPr lang="en-US" sz="4800" b="1" u="sng" dirty="0">
              <a:effectLst>
                <a:outerShdw blurRad="38100" dist="38100" dir="2700000" algn="tl">
                  <a:srgbClr val="000000">
                    <a:alpha val="43137"/>
                  </a:srgbClr>
                </a:outerShdw>
              </a:effectLst>
            </a:endParaRPr>
          </a:p>
          <a:p>
            <a:endParaRPr lang="en-US" sz="2000" b="1" u="sng">
              <a:effectLst>
                <a:outerShdw blurRad="38100" dist="38100" dir="2700000" algn="tl">
                  <a:srgbClr val="000000">
                    <a:alpha val="43137"/>
                  </a:srgbClr>
                </a:outerShdw>
              </a:effectLst>
            </a:endParaRPr>
          </a:p>
          <a:p>
            <a:r>
              <a:rPr lang="en-US" sz="2000" b="1" u="sng">
                <a:effectLst>
                  <a:outerShdw blurRad="38100" dist="38100" dir="2700000" algn="tl">
                    <a:srgbClr val="000000">
                      <a:alpha val="43137"/>
                    </a:srgbClr>
                  </a:outerShdw>
                </a:effectLst>
              </a:rPr>
              <a:t>Submitted </a:t>
            </a:r>
            <a:r>
              <a:rPr lang="en-US" sz="2000" b="1" u="sng" dirty="0">
                <a:effectLst>
                  <a:outerShdw blurRad="38100" dist="38100" dir="2700000" algn="tl">
                    <a:srgbClr val="000000">
                      <a:alpha val="43137"/>
                    </a:srgbClr>
                  </a:outerShdw>
                </a:effectLst>
              </a:rPr>
              <a:t>by:-</a:t>
            </a:r>
          </a:p>
          <a:p>
            <a:r>
              <a:rPr lang="en-US" sz="2000" b="1" u="sng" dirty="0" err="1">
                <a:effectLst>
                  <a:outerShdw blurRad="38100" dist="38100" dir="2700000" algn="tl">
                    <a:srgbClr val="000000">
                      <a:alpha val="43137"/>
                    </a:srgbClr>
                  </a:outerShdw>
                </a:effectLst>
              </a:rPr>
              <a:t>Nilu</a:t>
            </a:r>
            <a:r>
              <a:rPr lang="en-US" sz="2000" b="1" u="sng" dirty="0">
                <a:effectLst>
                  <a:outerShdw blurRad="38100" dist="38100" dir="2700000" algn="tl">
                    <a:srgbClr val="000000">
                      <a:alpha val="43137"/>
                    </a:srgbClr>
                  </a:outerShdw>
                </a:effectLst>
              </a:rPr>
              <a:t> </a:t>
            </a:r>
            <a:r>
              <a:rPr lang="en-US" sz="2000" b="1" u="sng" dirty="0" err="1">
                <a:effectLst>
                  <a:outerShdw blurRad="38100" dist="38100" dir="2700000" algn="tl">
                    <a:srgbClr val="000000">
                      <a:alpha val="43137"/>
                    </a:srgbClr>
                  </a:outerShdw>
                </a:effectLst>
              </a:rPr>
              <a:t>jhala</a:t>
            </a:r>
            <a:r>
              <a:rPr lang="en-US" sz="2000" b="1" u="sng" dirty="0">
                <a:effectLst>
                  <a:outerShdw blurRad="38100" dist="38100" dir="2700000" algn="tl">
                    <a:srgbClr val="000000">
                      <a:alpha val="43137"/>
                    </a:srgbClr>
                  </a:outerShdw>
                </a:effectLst>
              </a:rPr>
              <a:t> </a:t>
            </a:r>
          </a:p>
          <a:p>
            <a:r>
              <a:rPr lang="en-US" sz="2000" b="1" u="sng" dirty="0">
                <a:effectLst>
                  <a:outerShdw blurRad="38100" dist="38100" dir="2700000" algn="tl">
                    <a:srgbClr val="000000">
                      <a:alpha val="43137"/>
                    </a:srgbClr>
                  </a:outerShdw>
                </a:effectLst>
              </a:rPr>
              <a:t>Kunal </a:t>
            </a:r>
            <a:r>
              <a:rPr lang="en-US" sz="2000" b="1" u="sng" dirty="0" err="1">
                <a:effectLst>
                  <a:outerShdw blurRad="38100" dist="38100" dir="2700000" algn="tl">
                    <a:srgbClr val="000000">
                      <a:alpha val="43137"/>
                    </a:srgbClr>
                  </a:outerShdw>
                </a:effectLst>
              </a:rPr>
              <a:t>soni</a:t>
            </a:r>
            <a:r>
              <a:rPr lang="en-US" sz="2000" b="1" u="sng" dirty="0">
                <a:effectLst>
                  <a:outerShdw blurRad="38100" dist="38100" dir="2700000" algn="tl">
                    <a:srgbClr val="000000">
                      <a:alpha val="43137"/>
                    </a:srgbClr>
                  </a:outerShdw>
                </a:effectLst>
              </a:rPr>
              <a:t> </a:t>
            </a:r>
          </a:p>
          <a:p>
            <a:r>
              <a:rPr lang="en-US" sz="2000" b="1" u="sng" dirty="0" err="1">
                <a:effectLst>
                  <a:outerShdw blurRad="38100" dist="38100" dir="2700000" algn="tl">
                    <a:srgbClr val="000000">
                      <a:alpha val="43137"/>
                    </a:srgbClr>
                  </a:outerShdw>
                </a:effectLst>
              </a:rPr>
              <a:t>Kashish</a:t>
            </a:r>
            <a:r>
              <a:rPr lang="en-US" sz="2000" b="1" u="sng" dirty="0">
                <a:effectLst>
                  <a:outerShdw blurRad="38100" dist="38100" dir="2700000" algn="tl">
                    <a:srgbClr val="000000">
                      <a:alpha val="43137"/>
                    </a:srgbClr>
                  </a:outerShdw>
                </a:effectLst>
              </a:rPr>
              <a:t> </a:t>
            </a:r>
            <a:r>
              <a:rPr lang="en-US" sz="2000" b="1" u="sng" dirty="0" err="1">
                <a:effectLst>
                  <a:outerShdw blurRad="38100" dist="38100" dir="2700000" algn="tl">
                    <a:srgbClr val="000000">
                      <a:alpha val="43137"/>
                    </a:srgbClr>
                  </a:outerShdw>
                </a:effectLst>
              </a:rPr>
              <a:t>kothari</a:t>
            </a:r>
            <a:endParaRPr lang="en-US" sz="2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890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668A3-A99C-40BA-91F7-C1DFEECD38D2}"/>
              </a:ext>
            </a:extLst>
          </p:cNvPr>
          <p:cNvSpPr txBox="1"/>
          <p:nvPr/>
        </p:nvSpPr>
        <p:spPr>
          <a:xfrm>
            <a:off x="0" y="119270"/>
            <a:ext cx="12046226" cy="3939540"/>
          </a:xfrm>
          <a:prstGeom prst="rect">
            <a:avLst/>
          </a:prstGeom>
          <a:noFill/>
        </p:spPr>
        <p:txBody>
          <a:bodyPr wrap="square" rtlCol="0">
            <a:spAutoFit/>
          </a:bodyPr>
          <a:lstStyle/>
          <a:p>
            <a:r>
              <a:rPr lang="en-US" sz="4000" b="1" u="sng" dirty="0"/>
              <a:t>CONTENT:-</a:t>
            </a:r>
          </a:p>
          <a:p>
            <a:endParaRPr lang="en-US" dirty="0"/>
          </a:p>
          <a:p>
            <a:pPr marL="342900" indent="-342900">
              <a:buFont typeface="+mj-lt"/>
              <a:buAutoNum type="arabicPeriod"/>
            </a:pPr>
            <a:r>
              <a:rPr lang="en-US" sz="2400" dirty="0"/>
              <a:t>TITLE OF PROJECT</a:t>
            </a:r>
          </a:p>
          <a:p>
            <a:pPr marL="342900" indent="-342900">
              <a:buFont typeface="+mj-lt"/>
              <a:buAutoNum type="arabicPeriod"/>
            </a:pPr>
            <a:r>
              <a:rPr lang="en-US" sz="2400" dirty="0"/>
              <a:t>INNOVATION</a:t>
            </a:r>
          </a:p>
          <a:p>
            <a:pPr marL="342900" indent="-342900">
              <a:buFont typeface="+mj-lt"/>
              <a:buAutoNum type="arabicPeriod"/>
            </a:pPr>
            <a:r>
              <a:rPr lang="en-US" sz="2400" dirty="0"/>
              <a:t>INTRODUCTION </a:t>
            </a:r>
          </a:p>
          <a:p>
            <a:pPr marL="342900" indent="-342900">
              <a:buFont typeface="+mj-lt"/>
              <a:buAutoNum type="arabicPeriod"/>
            </a:pPr>
            <a:r>
              <a:rPr lang="en-US" sz="2400" dirty="0"/>
              <a:t>COMPONENTS</a:t>
            </a:r>
          </a:p>
          <a:p>
            <a:pPr marL="342900" indent="-342900">
              <a:buFont typeface="+mj-lt"/>
              <a:buAutoNum type="arabicPeriod"/>
            </a:pPr>
            <a:r>
              <a:rPr lang="en-US" sz="2400" dirty="0"/>
              <a:t>ORIGINALITY</a:t>
            </a:r>
          </a:p>
          <a:p>
            <a:pPr marL="342900" indent="-342900">
              <a:buFont typeface="+mj-lt"/>
              <a:buAutoNum type="arabicPeriod"/>
            </a:pPr>
            <a:r>
              <a:rPr lang="en-US" sz="2400" dirty="0"/>
              <a:t>SOCIAL IMPACTS</a:t>
            </a:r>
          </a:p>
          <a:p>
            <a:pPr marL="342900" indent="-342900">
              <a:buFont typeface="+mj-lt"/>
              <a:buAutoNum type="arabicPeriod"/>
            </a:pPr>
            <a:r>
              <a:rPr lang="en-US" sz="2400" dirty="0"/>
              <a:t>MARKET READINESS</a:t>
            </a:r>
          </a:p>
          <a:p>
            <a:pPr marL="342900" indent="-342900">
              <a:buFont typeface="+mj-lt"/>
              <a:buAutoNum type="arabicPeriod"/>
            </a:pPr>
            <a:r>
              <a:rPr lang="en-US" sz="2400" dirty="0"/>
              <a:t>CONCLUSION</a:t>
            </a:r>
            <a:endParaRPr lang="en-IN" dirty="0"/>
          </a:p>
        </p:txBody>
      </p:sp>
    </p:spTree>
    <p:extLst>
      <p:ext uri="{BB962C8B-B14F-4D97-AF65-F5344CB8AC3E}">
        <p14:creationId xmlns:p14="http://schemas.microsoft.com/office/powerpoint/2010/main" val="167646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4BDAE7-B03C-4528-BD5B-8CCC70028814}"/>
              </a:ext>
            </a:extLst>
          </p:cNvPr>
          <p:cNvSpPr txBox="1"/>
          <p:nvPr/>
        </p:nvSpPr>
        <p:spPr>
          <a:xfrm>
            <a:off x="106017" y="119270"/>
            <a:ext cx="12085983" cy="6832640"/>
          </a:xfrm>
          <a:prstGeom prst="rect">
            <a:avLst/>
          </a:prstGeom>
          <a:noFill/>
        </p:spPr>
        <p:txBody>
          <a:bodyPr wrap="square" rtlCol="0">
            <a:spAutoFit/>
          </a:bodyPr>
          <a:lstStyle/>
          <a:p>
            <a:pPr algn="ctr"/>
            <a:r>
              <a:rPr lang="en-US" sz="4400" b="1" u="sng" dirty="0"/>
              <a:t>TITLE OF PROJECT:-</a:t>
            </a:r>
          </a:p>
          <a:p>
            <a:pPr algn="ctr"/>
            <a:endParaRPr lang="en-US" sz="4400" b="1" u="sng" dirty="0"/>
          </a:p>
          <a:p>
            <a:pPr algn="ctr"/>
            <a:r>
              <a:rPr lang="en-US" dirty="0"/>
              <a:t>          </a:t>
            </a:r>
            <a:r>
              <a:rPr lang="en-US" sz="5400" b="1" u="sng" dirty="0"/>
              <a:t>TRANSMISSION LINE FAULT DETECTION</a:t>
            </a:r>
          </a:p>
          <a:p>
            <a:pPr algn="ctr"/>
            <a:endParaRPr lang="en-US" sz="3200" b="1" u="sng" dirty="0"/>
          </a:p>
          <a:p>
            <a:pPr marL="457200" indent="-457200">
              <a:buFont typeface="Arial" panose="020B0604020202020204" pitchFamily="34" charset="0"/>
              <a:buChar char="•"/>
            </a:pPr>
            <a:r>
              <a:rPr lang="en-US" sz="2800" b="1" u="sng" dirty="0"/>
              <a:t>INNOVATION:-</a:t>
            </a:r>
          </a:p>
          <a:p>
            <a:r>
              <a:rPr lang="en-US" sz="2800" dirty="0"/>
              <a:t>Fault identification is performed by comparing the PSCAD(Positive Sequence Current Angle Difference) of the corresponding node with the PSCADs of remaining nodes and the maximum PSCAD identifies the faulty line. Simulations are carried out in  MATLAB/SIMULINK and results are given for the five-area power system.  </a:t>
            </a:r>
            <a:endParaRPr lang="en-US" sz="2800" b="1" u="sng" dirty="0"/>
          </a:p>
          <a:p>
            <a:pPr marL="457200" indent="-457200">
              <a:buFont typeface="Arial" panose="020B0604020202020204" pitchFamily="34" charset="0"/>
              <a:buChar char="•"/>
            </a:pPr>
            <a:endParaRPr lang="en-US" sz="2400" b="1" u="sng" dirty="0"/>
          </a:p>
          <a:p>
            <a:pPr algn="ctr"/>
            <a:endParaRPr lang="en-US" sz="5400" b="1" u="sng" dirty="0"/>
          </a:p>
          <a:p>
            <a:pPr algn="ctr"/>
            <a:endParaRPr lang="en-IN" b="1" u="sng" dirty="0"/>
          </a:p>
        </p:txBody>
      </p:sp>
    </p:spTree>
    <p:extLst>
      <p:ext uri="{BB962C8B-B14F-4D97-AF65-F5344CB8AC3E}">
        <p14:creationId xmlns:p14="http://schemas.microsoft.com/office/powerpoint/2010/main" val="381024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F6216-9790-448E-BE6F-10C9B31639B2}"/>
              </a:ext>
            </a:extLst>
          </p:cNvPr>
          <p:cNvSpPr txBox="1"/>
          <p:nvPr/>
        </p:nvSpPr>
        <p:spPr>
          <a:xfrm>
            <a:off x="0" y="106017"/>
            <a:ext cx="12192000" cy="5755422"/>
          </a:xfrm>
          <a:prstGeom prst="rect">
            <a:avLst/>
          </a:prstGeom>
          <a:noFill/>
        </p:spPr>
        <p:txBody>
          <a:bodyPr wrap="square" rtlCol="0">
            <a:spAutoFit/>
          </a:bodyPr>
          <a:lstStyle/>
          <a:p>
            <a:r>
              <a:rPr lang="en-US" sz="3200" b="1" u="sng" dirty="0"/>
              <a:t>INTRODUCTION:-</a:t>
            </a:r>
          </a:p>
          <a:p>
            <a:r>
              <a:rPr lang="en-US" sz="2800" b="0" i="0" dirty="0">
                <a:solidFill>
                  <a:srgbClr val="555555"/>
                </a:solidFill>
                <a:effectLst/>
                <a:latin typeface="myriad-pro"/>
              </a:rPr>
              <a:t>A fault in electrical equipment is defined as a defect in its electrical circuit due to which the current is diverted from the intended path. Faults are generally caused by mechanical failure, accidents, excessive internal and external stresses, etc. The fault impedance is low, and the fault currents are relatively high. During the faults, the power flow is diverted towards the fault and the supply to the neighboring zone is affected. Voltages become unbalanced. It is necessary to detect the fault as early as possible that is why a kit is being made using a microcontroller to make its process faster. It will detect the following four major faults and will give a trip signal to the relay. The four faults detected by the model are Overcurrent fault, undercurrent fault, Sparking and UV detection, and Phase Failure faults. Purpose: This research aims to develop a device used to detect faults in the line and isolate the connected system or instrument connected to it</a:t>
            </a:r>
            <a:endParaRPr lang="en-IN" sz="2800" dirty="0"/>
          </a:p>
        </p:txBody>
      </p:sp>
    </p:spTree>
    <p:extLst>
      <p:ext uri="{BB962C8B-B14F-4D97-AF65-F5344CB8AC3E}">
        <p14:creationId xmlns:p14="http://schemas.microsoft.com/office/powerpoint/2010/main" val="193249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9E34BE-170D-46EA-9386-642F21D8CCFD}"/>
              </a:ext>
            </a:extLst>
          </p:cNvPr>
          <p:cNvSpPr txBox="1"/>
          <p:nvPr/>
        </p:nvSpPr>
        <p:spPr>
          <a:xfrm>
            <a:off x="0" y="0"/>
            <a:ext cx="12192000" cy="4985980"/>
          </a:xfrm>
          <a:prstGeom prst="rect">
            <a:avLst/>
          </a:prstGeom>
          <a:noFill/>
        </p:spPr>
        <p:txBody>
          <a:bodyPr wrap="square" rtlCol="0">
            <a:spAutoFit/>
          </a:bodyPr>
          <a:lstStyle/>
          <a:p>
            <a:pPr marL="285750" indent="-285750">
              <a:buFont typeface="Arial" panose="020B0604020202020204" pitchFamily="34" charset="0"/>
              <a:buChar char="•"/>
            </a:pPr>
            <a:r>
              <a:rPr lang="en-US" sz="3600" b="1" u="sng" dirty="0"/>
              <a:t>COMPONENTS :-</a:t>
            </a:r>
          </a:p>
          <a:p>
            <a:endParaRPr lang="en-US" b="1" u="sng" dirty="0"/>
          </a:p>
          <a:p>
            <a:pPr marL="571500" indent="-571500">
              <a:buFont typeface="Wingdings" panose="05000000000000000000" pitchFamily="2" charset="2"/>
              <a:buChar char="Ø"/>
            </a:pPr>
            <a:r>
              <a:rPr lang="en-US" sz="2400" dirty="0"/>
              <a:t>Transformer :- 3-Phase Autotransformer </a:t>
            </a:r>
          </a:p>
          <a:p>
            <a:pPr marL="571500" indent="-571500">
              <a:buFont typeface="Wingdings" panose="05000000000000000000" pitchFamily="2" charset="2"/>
              <a:buChar char="Ø"/>
            </a:pPr>
            <a:r>
              <a:rPr lang="en-US" sz="2400" dirty="0"/>
              <a:t>Rectifier</a:t>
            </a:r>
          </a:p>
          <a:p>
            <a:pPr marL="571500" indent="-571500">
              <a:buFont typeface="Wingdings" panose="05000000000000000000" pitchFamily="2" charset="2"/>
              <a:buChar char="Ø"/>
            </a:pPr>
            <a:r>
              <a:rPr lang="en-US" sz="2400" dirty="0"/>
              <a:t>Regulator</a:t>
            </a:r>
          </a:p>
          <a:p>
            <a:pPr marL="571500" indent="-571500">
              <a:buFont typeface="Wingdings" panose="05000000000000000000" pitchFamily="2" charset="2"/>
              <a:buChar char="Ø"/>
            </a:pPr>
            <a:r>
              <a:rPr lang="en-US" sz="2400" dirty="0"/>
              <a:t>Arduino uno </a:t>
            </a:r>
          </a:p>
          <a:p>
            <a:pPr marL="571500" indent="-571500">
              <a:buFont typeface="Wingdings" panose="05000000000000000000" pitchFamily="2" charset="2"/>
              <a:buChar char="Ø"/>
            </a:pPr>
            <a:r>
              <a:rPr lang="en-US" sz="2400" dirty="0"/>
              <a:t>Flame detector, Smoke detector , Spark detector , UV detector </a:t>
            </a:r>
          </a:p>
          <a:p>
            <a:pPr marL="571500" indent="-571500">
              <a:buFont typeface="Wingdings" panose="05000000000000000000" pitchFamily="2" charset="2"/>
              <a:buChar char="Ø"/>
            </a:pPr>
            <a:r>
              <a:rPr lang="en-US" sz="2400" dirty="0"/>
              <a:t>Relay driver IC ULN 20003</a:t>
            </a:r>
          </a:p>
          <a:p>
            <a:pPr marL="571500" indent="-571500">
              <a:buFont typeface="Wingdings" panose="05000000000000000000" pitchFamily="2" charset="2"/>
              <a:buChar char="Ø"/>
            </a:pPr>
            <a:r>
              <a:rPr lang="en-US" sz="2400" dirty="0"/>
              <a:t>Relay </a:t>
            </a:r>
          </a:p>
          <a:p>
            <a:pPr marL="571500" indent="-571500">
              <a:buFont typeface="Wingdings" panose="05000000000000000000" pitchFamily="2" charset="2"/>
              <a:buChar char="Ø"/>
            </a:pPr>
            <a:r>
              <a:rPr lang="en-US" sz="2400" dirty="0"/>
              <a:t>Fault switch</a:t>
            </a:r>
          </a:p>
          <a:p>
            <a:pPr marL="571500" indent="-571500">
              <a:buFont typeface="Wingdings" panose="05000000000000000000" pitchFamily="2" charset="2"/>
              <a:buChar char="Ø"/>
            </a:pPr>
            <a:r>
              <a:rPr lang="en-US" sz="2400" dirty="0"/>
              <a:t>Poles </a:t>
            </a:r>
          </a:p>
          <a:p>
            <a:pPr marL="571500" indent="-571500">
              <a:buFont typeface="Wingdings" panose="05000000000000000000" pitchFamily="2" charset="2"/>
              <a:buChar char="Ø"/>
            </a:pPr>
            <a:r>
              <a:rPr lang="en-US" sz="2400" dirty="0"/>
              <a:t>Transmission wires </a:t>
            </a:r>
          </a:p>
          <a:p>
            <a:pPr marL="571500" indent="-571500">
              <a:buFont typeface="Wingdings" panose="05000000000000000000" pitchFamily="2" charset="2"/>
              <a:buChar char="Ø"/>
            </a:pPr>
            <a:endParaRPr lang="en-IN" sz="2400" dirty="0"/>
          </a:p>
        </p:txBody>
      </p:sp>
      <p:pic>
        <p:nvPicPr>
          <p:cNvPr id="3" name="Picture 2">
            <a:extLst>
              <a:ext uri="{FF2B5EF4-FFF2-40B4-BE49-F238E27FC236}">
                <a16:creationId xmlns:a16="http://schemas.microsoft.com/office/drawing/2014/main" id="{722B9E8C-7422-4027-A64E-DFC9493482F9}"/>
              </a:ext>
            </a:extLst>
          </p:cNvPr>
          <p:cNvPicPr>
            <a:picLocks noChangeAspect="1"/>
          </p:cNvPicPr>
          <p:nvPr/>
        </p:nvPicPr>
        <p:blipFill>
          <a:blip r:embed="rId2"/>
          <a:stretch>
            <a:fillRect/>
          </a:stretch>
        </p:blipFill>
        <p:spPr>
          <a:xfrm>
            <a:off x="10495722" y="5208103"/>
            <a:ext cx="1415910" cy="1386095"/>
          </a:xfrm>
          <a:prstGeom prst="rect">
            <a:avLst/>
          </a:prstGeom>
        </p:spPr>
      </p:pic>
      <p:pic>
        <p:nvPicPr>
          <p:cNvPr id="4" name="Picture 3">
            <a:extLst>
              <a:ext uri="{FF2B5EF4-FFF2-40B4-BE49-F238E27FC236}">
                <a16:creationId xmlns:a16="http://schemas.microsoft.com/office/drawing/2014/main" id="{34D771AD-A13A-4A0C-B0E2-BA35873DC4D6}"/>
              </a:ext>
            </a:extLst>
          </p:cNvPr>
          <p:cNvPicPr>
            <a:picLocks noChangeAspect="1"/>
          </p:cNvPicPr>
          <p:nvPr/>
        </p:nvPicPr>
        <p:blipFill>
          <a:blip r:embed="rId3"/>
          <a:stretch>
            <a:fillRect/>
          </a:stretch>
        </p:blipFill>
        <p:spPr>
          <a:xfrm>
            <a:off x="7456894" y="4985980"/>
            <a:ext cx="3038827" cy="1872020"/>
          </a:xfrm>
          <a:prstGeom prst="rect">
            <a:avLst/>
          </a:prstGeom>
        </p:spPr>
      </p:pic>
      <p:pic>
        <p:nvPicPr>
          <p:cNvPr id="5" name="Picture 4">
            <a:extLst>
              <a:ext uri="{FF2B5EF4-FFF2-40B4-BE49-F238E27FC236}">
                <a16:creationId xmlns:a16="http://schemas.microsoft.com/office/drawing/2014/main" id="{FA6EDD6D-5887-4623-A378-956E5A63D937}"/>
              </a:ext>
            </a:extLst>
          </p:cNvPr>
          <p:cNvPicPr>
            <a:picLocks noChangeAspect="1"/>
          </p:cNvPicPr>
          <p:nvPr/>
        </p:nvPicPr>
        <p:blipFill>
          <a:blip r:embed="rId4"/>
          <a:stretch>
            <a:fillRect/>
          </a:stretch>
        </p:blipFill>
        <p:spPr>
          <a:xfrm>
            <a:off x="10458035" y="3429000"/>
            <a:ext cx="1597301" cy="1597301"/>
          </a:xfrm>
          <a:prstGeom prst="rect">
            <a:avLst/>
          </a:prstGeom>
        </p:spPr>
      </p:pic>
      <p:pic>
        <p:nvPicPr>
          <p:cNvPr id="6" name="Picture 5">
            <a:extLst>
              <a:ext uri="{FF2B5EF4-FFF2-40B4-BE49-F238E27FC236}">
                <a16:creationId xmlns:a16="http://schemas.microsoft.com/office/drawing/2014/main" id="{7A7A5B06-AAB8-47BA-A5ED-733B46D1FF66}"/>
              </a:ext>
            </a:extLst>
          </p:cNvPr>
          <p:cNvPicPr>
            <a:picLocks noChangeAspect="1"/>
          </p:cNvPicPr>
          <p:nvPr/>
        </p:nvPicPr>
        <p:blipFill>
          <a:blip r:embed="rId5"/>
          <a:stretch>
            <a:fillRect/>
          </a:stretch>
        </p:blipFill>
        <p:spPr>
          <a:xfrm>
            <a:off x="8046554" y="3001202"/>
            <a:ext cx="2152650" cy="2124075"/>
          </a:xfrm>
          <a:prstGeom prst="rect">
            <a:avLst/>
          </a:prstGeom>
        </p:spPr>
      </p:pic>
    </p:spTree>
    <p:extLst>
      <p:ext uri="{BB962C8B-B14F-4D97-AF65-F5344CB8AC3E}">
        <p14:creationId xmlns:p14="http://schemas.microsoft.com/office/powerpoint/2010/main" val="27335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40195-0DF1-4D2E-974D-537D169E0827}"/>
              </a:ext>
            </a:extLst>
          </p:cNvPr>
          <p:cNvSpPr txBox="1"/>
          <p:nvPr/>
        </p:nvSpPr>
        <p:spPr>
          <a:xfrm>
            <a:off x="13252" y="0"/>
            <a:ext cx="12099235" cy="5262979"/>
          </a:xfrm>
          <a:prstGeom prst="rect">
            <a:avLst/>
          </a:prstGeom>
          <a:noFill/>
        </p:spPr>
        <p:txBody>
          <a:bodyPr wrap="square" rtlCol="0">
            <a:spAutoFit/>
          </a:bodyPr>
          <a:lstStyle/>
          <a:p>
            <a:r>
              <a:rPr lang="en-US" sz="3200" b="1" u="sng" dirty="0"/>
              <a:t>ORIGINALITY:-</a:t>
            </a:r>
          </a:p>
          <a:p>
            <a:r>
              <a:rPr lang="en-US" sz="2000" b="0" i="0" dirty="0">
                <a:solidFill>
                  <a:srgbClr val="000000"/>
                </a:solidFill>
                <a:effectLst/>
                <a:latin typeface="ff5"/>
              </a:rPr>
              <a:t>The transmission line is the most important part of the power system. Transmission lines have a principal </a:t>
            </a:r>
          </a:p>
          <a:p>
            <a:r>
              <a:rPr lang="en-US" sz="2000" b="0" i="0" dirty="0">
                <a:solidFill>
                  <a:srgbClr val="000000"/>
                </a:solidFill>
                <a:effectLst/>
                <a:latin typeface="ff5"/>
              </a:rPr>
              <a:t>amount of power. The requirement for power and its allegiance has grown up exponentially over the </a:t>
            </a:r>
          </a:p>
          <a:p>
            <a:r>
              <a:rPr lang="en-US" sz="2000" b="0" i="0" dirty="0">
                <a:solidFill>
                  <a:srgbClr val="000000"/>
                </a:solidFill>
                <a:effectLst/>
                <a:latin typeface="ff5"/>
              </a:rPr>
              <a:t>modern era, and the major role of a transmission line is to transmit electric power from the source area to </a:t>
            </a:r>
          </a:p>
          <a:p>
            <a:r>
              <a:rPr lang="en-US" sz="2000" b="0" i="0" dirty="0">
                <a:solidFill>
                  <a:srgbClr val="000000"/>
                </a:solidFill>
                <a:effectLst/>
                <a:latin typeface="ff5"/>
              </a:rPr>
              <a:t>the distribution network. The explosion between limited production and a tremendous claim has grown the </a:t>
            </a:r>
          </a:p>
          <a:p>
            <a:r>
              <a:rPr lang="en-US" sz="2000" b="0" i="0" dirty="0">
                <a:solidFill>
                  <a:srgbClr val="000000"/>
                </a:solidFill>
                <a:effectLst/>
                <a:latin typeface="ff5"/>
              </a:rPr>
              <a:t>focus on minimizing power losses. Losses like transmission loss and conjecture factors such as </a:t>
            </a:r>
          </a:p>
          <a:p>
            <a:r>
              <a:rPr lang="en-US" sz="2000" b="0" i="0" dirty="0">
                <a:solidFill>
                  <a:srgbClr val="000000"/>
                </a:solidFill>
                <a:effectLst/>
                <a:latin typeface="ff5"/>
              </a:rPr>
              <a:t>physical losses to various technical losses, Another thing is the primary factor has a reactive power and </a:t>
            </a:r>
          </a:p>
          <a:p>
            <a:r>
              <a:rPr lang="en-US" sz="2000" b="0" i="0" dirty="0">
                <a:solidFill>
                  <a:srgbClr val="000000"/>
                </a:solidFill>
                <a:effectLst/>
                <a:latin typeface="ff5"/>
              </a:rPr>
              <a:t>voltage deviation are momentous in the long-range transmission power line. Essentially, fault analysis is </a:t>
            </a:r>
          </a:p>
          <a:p>
            <a:r>
              <a:rPr lang="en-US" sz="2000" b="0" i="0" dirty="0">
                <a:solidFill>
                  <a:srgbClr val="000000"/>
                </a:solidFill>
                <a:effectLst/>
                <a:latin typeface="ff5"/>
              </a:rPr>
              <a:t>a very focusing issue in power system engineering to clear faults quickly and re-establish the power </a:t>
            </a:r>
          </a:p>
          <a:p>
            <a:r>
              <a:rPr lang="en-US" sz="2000" b="0" i="0" dirty="0">
                <a:solidFill>
                  <a:srgbClr val="000000"/>
                </a:solidFill>
                <a:effectLst/>
                <a:latin typeface="ff5"/>
              </a:rPr>
              <a:t>system as quickly as possible on minimum interruption. However, the fault detection that interrupts </a:t>
            </a:r>
          </a:p>
          <a:p>
            <a:r>
              <a:rPr lang="en-US" sz="2000" b="0" i="0" dirty="0">
                <a:solidFill>
                  <a:srgbClr val="000000"/>
                </a:solidFill>
                <a:effectLst/>
                <a:latin typeface="ff5"/>
              </a:rPr>
              <a:t>the transmission line is a challenging task to investigate the fault and improve the system's reliability The transmission line is susceptible given all parameters that connect the whole power system. </a:t>
            </a:r>
          </a:p>
          <a:p>
            <a:r>
              <a:rPr lang="en-US" sz="2000" b="0" i="0" dirty="0">
                <a:solidFill>
                  <a:srgbClr val="000000"/>
                </a:solidFill>
                <a:effectLst/>
                <a:latin typeface="ff5"/>
              </a:rPr>
              <a:t>This paper presents a review of transmission line fault detection</a:t>
            </a:r>
            <a:r>
              <a:rPr lang="en-US" sz="2400" b="0" i="0" dirty="0">
                <a:solidFill>
                  <a:srgbClr val="000000"/>
                </a:solidFill>
                <a:effectLst/>
                <a:latin typeface="ff5"/>
              </a:rPr>
              <a:t>.</a:t>
            </a:r>
          </a:p>
          <a:p>
            <a:endParaRPr lang="en-US" sz="2000" b="1" u="sng" dirty="0"/>
          </a:p>
          <a:p>
            <a:endParaRPr lang="en-IN" sz="3200" b="1" u="sng" dirty="0"/>
          </a:p>
        </p:txBody>
      </p:sp>
    </p:spTree>
    <p:extLst>
      <p:ext uri="{BB962C8B-B14F-4D97-AF65-F5344CB8AC3E}">
        <p14:creationId xmlns:p14="http://schemas.microsoft.com/office/powerpoint/2010/main" val="114847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A31E2-6F8A-4DAC-8BEA-0300F514D590}"/>
              </a:ext>
            </a:extLst>
          </p:cNvPr>
          <p:cNvSpPr txBox="1"/>
          <p:nvPr/>
        </p:nvSpPr>
        <p:spPr>
          <a:xfrm>
            <a:off x="0" y="0"/>
            <a:ext cx="12192000" cy="6370975"/>
          </a:xfrm>
          <a:prstGeom prst="rect">
            <a:avLst/>
          </a:prstGeom>
          <a:noFill/>
        </p:spPr>
        <p:txBody>
          <a:bodyPr wrap="square" rtlCol="0">
            <a:spAutoFit/>
          </a:bodyPr>
          <a:lstStyle/>
          <a:p>
            <a:r>
              <a:rPr lang="en-US" sz="3600" b="1" u="sng" dirty="0"/>
              <a:t>SOCIAL IMPACT:-</a:t>
            </a:r>
          </a:p>
          <a:p>
            <a:pPr marL="514350" indent="-514350">
              <a:buFont typeface="+mj-lt"/>
              <a:buAutoNum type="arabicPeriod"/>
            </a:pPr>
            <a:r>
              <a:rPr lang="en-US" sz="3600" b="1" u="sng" dirty="0"/>
              <a:t>Lighting:- </a:t>
            </a:r>
            <a:r>
              <a:rPr lang="en-US" sz="3200" b="0" i="0" dirty="0">
                <a:solidFill>
                  <a:srgbClr val="202124"/>
                </a:solidFill>
                <a:effectLst/>
                <a:latin typeface="Google Sans"/>
              </a:rPr>
              <a:t>Lightning affects the performance of power lines by both direct and indirect effects where the </a:t>
            </a:r>
            <a:r>
              <a:rPr lang="en-US" sz="3200" b="0" i="0" dirty="0">
                <a:solidFill>
                  <a:srgbClr val="040C28"/>
                </a:solidFill>
                <a:effectLst/>
                <a:latin typeface="Google Sans"/>
              </a:rPr>
              <a:t>transient high voltages may cause flashover on the electrical equipment on the power line</a:t>
            </a:r>
            <a:r>
              <a:rPr lang="en-US" sz="3200" b="0" i="0" dirty="0">
                <a:solidFill>
                  <a:srgbClr val="202124"/>
                </a:solidFill>
                <a:effectLst/>
                <a:latin typeface="Google Sans"/>
              </a:rPr>
              <a:t>. Direct lightning strikes, may intercept with line conductors, towers, or shielding wires.</a:t>
            </a:r>
            <a:r>
              <a:rPr lang="en-US" sz="3200" dirty="0">
                <a:solidFill>
                  <a:srgbClr val="202124"/>
                </a:solidFill>
                <a:latin typeface="Google Sans"/>
              </a:rPr>
              <a:t> Due to this reason the sparking produce and the transmission line get defaulted.</a:t>
            </a:r>
          </a:p>
          <a:p>
            <a:pPr marL="514350" indent="-514350">
              <a:buFont typeface="+mj-lt"/>
              <a:buAutoNum type="arabicPeriod"/>
            </a:pPr>
            <a:endParaRPr lang="en-US" sz="3200" dirty="0">
              <a:solidFill>
                <a:srgbClr val="202124"/>
              </a:solidFill>
              <a:latin typeface="Google Sans"/>
            </a:endParaRPr>
          </a:p>
          <a:p>
            <a:pPr marL="514350" indent="-514350">
              <a:buFont typeface="+mj-lt"/>
              <a:buAutoNum type="arabicPeriod"/>
            </a:pPr>
            <a:r>
              <a:rPr lang="en-US" sz="3200" b="1" u="sng" dirty="0">
                <a:solidFill>
                  <a:srgbClr val="202124"/>
                </a:solidFill>
                <a:latin typeface="Google Sans"/>
              </a:rPr>
              <a:t>Heavy winds:- </a:t>
            </a:r>
            <a:r>
              <a:rPr lang="en-US" sz="3200" dirty="0">
                <a:solidFill>
                  <a:srgbClr val="202124"/>
                </a:solidFill>
                <a:latin typeface="Google Sans"/>
              </a:rPr>
              <a:t> </a:t>
            </a:r>
            <a:r>
              <a:rPr lang="en-US" sz="2800" b="0" i="0" dirty="0">
                <a:solidFill>
                  <a:srgbClr val="202124"/>
                </a:solidFill>
                <a:effectLst/>
                <a:latin typeface="arial" panose="020B0604020202020204" pitchFamily="34" charset="0"/>
              </a:rPr>
              <a:t>Wind loading considered in the design of overhead transmission lines is based on extreme values of synoptic boundary layer wind. </a:t>
            </a:r>
            <a:r>
              <a:rPr lang="en-US" sz="2800" b="1" i="0" dirty="0">
                <a:solidFill>
                  <a:srgbClr val="202124"/>
                </a:solidFill>
                <a:effectLst/>
                <a:latin typeface="arial" panose="020B0604020202020204" pitchFamily="34" charset="0"/>
              </a:rPr>
              <a:t>High-intensity winds such as tornadoes or thunderstorm downbursts often hit lines in off-design conditions, causing failures of towers and even sometimes transverse cascades</a:t>
            </a:r>
            <a:r>
              <a:rPr lang="en-US" sz="2800" b="0" i="0" dirty="0">
                <a:solidFill>
                  <a:srgbClr val="202124"/>
                </a:solidFill>
                <a:effectLst/>
                <a:latin typeface="arial" panose="020B0604020202020204" pitchFamily="34" charset="0"/>
              </a:rPr>
              <a:t>.</a:t>
            </a:r>
            <a:r>
              <a:rPr lang="en-US" sz="2800" dirty="0"/>
              <a:t> </a:t>
            </a:r>
            <a:endParaRPr lang="en-US" sz="3200" dirty="0"/>
          </a:p>
        </p:txBody>
      </p:sp>
    </p:spTree>
    <p:extLst>
      <p:ext uri="{BB962C8B-B14F-4D97-AF65-F5344CB8AC3E}">
        <p14:creationId xmlns:p14="http://schemas.microsoft.com/office/powerpoint/2010/main" val="145868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8DC77-8E90-4E82-800D-DB71A52BF856}"/>
              </a:ext>
            </a:extLst>
          </p:cNvPr>
          <p:cNvSpPr txBox="1"/>
          <p:nvPr/>
        </p:nvSpPr>
        <p:spPr>
          <a:xfrm>
            <a:off x="0" y="0"/>
            <a:ext cx="12192000" cy="68580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AA971D12-7273-4377-B3D6-77D3FE28A8BB}"/>
              </a:ext>
            </a:extLst>
          </p:cNvPr>
          <p:cNvSpPr txBox="1"/>
          <p:nvPr/>
        </p:nvSpPr>
        <p:spPr>
          <a:xfrm>
            <a:off x="0" y="145774"/>
            <a:ext cx="12019722" cy="6340197"/>
          </a:xfrm>
          <a:prstGeom prst="rect">
            <a:avLst/>
          </a:prstGeom>
          <a:noFill/>
        </p:spPr>
        <p:txBody>
          <a:bodyPr wrap="square" rtlCol="0">
            <a:spAutoFit/>
          </a:bodyPr>
          <a:lstStyle/>
          <a:p>
            <a:r>
              <a:rPr lang="en-US" sz="3200" b="1" dirty="0"/>
              <a:t>3. </a:t>
            </a:r>
            <a:r>
              <a:rPr lang="en-US" sz="3200" b="1" u="sng" dirty="0"/>
              <a:t>TREES:- </a:t>
            </a:r>
          </a:p>
          <a:p>
            <a:r>
              <a:rPr lang="en-US" dirty="0"/>
              <a:t>  In</a:t>
            </a:r>
            <a:r>
              <a:rPr lang="en-US" b="0" i="0" dirty="0">
                <a:solidFill>
                  <a:srgbClr val="2C333F"/>
                </a:solidFill>
                <a:effectLst/>
                <a:latin typeface="OpenSans"/>
              </a:rPr>
              <a:t> high winds, trees and their debris can be blown onto power lines, causing the lines to short-circuit, and can also cause significant damage to our electrical equipment, resulting in power cuts.</a:t>
            </a:r>
          </a:p>
          <a:p>
            <a:endParaRPr lang="en-US" b="0" i="0" dirty="0">
              <a:solidFill>
                <a:srgbClr val="2C333F"/>
              </a:solidFill>
              <a:effectLst/>
              <a:latin typeface="OpenSans"/>
            </a:endParaRPr>
          </a:p>
          <a:p>
            <a:r>
              <a:rPr lang="en-US" b="0" i="0" dirty="0">
                <a:solidFill>
                  <a:srgbClr val="2C333F"/>
                </a:solidFill>
                <a:effectLst/>
                <a:latin typeface="OpenSans"/>
              </a:rPr>
              <a:t>People that come into contact with this path (by touching, climbing, trimming, or cutting down the trees) put themselves at serious risk of being electrocuted or receiving significant electrical burns, Trees near power lines are also a serious fire risk in dry weather conditions; leaves or branches touching lines can catch fire!</a:t>
            </a:r>
          </a:p>
          <a:p>
            <a:endParaRPr lang="en-US" dirty="0">
              <a:solidFill>
                <a:srgbClr val="2C333F"/>
              </a:solidFill>
              <a:latin typeface="OpenSans"/>
            </a:endParaRPr>
          </a:p>
          <a:p>
            <a:r>
              <a:rPr lang="en-US" sz="3200" b="1" u="sng" dirty="0">
                <a:solidFill>
                  <a:srgbClr val="2C333F"/>
                </a:solidFill>
                <a:latin typeface="OpenSans"/>
              </a:rPr>
              <a:t>4. Car accident:-</a:t>
            </a:r>
          </a:p>
          <a:p>
            <a:r>
              <a:rPr lang="en-US" dirty="0">
                <a:solidFill>
                  <a:srgbClr val="2C333F"/>
                </a:solidFill>
                <a:latin typeface="OpenSans"/>
              </a:rPr>
              <a:t>  When a vehicle hits a transmission pole or a transformer a power line can fail. There is a high risk of severe electric shock in the panic after an accident, one could easily fail to notice a fallen power line.</a:t>
            </a:r>
            <a:r>
              <a:rPr lang="en-US" b="0" i="0" dirty="0">
                <a:solidFill>
                  <a:srgbClr val="222222"/>
                </a:solidFill>
                <a:effectLst/>
                <a:latin typeface="Source Sans Pro" panose="020B0604020202020204" pitchFamily="34" charset="0"/>
              </a:rPr>
              <a:t> Each year, accidents in which motorists hit power poles have the potential to bring live power lines to the ground. Tragically, many drivers and passengers who survive the impact are electrocuted when they attempt to leave the vehicle.</a:t>
            </a:r>
          </a:p>
          <a:p>
            <a:endParaRPr lang="en-US" dirty="0">
              <a:solidFill>
                <a:srgbClr val="222222"/>
              </a:solidFill>
              <a:latin typeface="Source Sans Pro" panose="020B0604020202020204" pitchFamily="34" charset="0"/>
            </a:endParaRPr>
          </a:p>
          <a:p>
            <a:r>
              <a:rPr lang="en-US" dirty="0">
                <a:solidFill>
                  <a:srgbClr val="222222"/>
                </a:solidFill>
                <a:latin typeface="Source Sans Pro" panose="020B0604020202020204" pitchFamily="34" charset="0"/>
              </a:rPr>
              <a:t>Other causes are:-</a:t>
            </a:r>
          </a:p>
          <a:p>
            <a:pPr marL="285750" indent="-285750">
              <a:buFont typeface="Arial" panose="020B0604020202020204" pitchFamily="34" charset="0"/>
              <a:buChar char="•"/>
            </a:pPr>
            <a:r>
              <a:rPr lang="en-US" dirty="0">
                <a:solidFill>
                  <a:srgbClr val="222222"/>
                </a:solidFill>
                <a:latin typeface="Source Sans Pro" panose="020B0604020202020204" pitchFamily="34" charset="0"/>
              </a:rPr>
              <a:t> Animals </a:t>
            </a:r>
          </a:p>
          <a:p>
            <a:pPr marL="285750" indent="-285750">
              <a:buFont typeface="Arial" panose="020B0604020202020204" pitchFamily="34" charset="0"/>
              <a:buChar char="•"/>
            </a:pPr>
            <a:r>
              <a:rPr lang="en-US" dirty="0">
                <a:solidFill>
                  <a:srgbClr val="222222"/>
                </a:solidFill>
                <a:latin typeface="Source Sans Pro" panose="020B0604020202020204" pitchFamily="34" charset="0"/>
              </a:rPr>
              <a:t>Punctured insulator </a:t>
            </a:r>
          </a:p>
          <a:p>
            <a:pPr marL="285750" indent="-285750">
              <a:buFont typeface="Arial" panose="020B0604020202020204" pitchFamily="34" charset="0"/>
              <a:buChar char="•"/>
            </a:pPr>
            <a:r>
              <a:rPr lang="en-US" dirty="0">
                <a:solidFill>
                  <a:srgbClr val="222222"/>
                </a:solidFill>
                <a:latin typeface="Source Sans Pro" panose="020B0604020202020204" pitchFamily="34" charset="0"/>
              </a:rPr>
              <a:t>Partial discharges not controlled </a:t>
            </a:r>
          </a:p>
          <a:p>
            <a:pPr marL="285750" indent="-285750">
              <a:buFont typeface="Arial" panose="020B0604020202020204" pitchFamily="34" charset="0"/>
              <a:buChar char="•"/>
            </a:pPr>
            <a:r>
              <a:rPr lang="en-US" dirty="0">
                <a:solidFill>
                  <a:srgbClr val="222222"/>
                </a:solidFill>
                <a:latin typeface="Source Sans Pro" panose="020B0604020202020204" pitchFamily="34" charset="0"/>
              </a:rPr>
              <a:t>Contaminated insulator and so on…..</a:t>
            </a:r>
          </a:p>
          <a:p>
            <a:r>
              <a:rPr lang="en-US" dirty="0">
                <a:solidFill>
                  <a:srgbClr val="222222"/>
                </a:solidFill>
                <a:latin typeface="Source Sans Pro" panose="020B0604020202020204" pitchFamily="34" charset="0"/>
              </a:rPr>
              <a:t>      so this transmission line fault detection method helps to indicate the serious risk which is caused by the above reasons.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2891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2D429-D2D2-48FC-AE08-5C908B4EAD14}"/>
              </a:ext>
            </a:extLst>
          </p:cNvPr>
          <p:cNvSpPr txBox="1"/>
          <p:nvPr/>
        </p:nvSpPr>
        <p:spPr>
          <a:xfrm>
            <a:off x="0" y="92765"/>
            <a:ext cx="12099235" cy="3170099"/>
          </a:xfrm>
          <a:prstGeom prst="rect">
            <a:avLst/>
          </a:prstGeom>
          <a:noFill/>
        </p:spPr>
        <p:txBody>
          <a:bodyPr wrap="square" rtlCol="0">
            <a:spAutoFit/>
          </a:bodyPr>
          <a:lstStyle/>
          <a:p>
            <a:r>
              <a:rPr lang="en-US" sz="4000" b="1" u="sng" dirty="0"/>
              <a:t>Conclusion:-</a:t>
            </a:r>
          </a:p>
          <a:p>
            <a:r>
              <a:rPr lang="en-US" sz="3200" b="0" i="0" dirty="0">
                <a:solidFill>
                  <a:srgbClr val="040C28"/>
                </a:solidFill>
                <a:effectLst/>
                <a:latin typeface="Google Sans"/>
              </a:rPr>
              <a:t>Transmission line fault could not be avoided in an electrical power system</a:t>
            </a:r>
            <a:r>
              <a:rPr lang="en-US" sz="3200" b="0" i="0" dirty="0">
                <a:solidFill>
                  <a:srgbClr val="202124"/>
                </a:solidFill>
                <a:effectLst/>
                <a:latin typeface="Google Sans"/>
              </a:rPr>
              <a:t>, some protection devices are needed to protect the expensive equipment in electric power systems before the fault occurrence. But after the fault occurs once on the system we must determine fault locations and types for maintaining the system.</a:t>
            </a:r>
            <a:endParaRPr lang="en-IN" sz="3200" b="1" u="sng" dirty="0"/>
          </a:p>
        </p:txBody>
      </p:sp>
    </p:spTree>
    <p:extLst>
      <p:ext uri="{BB962C8B-B14F-4D97-AF65-F5344CB8AC3E}">
        <p14:creationId xmlns:p14="http://schemas.microsoft.com/office/powerpoint/2010/main" val="19166632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236</TotalTime>
  <Words>912</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vt:lpstr>
      <vt:lpstr>ff5</vt:lpstr>
      <vt:lpstr>Google Sans</vt:lpstr>
      <vt:lpstr>myriad-pro</vt:lpstr>
      <vt:lpstr>OpenSans</vt:lpstr>
      <vt:lpstr>Source Sans Pro</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SONI</dc:creator>
  <cp:lastModifiedBy>AVINASH SONI</cp:lastModifiedBy>
  <cp:revision>3</cp:revision>
  <dcterms:created xsi:type="dcterms:W3CDTF">2023-03-07T12:03:45Z</dcterms:created>
  <dcterms:modified xsi:type="dcterms:W3CDTF">2023-03-07T16:59:48Z</dcterms:modified>
</cp:coreProperties>
</file>