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6"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8"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20" d="100"/>
          <a:sy n="120" d="100"/>
        </p:scale>
        <p:origin x="37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21" Type="http://schemas.openxmlformats.org/officeDocument/2006/relationships/slideMaster" Target="slideMasters/slideMaster21.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3"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6"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870120" y="622800"/>
            <a:ext cx="4638600" cy="3144960"/>
          </a:xfrm>
          <a:prstGeom prst="rect">
            <a:avLst/>
          </a:prstGeom>
          <a:noFill/>
          <a:ln w="0">
            <a:noFill/>
          </a:ln>
        </p:spPr>
        <p:txBody>
          <a:bodyPr lIns="91440" tIns="91440" rIns="91440" bIns="91440" anchor="t">
            <a:noAutofit/>
          </a:bodyPr>
          <a:lstStyle/>
          <a:p>
            <a:pPr indent="0">
              <a:buNone/>
            </a:pPr>
            <a:r>
              <a:rPr lang="fr-FR" sz="5500" b="0" strike="noStrike" spc="-1">
                <a:solidFill>
                  <a:schemeClr val="dk1"/>
                </a:solidFill>
                <a:latin typeface="Arial"/>
              </a:rPr>
              <a:t>Click to edit the title text format</a:t>
            </a:r>
          </a:p>
        </p:txBody>
      </p:sp>
      <p:sp>
        <p:nvSpPr>
          <p:cNvPr id="5" name="PlaceHolder 2"/>
          <p:cNvSpPr>
            <a:spLocks noGrp="1"/>
          </p:cNvSpPr>
          <p:nvPr>
            <p:ph type="body"/>
          </p:nvPr>
        </p:nvSpPr>
        <p:spPr>
          <a:xfrm>
            <a:off x="5683320" y="387720"/>
            <a:ext cx="3083400" cy="4755240"/>
          </a:xfrm>
          <a:prstGeom prst="rect">
            <a:avLst/>
          </a:prstGeom>
          <a:noFill/>
          <a:ln w="9360">
            <a:solidFill>
              <a:schemeClr val="dk2"/>
            </a:solidFill>
            <a:round/>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 name="Google Shape;12;p2"/>
          <p:cNvCxnSpPr/>
          <p:nvPr/>
        </p:nvCxnSpPr>
        <p:spPr>
          <a:xfrm>
            <a:off x="-6120" y="387720"/>
            <a:ext cx="9175680" cy="360"/>
          </a:xfrm>
          <a:prstGeom prst="straightConnector1">
            <a:avLst/>
          </a:prstGeom>
          <a:ln w="9525">
            <a:solidFill>
              <a:srgbClr val="A14342"/>
            </a:solidFill>
            <a:round/>
          </a:ln>
        </p:spPr>
      </p:cxnSp>
      <p:cxnSp>
        <p:nvCxnSpPr>
          <p:cNvPr id="3" name="Google Shape;13;p2"/>
          <p:cNvCxnSpPr/>
          <p:nvPr/>
        </p:nvCxnSpPr>
        <p:spPr>
          <a:xfrm>
            <a:off x="62856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297320" y="2005920"/>
            <a:ext cx="4230360" cy="290916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7" name="PlaceHolder 2"/>
          <p:cNvSpPr>
            <a:spLocks noGrp="1"/>
          </p:cNvSpPr>
          <p:nvPr>
            <p:ph type="title"/>
          </p:nvPr>
        </p:nvSpPr>
        <p:spPr>
          <a:xfrm>
            <a:off x="4297320" y="641520"/>
            <a:ext cx="1651680" cy="91548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1"/>
                </a:solidFill>
                <a:latin typeface="Anybody"/>
                <a:ea typeface="Anybody"/>
              </a:rPr>
              <a:t>xx%</a:t>
            </a:r>
            <a:endParaRPr lang="fr-FR" sz="6000" b="0" strike="noStrike" spc="-1">
              <a:solidFill>
                <a:schemeClr val="dk1"/>
              </a:solidFill>
              <a:latin typeface="Arial"/>
            </a:endParaRPr>
          </a:p>
        </p:txBody>
      </p:sp>
      <p:sp>
        <p:nvSpPr>
          <p:cNvPr id="38" name="PlaceHolder 3"/>
          <p:cNvSpPr>
            <a:spLocks noGrp="1"/>
          </p:cNvSpPr>
          <p:nvPr>
            <p:ph type="body"/>
          </p:nvPr>
        </p:nvSpPr>
        <p:spPr>
          <a:xfrm>
            <a:off x="628560" y="387720"/>
            <a:ext cx="3083400" cy="4755240"/>
          </a:xfrm>
          <a:prstGeom prst="rect">
            <a:avLst/>
          </a:prstGeom>
          <a:noFill/>
          <a:ln w="9360">
            <a:solidFill>
              <a:schemeClr val="dk2"/>
            </a:solidFill>
            <a:round/>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39" name="Google Shape;18;p3"/>
          <p:cNvCxnSpPr/>
          <p:nvPr/>
        </p:nvCxnSpPr>
        <p:spPr>
          <a:xfrm>
            <a:off x="-6120" y="387720"/>
            <a:ext cx="9175680" cy="360"/>
          </a:xfrm>
          <a:prstGeom prst="straightConnector1">
            <a:avLst/>
          </a:prstGeom>
          <a:ln w="9525">
            <a:solidFill>
              <a:srgbClr val="A14342"/>
            </a:solidFill>
            <a:round/>
          </a:ln>
        </p:spPr>
      </p:cxnSp>
      <p:cxnSp>
        <p:nvCxnSpPr>
          <p:cNvPr id="40" name="Google Shape;19;p3"/>
          <p:cNvCxnSpPr/>
          <p:nvPr/>
        </p:nvCxnSpPr>
        <p:spPr>
          <a:xfrm>
            <a:off x="62856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2"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46" name="Google Shape;29;p5"/>
          <p:cNvCxnSpPr/>
          <p:nvPr/>
        </p:nvCxnSpPr>
        <p:spPr>
          <a:xfrm>
            <a:off x="-6120" y="387720"/>
            <a:ext cx="9175680" cy="360"/>
          </a:xfrm>
          <a:prstGeom prst="straightConnector1">
            <a:avLst/>
          </a:prstGeom>
          <a:ln w="9525">
            <a:solidFill>
              <a:srgbClr val="A14342"/>
            </a:solidFill>
            <a:round/>
          </a:ln>
        </p:spPr>
      </p:cxnSp>
      <p:cxnSp>
        <p:nvCxnSpPr>
          <p:cNvPr id="47" name="Google Shape;30;p5"/>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52" name="Google Shape;33;p6"/>
          <p:cNvCxnSpPr/>
          <p:nvPr/>
        </p:nvCxnSpPr>
        <p:spPr>
          <a:xfrm>
            <a:off x="-6120" y="387720"/>
            <a:ext cx="9175680" cy="360"/>
          </a:xfrm>
          <a:prstGeom prst="straightConnector1">
            <a:avLst/>
          </a:prstGeom>
          <a:ln w="9525">
            <a:solidFill>
              <a:srgbClr val="A14342"/>
            </a:solidFill>
            <a:round/>
          </a:ln>
        </p:spPr>
      </p:cxnSp>
      <p:cxnSp>
        <p:nvCxnSpPr>
          <p:cNvPr id="53" name="Google Shape;34;p6"/>
          <p:cNvCxnSpPr/>
          <p:nvPr/>
        </p:nvCxnSpPr>
        <p:spPr>
          <a:xfrm>
            <a:off x="374400" y="360"/>
            <a:ext cx="360" cy="5245560"/>
          </a:xfrm>
          <a:prstGeom prst="straightConnector1">
            <a:avLst/>
          </a:prstGeom>
          <a:ln w="9525">
            <a:solidFill>
              <a:srgbClr val="A14342"/>
            </a:solidFill>
            <a:round/>
          </a:ln>
        </p:spPr>
      </p:cxnSp>
      <p:cxnSp>
        <p:nvCxnSpPr>
          <p:cNvPr id="54" name="Google Shape;35;p6"/>
          <p:cNvCxnSpPr/>
          <p:nvPr/>
        </p:nvCxnSpPr>
        <p:spPr>
          <a:xfrm>
            <a:off x="-6120" y="387720"/>
            <a:ext cx="9175680" cy="360"/>
          </a:xfrm>
          <a:prstGeom prst="straightConnector1">
            <a:avLst/>
          </a:prstGeom>
          <a:ln w="9525">
            <a:solidFill>
              <a:srgbClr val="A14342"/>
            </a:solidFill>
            <a:round/>
          </a:ln>
        </p:spPr>
      </p:cxnSp>
      <p:cxnSp>
        <p:nvCxnSpPr>
          <p:cNvPr id="55" name="Google Shape;36;p6"/>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1" name="PlaceHolder 2"/>
          <p:cNvSpPr>
            <a:spLocks noGrp="1"/>
          </p:cNvSpPr>
          <p:nvPr>
            <p:ph type="title"/>
          </p:nvPr>
        </p:nvSpPr>
        <p:spPr>
          <a:xfrm>
            <a:off x="720000" y="4014360"/>
            <a:ext cx="7703640" cy="572400"/>
          </a:xfrm>
          <a:prstGeom prst="rect">
            <a:avLst/>
          </a:prstGeom>
          <a:solidFill>
            <a:schemeClr val="lt2"/>
          </a:solidFill>
          <a:ln w="0">
            <a:noFill/>
          </a:ln>
        </p:spPr>
        <p:txBody>
          <a:bodyPr lIns="91440" tIns="91440" rIns="91440" bIns="91440" anchor="t">
            <a:noAutofit/>
          </a:bodyPr>
          <a:lstStyle/>
          <a:p>
            <a:pPr indent="0">
              <a:buNone/>
            </a:pPr>
            <a:r>
              <a:rPr lang="fr-FR" sz="2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012560" y="1592640"/>
            <a:ext cx="4292280" cy="10447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accent1"/>
                </a:solidFill>
                <a:latin typeface="Anybody"/>
                <a:ea typeface="Anybody"/>
              </a:rPr>
              <a:t>xx%</a:t>
            </a:r>
            <a:endParaRPr lang="fr-FR" sz="6000" b="0" strike="noStrike" spc="-1">
              <a:solidFill>
                <a:schemeClr val="dk1"/>
              </a:solidFill>
              <a:latin typeface="Arial"/>
            </a:endParaRPr>
          </a:p>
        </p:txBody>
      </p:sp>
      <p:cxnSp>
        <p:nvCxnSpPr>
          <p:cNvPr id="7" name="Google Shape;51;p11"/>
          <p:cNvCxnSpPr/>
          <p:nvPr/>
        </p:nvCxnSpPr>
        <p:spPr>
          <a:xfrm>
            <a:off x="-6120" y="4756320"/>
            <a:ext cx="9175680" cy="3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2" name="Google Shape;115;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4" name="Google Shape;118;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20000" y="11260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0" name="PlaceHolder 3"/>
          <p:cNvSpPr>
            <a:spLocks noGrp="1"/>
          </p:cNvSpPr>
          <p:nvPr>
            <p:ph type="title"/>
          </p:nvPr>
        </p:nvSpPr>
        <p:spPr>
          <a:xfrm>
            <a:off x="720000" y="23644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1" name="PlaceHolder 4"/>
          <p:cNvSpPr>
            <a:spLocks noGrp="1"/>
          </p:cNvSpPr>
          <p:nvPr>
            <p:ph type="title"/>
          </p:nvPr>
        </p:nvSpPr>
        <p:spPr>
          <a:xfrm>
            <a:off x="720000" y="36028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2" name="PlaceHolder 5"/>
          <p:cNvSpPr>
            <a:spLocks noGrp="1"/>
          </p:cNvSpPr>
          <p:nvPr>
            <p:ph type="title"/>
          </p:nvPr>
        </p:nvSpPr>
        <p:spPr>
          <a:xfrm>
            <a:off x="4250520" y="11260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3" name="PlaceHolder 6"/>
          <p:cNvSpPr>
            <a:spLocks noGrp="1"/>
          </p:cNvSpPr>
          <p:nvPr>
            <p:ph type="title"/>
          </p:nvPr>
        </p:nvSpPr>
        <p:spPr>
          <a:xfrm>
            <a:off x="4250520" y="23644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sp>
        <p:nvSpPr>
          <p:cNvPr id="14" name="PlaceHolder 7"/>
          <p:cNvSpPr>
            <a:spLocks noGrp="1"/>
          </p:cNvSpPr>
          <p:nvPr>
            <p:ph type="title"/>
          </p:nvPr>
        </p:nvSpPr>
        <p:spPr>
          <a:xfrm>
            <a:off x="4250520" y="3602880"/>
            <a:ext cx="613800" cy="447120"/>
          </a:xfrm>
          <a:prstGeom prst="rect">
            <a:avLst/>
          </a:prstGeom>
          <a:noFill/>
          <a:ln w="0">
            <a:noFill/>
          </a:ln>
        </p:spPr>
        <p:txBody>
          <a:bodyPr lIns="91440" tIns="91440" rIns="91440" bIns="91440" anchor="t">
            <a:noAutofit/>
          </a:bodyPr>
          <a:lstStyle/>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a:endParaRPr>
          </a:p>
        </p:txBody>
      </p:sp>
      <p:cxnSp>
        <p:nvCxnSpPr>
          <p:cNvPr id="15" name="Google Shape;67;p13"/>
          <p:cNvCxnSpPr/>
          <p:nvPr/>
        </p:nvCxnSpPr>
        <p:spPr>
          <a:xfrm>
            <a:off x="-6120" y="387720"/>
            <a:ext cx="9175680" cy="360"/>
          </a:xfrm>
          <a:prstGeom prst="straightConnector1">
            <a:avLst/>
          </a:prstGeom>
          <a:ln w="9525">
            <a:solidFill>
              <a:srgbClr val="A14342"/>
            </a:solidFill>
            <a:round/>
          </a:ln>
        </p:spPr>
      </p:cxnSp>
      <p:cxnSp>
        <p:nvCxnSpPr>
          <p:cNvPr id="16" name="Google Shape;68;p13"/>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13160" y="444960"/>
            <a:ext cx="6550560" cy="17586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18" name="Google Shape;72;p14"/>
          <p:cNvCxnSpPr/>
          <p:nvPr/>
        </p:nvCxnSpPr>
        <p:spPr>
          <a:xfrm>
            <a:off x="-6120" y="387720"/>
            <a:ext cx="9175680" cy="360"/>
          </a:xfrm>
          <a:prstGeom prst="straightConnector1">
            <a:avLst/>
          </a:prstGeom>
          <a:ln w="9525">
            <a:solidFill>
              <a:srgbClr val="A14342"/>
            </a:solidFill>
            <a:round/>
          </a:ln>
        </p:spPr>
      </p:cxnSp>
      <p:cxnSp>
        <p:nvCxnSpPr>
          <p:cNvPr id="19" name="Google Shape;73;p14"/>
          <p:cNvCxnSpPr/>
          <p:nvPr/>
        </p:nvCxnSpPr>
        <p:spPr>
          <a:xfrm>
            <a:off x="374400" y="360"/>
            <a:ext cx="360" cy="5245560"/>
          </a:xfrm>
          <a:prstGeom prst="straightConnector1">
            <a:avLst/>
          </a:prstGeom>
          <a:ln w="9525">
            <a:solidFill>
              <a:srgbClr val="A14342"/>
            </a:solidFill>
            <a:round/>
          </a:ln>
        </p:spPr>
      </p:cxnSp>
      <p:cxnSp>
        <p:nvCxnSpPr>
          <p:cNvPr id="20" name="Google Shape;74;p14"/>
          <p:cNvCxnSpPr/>
          <p:nvPr/>
        </p:nvCxnSpPr>
        <p:spPr>
          <a:xfrm>
            <a:off x="-6120" y="2426040"/>
            <a:ext cx="9175680" cy="360"/>
          </a:xfrm>
          <a:prstGeom prst="straightConnector1">
            <a:avLst/>
          </a:prstGeom>
          <a:ln w="9525">
            <a:solidFill>
              <a:srgbClr val="A14342"/>
            </a:solidFill>
            <a:round/>
          </a:ln>
        </p:spPr>
      </p:cxnSp>
      <p:sp>
        <p:nvSpPr>
          <p:cNvPr id="2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4960"/>
            <a:ext cx="4571280" cy="1223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3" name="PlaceHolder 2"/>
          <p:cNvSpPr>
            <a:spLocks noGrp="1"/>
          </p:cNvSpPr>
          <p:nvPr>
            <p:ph type="body"/>
          </p:nvPr>
        </p:nvSpPr>
        <p:spPr>
          <a:xfrm>
            <a:off x="5520600" y="387720"/>
            <a:ext cx="3083400" cy="475524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4" name="Google Shape;79;p15"/>
          <p:cNvCxnSpPr/>
          <p:nvPr/>
        </p:nvCxnSpPr>
        <p:spPr>
          <a:xfrm>
            <a:off x="-6120" y="387720"/>
            <a:ext cx="9175680" cy="3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6" name="Google Shape;88;p16"/>
          <p:cNvCxnSpPr/>
          <p:nvPr/>
        </p:nvCxnSpPr>
        <p:spPr>
          <a:xfrm>
            <a:off x="-6120" y="387720"/>
            <a:ext cx="9175680" cy="360"/>
          </a:xfrm>
          <a:prstGeom prst="straightConnector1">
            <a:avLst/>
          </a:prstGeom>
          <a:ln w="9525">
            <a:solidFill>
              <a:srgbClr val="A14342"/>
            </a:solidFill>
            <a:round/>
          </a:ln>
        </p:spPr>
      </p:cxnSp>
      <p:cxnSp>
        <p:nvCxnSpPr>
          <p:cNvPr id="27" name="Google Shape;89;p16"/>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9" name="Google Shape;100;p17"/>
          <p:cNvCxnSpPr/>
          <p:nvPr/>
        </p:nvCxnSpPr>
        <p:spPr>
          <a:xfrm>
            <a:off x="-6120" y="387720"/>
            <a:ext cx="9175680" cy="360"/>
          </a:xfrm>
          <a:prstGeom prst="straightConnector1">
            <a:avLst/>
          </a:prstGeom>
          <a:ln w="9525">
            <a:solidFill>
              <a:srgbClr val="A14342"/>
            </a:solidFill>
            <a:round/>
          </a:ln>
        </p:spPr>
      </p:cxnSp>
      <p:cxnSp>
        <p:nvCxnSpPr>
          <p:cNvPr id="30" name="Google Shape;101;p17"/>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oogle Shape;125;p25"/>
          <p:cNvGrpSpPr/>
          <p:nvPr/>
        </p:nvGrpSpPr>
        <p:grpSpPr>
          <a:xfrm>
            <a:off x="-6120" y="360"/>
            <a:ext cx="9175320" cy="5245200"/>
            <a:chOff x="-6120" y="360"/>
            <a:chExt cx="9175320" cy="5245200"/>
          </a:xfrm>
        </p:grpSpPr>
        <p:cxnSp>
          <p:nvCxnSpPr>
            <p:cNvPr id="68" name="Google Shape;126;p25"/>
            <p:cNvCxnSpPr/>
            <p:nvPr/>
          </p:nvCxnSpPr>
          <p:spPr>
            <a:xfrm>
              <a:off x="5682960" y="360"/>
              <a:ext cx="360" cy="5245560"/>
            </a:xfrm>
            <a:prstGeom prst="straightConnector1">
              <a:avLst/>
            </a:prstGeom>
            <a:ln w="9525">
              <a:solidFill>
                <a:srgbClr val="A14342"/>
              </a:solidFill>
              <a:round/>
            </a:ln>
          </p:spPr>
        </p:cxnSp>
        <p:cxnSp>
          <p:nvCxnSpPr>
            <p:cNvPr id="69" name="Google Shape;127;p25"/>
            <p:cNvCxnSpPr/>
            <p:nvPr/>
          </p:nvCxnSpPr>
          <p:spPr>
            <a:xfrm>
              <a:off x="8766720" y="360"/>
              <a:ext cx="360" cy="5245560"/>
            </a:xfrm>
            <a:prstGeom prst="straightConnector1">
              <a:avLst/>
            </a:prstGeom>
            <a:ln w="9525">
              <a:solidFill>
                <a:srgbClr val="A14342"/>
              </a:solidFill>
              <a:round/>
            </a:ln>
          </p:spPr>
        </p:cxnSp>
        <p:cxnSp>
          <p:nvCxnSpPr>
            <p:cNvPr id="70" name="Google Shape;128;p25"/>
            <p:cNvCxnSpPr/>
            <p:nvPr/>
          </p:nvCxnSpPr>
          <p:spPr>
            <a:xfrm>
              <a:off x="-6120" y="3843720"/>
              <a:ext cx="9175680" cy="360"/>
            </a:xfrm>
            <a:prstGeom prst="straightConnector1">
              <a:avLst/>
            </a:prstGeom>
            <a:ln w="9525">
              <a:solidFill>
                <a:srgbClr val="A14342"/>
              </a:solidFill>
              <a:round/>
            </a:ln>
          </p:spPr>
        </p:cxnSp>
      </p:grpSp>
      <p:sp>
        <p:nvSpPr>
          <p:cNvPr id="71" name="PlaceHolder 1"/>
          <p:cNvSpPr>
            <a:spLocks noGrp="1"/>
          </p:cNvSpPr>
          <p:nvPr>
            <p:ph type="title"/>
          </p:nvPr>
        </p:nvSpPr>
        <p:spPr>
          <a:xfrm>
            <a:off x="866880" y="619200"/>
            <a:ext cx="4638240" cy="3142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500" b="0" strike="noStrike" spc="-1">
                <a:solidFill>
                  <a:schemeClr val="dk2"/>
                </a:solidFill>
                <a:latin typeface="Anybody"/>
                <a:ea typeface="Anybody"/>
              </a:rPr>
              <a:t>Deep Learning for Exploit Generation</a:t>
            </a:r>
            <a:endParaRPr lang="fr-FR" sz="5500" b="0" strike="noStrike" spc="-1">
              <a:solidFill>
                <a:schemeClr val="dk1"/>
              </a:solidFill>
              <a:latin typeface="Arial"/>
            </a:endParaRPr>
          </a:p>
        </p:txBody>
      </p:sp>
      <p:sp>
        <p:nvSpPr>
          <p:cNvPr id="72" name="PlaceHolder 2"/>
          <p:cNvSpPr>
            <a:spLocks noGrp="1"/>
          </p:cNvSpPr>
          <p:nvPr>
            <p:ph type="subTitle"/>
          </p:nvPr>
        </p:nvSpPr>
        <p:spPr>
          <a:xfrm>
            <a:off x="866880" y="3971880"/>
            <a:ext cx="4638240" cy="685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Open Sans"/>
                <a:ea typeface="Open Sans"/>
              </a:rPr>
              <a:t>An exploration of advanced techniques and applications in cybersecurity.</a:t>
            </a:r>
            <a:endParaRPr lang="en-US" sz="1600" b="0" strike="noStrike" spc="-1">
              <a:solidFill>
                <a:srgbClr val="000000"/>
              </a:solidFill>
              <a:latin typeface="OpenSymbol"/>
            </a:endParaRPr>
          </a:p>
        </p:txBody>
      </p:sp>
      <p:sp>
        <p:nvSpPr>
          <p:cNvPr id="73" name="Google Shape;131;p25"/>
          <p:cNvSpPr/>
          <p:nvPr/>
        </p:nvSpPr>
        <p:spPr>
          <a:xfrm>
            <a:off x="5683320" y="387720"/>
            <a:ext cx="3083400" cy="4755240"/>
          </a:xfrm>
          <a:prstGeom prst="round2SameRect">
            <a:avLst>
              <a:gd name="adj1" fmla="val 50000"/>
              <a:gd name="adj2" fmla="val 0"/>
            </a:avLst>
          </a:prstGeom>
          <a:blipFill rotWithShape="0">
            <a:blip r:embed="rId2"/>
            <a:srcRect/>
            <a:stretch/>
          </a:blipFill>
          <a:ln w="9525">
            <a:solidFill>
              <a:srgbClr val="A1434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723960" y="447840"/>
            <a:ext cx="4571640" cy="1228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Case Studies and Real-World Examples</a:t>
            </a:r>
            <a:endParaRPr lang="fr-FR" sz="2600" b="0" strike="noStrike" spc="-1">
              <a:solidFill>
                <a:schemeClr val="dk1"/>
              </a:solidFill>
              <a:latin typeface="Arial"/>
            </a:endParaRPr>
          </a:p>
        </p:txBody>
      </p:sp>
      <p:sp>
        <p:nvSpPr>
          <p:cNvPr id="99" name="PlaceHolder 2"/>
          <p:cNvSpPr>
            <a:spLocks noGrp="1"/>
          </p:cNvSpPr>
          <p:nvPr>
            <p:ph type="subTitle"/>
          </p:nvPr>
        </p:nvSpPr>
        <p:spPr>
          <a:xfrm>
            <a:off x="714240" y="1790640"/>
            <a:ext cx="4571640" cy="2781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Numerous case studies illustrate the effectiveness of deep learning in exploit generation. For instance, researchers have demonstrated how deep reinforcement learning can automate the generation of exploits for specific vulnerabilities in software applications. Other examples include the use of convolutional neural networks for identifying security vulnerabilities in web applications, showcasing the applicability of these techniques in real-world scenarios.</a:t>
            </a:r>
            <a:endParaRPr lang="en-US" sz="1200" b="0" strike="noStrike" spc="-1">
              <a:solidFill>
                <a:srgbClr val="000000"/>
              </a:solidFill>
              <a:latin typeface="OpenSymbol"/>
            </a:endParaRPr>
          </a:p>
        </p:txBody>
      </p:sp>
      <p:sp>
        <p:nvSpPr>
          <p:cNvPr id="100" name="Google Shape;178;p30"/>
          <p:cNvSpPr/>
          <p:nvPr/>
        </p:nvSpPr>
        <p:spPr>
          <a:xfrm>
            <a:off x="5520600" y="387720"/>
            <a:ext cx="3083400" cy="4755240"/>
          </a:xfrm>
          <a:prstGeom prst="roundRect">
            <a:avLst>
              <a:gd name="adj" fmla="val 5000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101" name="Google Shape;179;p30"/>
          <p:cNvGrpSpPr/>
          <p:nvPr/>
        </p:nvGrpSpPr>
        <p:grpSpPr>
          <a:xfrm>
            <a:off x="5520600" y="360"/>
            <a:ext cx="3083760" cy="5245200"/>
            <a:chOff x="5520600" y="360"/>
            <a:chExt cx="3083760" cy="5245200"/>
          </a:xfrm>
        </p:grpSpPr>
        <p:cxnSp>
          <p:nvCxnSpPr>
            <p:cNvPr id="102" name="Google Shape;180;p30"/>
            <p:cNvCxnSpPr/>
            <p:nvPr/>
          </p:nvCxnSpPr>
          <p:spPr>
            <a:xfrm>
              <a:off x="5520600" y="360"/>
              <a:ext cx="360" cy="5245560"/>
            </a:xfrm>
            <a:prstGeom prst="straightConnector1">
              <a:avLst/>
            </a:prstGeom>
            <a:ln w="9525">
              <a:solidFill>
                <a:srgbClr val="A14342"/>
              </a:solidFill>
              <a:round/>
            </a:ln>
          </p:spPr>
        </p:cxnSp>
        <p:cxnSp>
          <p:nvCxnSpPr>
            <p:cNvPr id="103" name="Google Shape;181;p30"/>
            <p:cNvCxnSpPr/>
            <p:nvPr/>
          </p:nvCxnSpPr>
          <p:spPr>
            <a:xfrm>
              <a:off x="8604360" y="360"/>
              <a:ext cx="360" cy="5245560"/>
            </a:xfrm>
            <a:prstGeom prst="straightConnector1">
              <a:avLst/>
            </a:prstGeom>
            <a:ln w="9525">
              <a:solidFill>
                <a:srgbClr val="A14342"/>
              </a:solidFill>
              <a:roun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Conclusions</a:t>
            </a:r>
            <a:endParaRPr lang="fr-FR" sz="2600" b="0" strike="noStrike" spc="-1">
              <a:solidFill>
                <a:schemeClr val="dk1"/>
              </a:solidFill>
              <a:latin typeface="Arial"/>
            </a:endParaRPr>
          </a:p>
        </p:txBody>
      </p:sp>
      <p:sp>
        <p:nvSpPr>
          <p:cNvPr id="10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Deep learning is revolutionizing the landscape of exploit generation by providing automated and efficient solutions for vulnerability discovery and threat prediction. As the field continues to evolve, it is essential for cybersecurity professionals to stay abreast of these advancements to better defend against emerging threats.</a:t>
            </a:r>
            <a:endParaRPr lang="en-US" sz="120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961920" y="752400"/>
            <a:ext cx="4895640" cy="7236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strike="noStrike" spc="-1">
                <a:solidFill>
                  <a:schemeClr val="dk2"/>
                </a:solidFill>
                <a:latin typeface="Anybody"/>
                <a:ea typeface="Anybody"/>
              </a:rPr>
              <a:t>Thank you!</a:t>
            </a:r>
            <a:endParaRPr lang="fr-FR" sz="4000" b="0" strike="noStrike" spc="-1">
              <a:solidFill>
                <a:schemeClr val="dk1"/>
              </a:solidFill>
              <a:latin typeface="Arial"/>
            </a:endParaRPr>
          </a:p>
        </p:txBody>
      </p:sp>
      <p:sp>
        <p:nvSpPr>
          <p:cNvPr id="107" name="PlaceHolder 2"/>
          <p:cNvSpPr>
            <a:spLocks noGrp="1"/>
          </p:cNvSpPr>
          <p:nvPr>
            <p:ph type="subTitle"/>
          </p:nvPr>
        </p:nvSpPr>
        <p:spPr>
          <a:xfrm>
            <a:off x="961920" y="1447920"/>
            <a:ext cx="489564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dirty="0">
                <a:solidFill>
                  <a:schemeClr val="dk1"/>
                </a:solidFill>
                <a:latin typeface="Open Sans"/>
                <a:ea typeface="Open Sans"/>
              </a:rPr>
              <a:t>Do you have any questions?</a:t>
            </a:r>
            <a:endParaRPr lang="en-US" sz="1400" b="0" strike="noStrike" spc="-1" dirty="0">
              <a:solidFill>
                <a:srgbClr val="000000"/>
              </a:solidFill>
              <a:latin typeface="OpenSymbol"/>
            </a:endParaRPr>
          </a:p>
        </p:txBody>
      </p:sp>
      <p:grpSp>
        <p:nvGrpSpPr>
          <p:cNvPr id="108" name="Google Shape;298;p38"/>
          <p:cNvGrpSpPr/>
          <p:nvPr/>
        </p:nvGrpSpPr>
        <p:grpSpPr>
          <a:xfrm>
            <a:off x="1152000" y="2960640"/>
            <a:ext cx="275760" cy="275760"/>
            <a:chOff x="1152000" y="2960640"/>
            <a:chExt cx="275760" cy="275760"/>
          </a:xfrm>
        </p:grpSpPr>
        <p:sp>
          <p:nvSpPr>
            <p:cNvPr id="109" name="Google Shape;299;p38"/>
            <p:cNvSpPr/>
            <p:nvPr/>
          </p:nvSpPr>
          <p:spPr>
            <a:xfrm>
              <a:off x="1152000" y="296064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300;p38"/>
            <p:cNvSpPr/>
            <p:nvPr/>
          </p:nvSpPr>
          <p:spPr>
            <a:xfrm>
              <a:off x="1216080" y="302616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301;p38"/>
            <p:cNvSpPr/>
            <p:nvPr/>
          </p:nvSpPr>
          <p:spPr>
            <a:xfrm>
              <a:off x="1346040" y="299628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 name="Google Shape;302;p38"/>
          <p:cNvGrpSpPr/>
          <p:nvPr/>
        </p:nvGrpSpPr>
        <p:grpSpPr>
          <a:xfrm>
            <a:off x="2018160" y="2979360"/>
            <a:ext cx="266400" cy="238320"/>
            <a:chOff x="2018160" y="2979360"/>
            <a:chExt cx="266400" cy="238320"/>
          </a:xfrm>
        </p:grpSpPr>
        <p:sp>
          <p:nvSpPr>
            <p:cNvPr id="113" name="Google Shape;303;p38"/>
            <p:cNvSpPr/>
            <p:nvPr/>
          </p:nvSpPr>
          <p:spPr>
            <a:xfrm>
              <a:off x="2027160" y="306360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04;p38"/>
            <p:cNvSpPr/>
            <p:nvPr/>
          </p:nvSpPr>
          <p:spPr>
            <a:xfrm>
              <a:off x="2018160" y="297936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305;p38"/>
            <p:cNvSpPr/>
            <p:nvPr/>
          </p:nvSpPr>
          <p:spPr>
            <a:xfrm>
              <a:off x="2120760" y="306360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6" name="Google Shape;306;p38"/>
          <p:cNvSpPr/>
          <p:nvPr/>
        </p:nvSpPr>
        <p:spPr>
          <a:xfrm>
            <a:off x="2881800" y="2979720"/>
            <a:ext cx="291240" cy="237600"/>
          </a:xfrm>
          <a:custGeom>
            <a:avLst/>
            <a:gdLst>
              <a:gd name="textAreaLeft" fmla="*/ 0 w 291240"/>
              <a:gd name="textAreaRight" fmla="*/ 291600 w 291240"/>
              <a:gd name="textAreaTop" fmla="*/ 0 h 237600"/>
              <a:gd name="textAreaBottom" fmla="*/ 237960 h 237600"/>
            </a:gdLst>
            <a:ahLst/>
            <a:cxn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307;p38"/>
          <p:cNvSpPr/>
          <p:nvPr/>
        </p:nvSpPr>
        <p:spPr>
          <a:xfrm flipV="1">
            <a:off x="1038240" y="6094370"/>
            <a:ext cx="4152600" cy="4571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fontScale="32500" lnSpcReduction="20000"/>
          </a:bodyPr>
          <a:lstStyle/>
          <a:p>
            <a:pPr defTabSz="914400">
              <a:lnSpc>
                <a:spcPct val="100000"/>
              </a:lnSpc>
              <a:tabLst>
                <a:tab pos="0" algn="l"/>
              </a:tabLst>
            </a:pPr>
            <a:r>
              <a:rPr lang="en" sz="1000" b="0" strike="noStrike" spc="-1" dirty="0">
                <a:solidFill>
                  <a:schemeClr val="dk1"/>
                </a:solidFill>
                <a:latin typeface="Arial"/>
              </a:rPr>
              <a:t>+00 000 000 000</a:t>
            </a:r>
            <a:endParaRPr lang="en-US" sz="1000" b="0" strike="noStrike" spc="-1" dirty="0">
              <a:solidFill>
                <a:srgbClr val="000000"/>
              </a:solidFill>
              <a:latin typeface="OpenSymbol"/>
            </a:endParaRPr>
          </a:p>
        </p:txBody>
      </p:sp>
      <p:grpSp>
        <p:nvGrpSpPr>
          <p:cNvPr id="118" name="Google Shape;308;p38"/>
          <p:cNvGrpSpPr/>
          <p:nvPr/>
        </p:nvGrpSpPr>
        <p:grpSpPr>
          <a:xfrm>
            <a:off x="-6120" y="2793240"/>
            <a:ext cx="9175320" cy="610560"/>
            <a:chOff x="-6120" y="2793240"/>
            <a:chExt cx="9175320" cy="610560"/>
          </a:xfrm>
        </p:grpSpPr>
        <p:cxnSp>
          <p:nvCxnSpPr>
            <p:cNvPr id="119" name="Google Shape;309;p38"/>
            <p:cNvCxnSpPr/>
            <p:nvPr/>
          </p:nvCxnSpPr>
          <p:spPr>
            <a:xfrm>
              <a:off x="-6120" y="2793240"/>
              <a:ext cx="9175680" cy="360"/>
            </a:xfrm>
            <a:prstGeom prst="straightConnector1">
              <a:avLst/>
            </a:prstGeom>
            <a:ln w="9525">
              <a:solidFill>
                <a:srgbClr val="A14342"/>
              </a:solidFill>
              <a:round/>
            </a:ln>
          </p:spPr>
        </p:cxnSp>
        <p:cxnSp>
          <p:nvCxnSpPr>
            <p:cNvPr id="120" name="Google Shape;310;p38"/>
            <p:cNvCxnSpPr/>
            <p:nvPr/>
          </p:nvCxnSpPr>
          <p:spPr>
            <a:xfrm>
              <a:off x="-6120" y="3403800"/>
              <a:ext cx="9175680" cy="360"/>
            </a:xfrm>
            <a:prstGeom prst="straightConnector1">
              <a:avLst/>
            </a:prstGeom>
            <a:ln w="9525">
              <a:solidFill>
                <a:srgbClr val="A14342"/>
              </a:solidFill>
              <a:round/>
            </a:ln>
          </p:spPr>
        </p:cxnSp>
      </p:grpSp>
    </p:spTree>
    <p:extLst>
      <p:ext uri="{BB962C8B-B14F-4D97-AF65-F5344CB8AC3E}">
        <p14:creationId xmlns:p14="http://schemas.microsoft.com/office/powerpoint/2010/main" val="100436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Introduction</a:t>
            </a:r>
            <a:endParaRPr lang="fr-FR" sz="2600" b="0" strike="noStrike" spc="-1">
              <a:solidFill>
                <a:schemeClr val="dk1"/>
              </a:solidFill>
              <a:latin typeface="Arial"/>
            </a:endParaRPr>
          </a:p>
        </p:txBody>
      </p:sp>
      <p:sp>
        <p:nvSpPr>
          <p:cNvPr id="7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This presentation delves into the intersection of deep learning and exploit generation, examining how AI technologies are transforming cybersecurity practices.</a:t>
            </a:r>
            <a:endParaRPr lang="en-US" sz="1200" b="0" strike="noStrike" spc="-1">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295880" y="2009880"/>
            <a:ext cx="4228920" cy="2904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2"/>
                </a:solidFill>
                <a:latin typeface="Anybody"/>
                <a:ea typeface="Anybody"/>
              </a:rPr>
              <a:t>Introduction to Deep Learning</a:t>
            </a:r>
            <a:endParaRPr lang="fr-FR" sz="4000" b="0" strike="noStrike" spc="-1">
              <a:solidFill>
                <a:schemeClr val="dk1"/>
              </a:solidFill>
              <a:latin typeface="Arial"/>
            </a:endParaRPr>
          </a:p>
        </p:txBody>
      </p:sp>
      <p:sp>
        <p:nvSpPr>
          <p:cNvPr id="77" name="PlaceHolder 2"/>
          <p:cNvSpPr>
            <a:spLocks noGrp="1"/>
          </p:cNvSpPr>
          <p:nvPr>
            <p:ph type="title"/>
          </p:nvPr>
        </p:nvSpPr>
        <p:spPr>
          <a:xfrm>
            <a:off x="4295880" y="6382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1"/>
                </a:solidFill>
                <a:latin typeface="Anybody"/>
                <a:ea typeface="Anybody"/>
              </a:rPr>
              <a:t>01</a:t>
            </a:r>
            <a:endParaRPr lang="fr-FR" sz="6000" b="0" strike="noStrike" spc="-1">
              <a:solidFill>
                <a:schemeClr val="dk1"/>
              </a:solidFill>
              <a:latin typeface="Arial"/>
            </a:endParaRPr>
          </a:p>
        </p:txBody>
      </p:sp>
      <p:sp>
        <p:nvSpPr>
          <p:cNvPr id="78" name="Google Shape;170;p29"/>
          <p:cNvSpPr/>
          <p:nvPr/>
        </p:nvSpPr>
        <p:spPr>
          <a:xfrm>
            <a:off x="628560" y="387720"/>
            <a:ext cx="3083400" cy="4755240"/>
          </a:xfrm>
          <a:prstGeom prst="round2SameRect">
            <a:avLst>
              <a:gd name="adj1" fmla="val 16667"/>
              <a:gd name="adj2" fmla="val 0"/>
            </a:avLst>
          </a:prstGeom>
          <a:blipFill rotWithShape="0">
            <a:blip r:embed="rId2"/>
            <a:srcRect/>
            <a:stretch/>
          </a:blipFill>
          <a:ln w="9525">
            <a:solidFill>
              <a:srgbClr val="A1434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cxnSp>
        <p:nvCxnSpPr>
          <p:cNvPr id="79" name="Google Shape;171;p29"/>
          <p:cNvCxnSpPr/>
          <p:nvPr/>
        </p:nvCxnSpPr>
        <p:spPr>
          <a:xfrm>
            <a:off x="3712320" y="360"/>
            <a:ext cx="360" cy="5245560"/>
          </a:xfrm>
          <a:prstGeom prst="straightConnector1">
            <a:avLst/>
          </a:prstGeom>
          <a:ln w="9525">
            <a:solidFill>
              <a:srgbClr val="A14342"/>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Overview of Deep Learning</a:t>
            </a:r>
            <a:endParaRPr lang="fr-FR" sz="2600" b="0" strike="noStrike" spc="-1">
              <a:solidFill>
                <a:schemeClr val="dk1"/>
              </a:solidFill>
              <a:latin typeface="Arial"/>
            </a:endParaRPr>
          </a:p>
        </p:txBody>
      </p:sp>
      <p:sp>
        <p:nvSpPr>
          <p:cNvPr id="81"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Deep learning, a subset of machine learning, utilizes neural networks with multiple layers to model complex data patterns. It has shown remarkable proficiency in various fields, including image and speech recognition, natural language processing, and even game playing. In the context of cybersecurity, deep learning algorithms can be harnessed to identify vulnerabilities, predict threats, and automate exploit generation.</a:t>
            </a:r>
            <a:endParaRPr lang="en-US" sz="12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Key Concepts and Terminology</a:t>
            </a:r>
            <a:endParaRPr lang="fr-FR" sz="2600" b="0" strike="noStrike" spc="-1">
              <a:solidFill>
                <a:schemeClr val="dk1"/>
              </a:solidFill>
              <a:latin typeface="Arial"/>
            </a:endParaRPr>
          </a:p>
        </p:txBody>
      </p:sp>
      <p:sp>
        <p:nvSpPr>
          <p:cNvPr id="83"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Understanding deep learning requires familiarity with key terms such as 'neural networks,' 'training data,' 'overfitting,' and 'activation functions.' Neural networks consist of interconnected nodes (neurons) that mimic the way the human brain processes information. The performance of these networks heavily relies on the quality and quantity of training data and the ability to generalize to unseen data while avoiding overfitting.</a:t>
            </a:r>
            <a:endParaRPr lang="en-US" sz="12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23960" y="447840"/>
            <a:ext cx="4571640" cy="1228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Applications in Cybersecurity</a:t>
            </a:r>
            <a:endParaRPr lang="fr-FR" sz="2600" b="0" strike="noStrike" spc="-1">
              <a:solidFill>
                <a:schemeClr val="dk1"/>
              </a:solidFill>
              <a:latin typeface="Arial"/>
            </a:endParaRPr>
          </a:p>
        </p:txBody>
      </p:sp>
      <p:sp>
        <p:nvSpPr>
          <p:cNvPr id="85" name="PlaceHolder 2"/>
          <p:cNvSpPr>
            <a:spLocks noGrp="1"/>
          </p:cNvSpPr>
          <p:nvPr>
            <p:ph type="subTitle"/>
          </p:nvPr>
        </p:nvSpPr>
        <p:spPr>
          <a:xfrm>
            <a:off x="714240" y="1790640"/>
            <a:ext cx="4571640" cy="2781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Deep learning enhances cybersecurity strategies by enabling real-time threat detection, anomaly detection in network traffic, and predictive analysis to identify potential security incidents before they occur. One prominent application includes the use of deep learning models to analyze vast datasets for patterns indicative of cyber threats, drastically reducing the time and effort required for human analysts.</a:t>
            </a:r>
            <a:endParaRPr lang="en-US" sz="1200" b="0" strike="noStrike" spc="-1">
              <a:solidFill>
                <a:srgbClr val="000000"/>
              </a:solidFill>
              <a:latin typeface="OpenSymbol"/>
            </a:endParaRPr>
          </a:p>
        </p:txBody>
      </p:sp>
      <p:sp>
        <p:nvSpPr>
          <p:cNvPr id="86" name="Google Shape;178;p30"/>
          <p:cNvSpPr/>
          <p:nvPr/>
        </p:nvSpPr>
        <p:spPr>
          <a:xfrm>
            <a:off x="5520600" y="387720"/>
            <a:ext cx="3083400" cy="4755240"/>
          </a:xfrm>
          <a:prstGeom prst="roundRect">
            <a:avLst>
              <a:gd name="adj" fmla="val 5000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87" name="Google Shape;179;p30"/>
          <p:cNvGrpSpPr/>
          <p:nvPr/>
        </p:nvGrpSpPr>
        <p:grpSpPr>
          <a:xfrm>
            <a:off x="5520600" y="360"/>
            <a:ext cx="3083760" cy="5245200"/>
            <a:chOff x="5520600" y="360"/>
            <a:chExt cx="3083760" cy="5245200"/>
          </a:xfrm>
        </p:grpSpPr>
        <p:cxnSp>
          <p:nvCxnSpPr>
            <p:cNvPr id="88" name="Google Shape;180;p30"/>
            <p:cNvCxnSpPr/>
            <p:nvPr/>
          </p:nvCxnSpPr>
          <p:spPr>
            <a:xfrm>
              <a:off x="5520600" y="360"/>
              <a:ext cx="360" cy="5245560"/>
            </a:xfrm>
            <a:prstGeom prst="straightConnector1">
              <a:avLst/>
            </a:prstGeom>
            <a:ln w="9525">
              <a:solidFill>
                <a:srgbClr val="A14342"/>
              </a:solidFill>
              <a:round/>
            </a:ln>
          </p:spPr>
        </p:cxnSp>
        <p:cxnSp>
          <p:nvCxnSpPr>
            <p:cNvPr id="89" name="Google Shape;181;p30"/>
            <p:cNvCxnSpPr/>
            <p:nvPr/>
          </p:nvCxnSpPr>
          <p:spPr>
            <a:xfrm>
              <a:off x="8604360" y="360"/>
              <a:ext cx="360" cy="5245560"/>
            </a:xfrm>
            <a:prstGeom prst="straightConnector1">
              <a:avLst/>
            </a:prstGeom>
            <a:ln w="9525">
              <a:solidFill>
                <a:srgbClr val="A14342"/>
              </a:solidFill>
              <a:roun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295880" y="2009880"/>
            <a:ext cx="4228920" cy="2904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2"/>
                </a:solidFill>
                <a:latin typeface="Anybody"/>
                <a:ea typeface="Anybody"/>
              </a:rPr>
              <a:t>Exploit Generation Techniques</a:t>
            </a:r>
            <a:endParaRPr lang="fr-FR" sz="4000" b="0" strike="noStrike" spc="-1">
              <a:solidFill>
                <a:schemeClr val="dk1"/>
              </a:solidFill>
              <a:latin typeface="Arial"/>
            </a:endParaRPr>
          </a:p>
        </p:txBody>
      </p:sp>
      <p:sp>
        <p:nvSpPr>
          <p:cNvPr id="91" name="PlaceHolder 2"/>
          <p:cNvSpPr>
            <a:spLocks noGrp="1"/>
          </p:cNvSpPr>
          <p:nvPr>
            <p:ph type="title"/>
          </p:nvPr>
        </p:nvSpPr>
        <p:spPr>
          <a:xfrm>
            <a:off x="4295880" y="6382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1"/>
                </a:solidFill>
                <a:latin typeface="Anybody"/>
                <a:ea typeface="Anybody"/>
              </a:rPr>
              <a:t>02</a:t>
            </a:r>
            <a:endParaRPr lang="fr-FR" sz="6000" b="0" strike="noStrike" spc="-1">
              <a:solidFill>
                <a:schemeClr val="dk1"/>
              </a:solidFill>
              <a:latin typeface="Arial"/>
            </a:endParaRPr>
          </a:p>
        </p:txBody>
      </p:sp>
      <p:sp>
        <p:nvSpPr>
          <p:cNvPr id="92" name="Google Shape;170;p29"/>
          <p:cNvSpPr/>
          <p:nvPr/>
        </p:nvSpPr>
        <p:spPr>
          <a:xfrm>
            <a:off x="628560" y="387720"/>
            <a:ext cx="3083400" cy="4755240"/>
          </a:xfrm>
          <a:prstGeom prst="round2SameRect">
            <a:avLst>
              <a:gd name="adj1" fmla="val 16667"/>
              <a:gd name="adj2" fmla="val 0"/>
            </a:avLst>
          </a:prstGeom>
          <a:blipFill rotWithShape="0">
            <a:blip r:embed="rId2"/>
            <a:srcRect/>
            <a:stretch/>
          </a:blipFill>
          <a:ln w="9525">
            <a:solidFill>
              <a:srgbClr val="A14342"/>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cxnSp>
        <p:nvCxnSpPr>
          <p:cNvPr id="93" name="Google Shape;171;p29"/>
          <p:cNvCxnSpPr/>
          <p:nvPr/>
        </p:nvCxnSpPr>
        <p:spPr>
          <a:xfrm>
            <a:off x="3712320" y="360"/>
            <a:ext cx="360" cy="5245560"/>
          </a:xfrm>
          <a:prstGeom prst="straightConnector1">
            <a:avLst/>
          </a:prstGeom>
          <a:ln w="9525">
            <a:solidFill>
              <a:srgbClr val="A14342"/>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Automated Vulnerability Discovery</a:t>
            </a:r>
            <a:endParaRPr lang="fr-FR" sz="2600" b="0" strike="noStrike" spc="-1">
              <a:solidFill>
                <a:schemeClr val="dk1"/>
              </a:solidFill>
              <a:latin typeface="Arial"/>
            </a:endParaRPr>
          </a:p>
        </p:txBody>
      </p:sp>
      <p:sp>
        <p:nvSpPr>
          <p:cNvPr id="9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Automated vulnerability discovery employs deep learning algorithms to analyze software for weaknesses. These models can sift through millions of lines of code, identifying patterns that are often overlooked by human auditors. This approach not only accelerates the discovery process but also improves accuracy, enabling organizations to remediate vulnerabilities before they can be exploited by malicious actors.</a:t>
            </a:r>
            <a:endParaRPr lang="en-US" sz="12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2"/>
                </a:solidFill>
                <a:latin typeface="Anybody"/>
                <a:ea typeface="Anybody"/>
              </a:rPr>
              <a:t>Adversarial Machine Learning</a:t>
            </a:r>
            <a:endParaRPr lang="fr-FR" sz="2600" b="0" strike="noStrike" spc="-1">
              <a:solidFill>
                <a:schemeClr val="dk1"/>
              </a:solidFill>
              <a:latin typeface="Arial"/>
            </a:endParaRPr>
          </a:p>
        </p:txBody>
      </p:sp>
      <p:sp>
        <p:nvSpPr>
          <p:cNvPr id="97"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Adversarial machine learning focuses on creating inputs specifically designed to deceive machine learning models, which can be leveraged in exploit generation. Through techniques such as perturbations, attackers can manipulate data inputs to evade detection and exploit systems. Understanding adversarial models is crucial as it helps in developing defenses against sophisticated cyber attacks that use such approaches.</a:t>
            </a:r>
            <a:endParaRPr lang="en-US" sz="12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515</Words>
  <Application>Microsoft Office PowerPoint</Application>
  <PresentationFormat>On-screen Show (16:9)</PresentationFormat>
  <Paragraphs>25</Paragraphs>
  <Slides>12</Slides>
  <Notes>0</Notes>
  <HiddenSlides>0</HiddenSlides>
  <MMClips>0</MMClips>
  <ScaleCrop>false</ScaleCrop>
  <HeadingPairs>
    <vt:vector size="6" baseType="variant">
      <vt:variant>
        <vt:lpstr>Fonts Used</vt:lpstr>
      </vt:variant>
      <vt:variant>
        <vt:i4>6</vt:i4>
      </vt:variant>
      <vt:variant>
        <vt:lpstr>Theme</vt:lpstr>
      </vt:variant>
      <vt:variant>
        <vt:i4>21</vt:i4>
      </vt:variant>
      <vt:variant>
        <vt:lpstr>Slide Titles</vt:lpstr>
      </vt:variant>
      <vt:variant>
        <vt:i4>12</vt:i4>
      </vt:variant>
    </vt:vector>
  </HeadingPairs>
  <TitlesOfParts>
    <vt:vector size="39" baseType="lpstr">
      <vt:lpstr>Anybody</vt:lpstr>
      <vt:lpstr>Arial</vt:lpstr>
      <vt:lpstr>Open Sans</vt:lpstr>
      <vt:lpstr>OpenSymbol</vt:lpstr>
      <vt:lpstr>Symbol</vt:lpstr>
      <vt:lpstr>Wingdings</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Slidesgo Final Pages</vt:lpstr>
      <vt:lpstr>Slidesgo Final Pages</vt:lpstr>
      <vt:lpstr>Slidesgo Final Pages</vt:lpstr>
      <vt:lpstr>Deep Learning for Exploit Generation</vt:lpstr>
      <vt:lpstr>Introduction</vt:lpstr>
      <vt:lpstr>Introduction to Deep Learning</vt:lpstr>
      <vt:lpstr>Overview of Deep Learning</vt:lpstr>
      <vt:lpstr>Key Concepts and Terminology</vt:lpstr>
      <vt:lpstr>Applications in Cybersecurity</vt:lpstr>
      <vt:lpstr>Exploit Generation Techniques</vt:lpstr>
      <vt:lpstr>Automated Vulnerability Discovery</vt:lpstr>
      <vt:lpstr>Adversarial Machine Learning</vt:lpstr>
      <vt:lpstr>Case Studies and Real-World Examples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Kashish Sonar</cp:lastModifiedBy>
  <cp:revision>1</cp:revision>
  <dcterms:modified xsi:type="dcterms:W3CDTF">2025-05-12T08:28:26Z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2025-05-12T08:25:52Z</dcterms:created>
  <dc:creator>Unknown Creator</dc:creator>
  <dc:description/>
  <dc:language>en-US</dc:language>
  <cp:lastModifiedBy>Unknown Creator</cp:lastModifiedBy>
  <dcterms:modified xsi:type="dcterms:W3CDTF">2025-05-12T08:25:52Z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