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login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543800" cy="1298575"/>
          </a:xfrm>
        </p:spPr>
        <p:txBody>
          <a:bodyPr/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Finding vulnerabilities  in http://testasp.vulnweb.com/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99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Payloads </a:t>
            </a:r>
            <a:r>
              <a:rPr lang="en-IN" sz="2400" dirty="0"/>
              <a:t>examples when typed directly into the search box and their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2. &lt;</a:t>
            </a:r>
            <a:r>
              <a:rPr lang="en-IN" dirty="0" err="1" smtClean="0"/>
              <a:t>img</a:t>
            </a:r>
            <a:r>
              <a:rPr lang="en-IN" dirty="0" smtClean="0"/>
              <a:t>/</a:t>
            </a:r>
            <a:r>
              <a:rPr lang="en-IN" dirty="0" err="1" smtClean="0"/>
              <a:t>src</a:t>
            </a:r>
            <a:r>
              <a:rPr lang="en-IN" dirty="0" smtClean="0"/>
              <a:t>/</a:t>
            </a:r>
            <a:r>
              <a:rPr lang="en-IN" dirty="0" err="1" smtClean="0"/>
              <a:t>onerror</a:t>
            </a:r>
            <a:r>
              <a:rPr lang="en-IN" dirty="0" smtClean="0"/>
              <a:t>=prompt(8)&gt;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2362200"/>
            <a:ext cx="573151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4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lvl="0" indent="0"/>
            <a:r>
              <a:rPr lang="en-US" sz="2800" b="1" spc="50" dirty="0" smtClean="0">
                <a:ln w="12700" cmpd="sng">
                  <a:solidFill>
                    <a:srgbClr val="B1A08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B1A089">
                    <a:tint val="1000"/>
                  </a:srgbClr>
                </a:solidFill>
                <a:effectLst>
                  <a:glow rad="53100">
                    <a:srgbClr val="B1A089">
                      <a:satMod val="180000"/>
                      <a:alpha val="30000"/>
                    </a:srgbClr>
                  </a:glow>
                </a:effectLst>
              </a:rPr>
              <a:t>Remedy: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Input and output from website should be filtered.</a:t>
            </a:r>
          </a:p>
          <a:p>
            <a:r>
              <a:rPr lang="en-IN" dirty="0" smtClean="0"/>
              <a:t>Encode data on output.</a:t>
            </a:r>
          </a:p>
          <a:p>
            <a:r>
              <a:rPr lang="en-IN" dirty="0" smtClean="0"/>
              <a:t>Implement content security policy as </a:t>
            </a:r>
            <a:r>
              <a:rPr lang="en-IN" dirty="0" err="1" smtClean="0"/>
              <a:t>defense</a:t>
            </a:r>
            <a:r>
              <a:rPr lang="en-IN" dirty="0" smtClean="0"/>
              <a:t> in depth measure.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71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49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Vulnerabilities: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first vulnerability I found was that the password was getting transmitted over http.</a:t>
            </a:r>
          </a:p>
          <a:p>
            <a:r>
              <a:rPr lang="en-IN" dirty="0" smtClean="0"/>
              <a:t>The second vulnerability I found was Cross site scripting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40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Website using HTTP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09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This vulnerability can be misused if the network is intercepted</a:t>
            </a:r>
          </a:p>
          <a:p>
            <a:r>
              <a:rPr lang="en-IN" dirty="0" smtClean="0"/>
              <a:t>User credentials can be easily stolen from this method</a:t>
            </a:r>
          </a:p>
          <a:p>
            <a:r>
              <a:rPr lang="en-IN" dirty="0" smtClean="0"/>
              <a:t>This was the vulnerability I found in </a:t>
            </a:r>
            <a:r>
              <a:rPr lang="en-IN" dirty="0"/>
              <a:t>http://testasp.vulnweb.com/login.asp</a:t>
            </a:r>
            <a:endParaRPr lang="en-IN" dirty="0" smtClean="0"/>
          </a:p>
          <a:p>
            <a:r>
              <a:rPr lang="en-IN" dirty="0" smtClean="0"/>
              <a:t>Since HTTP doesn’t encrypt the lines of text in request and response forms, this can be easily intercepted.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12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533400"/>
          </a:xfrm>
        </p:spPr>
        <p:txBody>
          <a:bodyPr/>
          <a:lstStyle/>
          <a:p>
            <a:pPr marL="114300" lvl="0" indent="0">
              <a:buNone/>
            </a:pPr>
            <a:r>
              <a:rPr lang="en-US" sz="2400" b="1" spc="50" dirty="0">
                <a:ln w="12700" cmpd="sng">
                  <a:solidFill>
                    <a:srgbClr val="B1A08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B1A089">
                    <a:tint val="1000"/>
                  </a:srgbClr>
                </a:solidFill>
                <a:effectLst>
                  <a:glow rad="53100">
                    <a:srgbClr val="B1A089">
                      <a:satMod val="180000"/>
                      <a:alpha val="30000"/>
                    </a:srgbClr>
                  </a:glow>
                </a:effectLst>
              </a:rPr>
              <a:t>Steps to </a:t>
            </a:r>
            <a:r>
              <a:rPr lang="en-US" sz="2400" b="1" spc="50" dirty="0" smtClean="0">
                <a:ln w="12700" cmpd="sng">
                  <a:solidFill>
                    <a:srgbClr val="B1A08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B1A089">
                    <a:tint val="1000"/>
                  </a:srgbClr>
                </a:solidFill>
                <a:effectLst>
                  <a:glow rad="53100">
                    <a:srgbClr val="B1A089">
                      <a:satMod val="180000"/>
                      <a:alpha val="30000"/>
                    </a:srgbClr>
                  </a:glow>
                </a:effectLst>
              </a:rPr>
              <a:t>reproduce:</a:t>
            </a:r>
          </a:p>
          <a:p>
            <a:pPr marL="114300" lvl="0" indent="0">
              <a:buNone/>
            </a:pPr>
            <a:endParaRPr lang="en-US" sz="2400" b="1" spc="50" dirty="0">
              <a:ln w="12700" cmpd="sng">
                <a:solidFill>
                  <a:srgbClr val="B1A089">
                    <a:satMod val="120000"/>
                    <a:shade val="80000"/>
                  </a:srgbClr>
                </a:solidFill>
                <a:prstDash val="solid"/>
              </a:ln>
              <a:effectLst>
                <a:glow rad="53100">
                  <a:srgbClr val="B1A089">
                    <a:satMod val="180000"/>
                    <a:alpha val="30000"/>
                  </a:srgbClr>
                </a:glow>
              </a:effectLst>
              <a:latin typeface="Arial Black" pitchFamily="34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5834" y="838200"/>
            <a:ext cx="6188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Open </a:t>
            </a:r>
            <a:r>
              <a:rPr lang="en-IN" dirty="0" err="1" smtClean="0"/>
              <a:t>Burpsuite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Open browser in the burp</a:t>
            </a:r>
          </a:p>
          <a:p>
            <a:pPr marL="342900" indent="-342900">
              <a:buAutoNum type="arabicPeriod"/>
            </a:pPr>
            <a:r>
              <a:rPr lang="en-IN" dirty="0" smtClean="0"/>
              <a:t>Open the website </a:t>
            </a:r>
            <a:r>
              <a:rPr lang="en-IN" dirty="0" smtClean="0">
                <a:hlinkClick r:id="rId2"/>
              </a:rPr>
              <a:t>http://testasp.vulnweb.com/login.asp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Turn on the intercept in </a:t>
            </a:r>
            <a:r>
              <a:rPr lang="en-IN" dirty="0" err="1" smtClean="0"/>
              <a:t>burpsuite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Provide previously registered username and password</a:t>
            </a:r>
          </a:p>
          <a:p>
            <a:pPr marL="342900" indent="-342900">
              <a:buAutoNum type="arabicPeriod"/>
            </a:pPr>
            <a:r>
              <a:rPr lang="en-IN" dirty="0" smtClean="0"/>
              <a:t>Click login button</a:t>
            </a:r>
          </a:p>
          <a:p>
            <a:pPr marL="342900" indent="-342900">
              <a:buAutoNum type="arabicPeriod"/>
            </a:pPr>
            <a:r>
              <a:rPr lang="en-IN" dirty="0" smtClean="0"/>
              <a:t>You can see the POST form with username and password unencrypted.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39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990600"/>
            <a:ext cx="7645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26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lvl="0" indent="0"/>
            <a:r>
              <a:rPr lang="en-US" sz="2800" b="1" spc="50" dirty="0" smtClean="0">
                <a:ln w="12700" cmpd="sng">
                  <a:solidFill>
                    <a:srgbClr val="B1A08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B1A089">
                    <a:tint val="1000"/>
                  </a:srgbClr>
                </a:solidFill>
                <a:effectLst>
                  <a:glow rad="53100">
                    <a:srgbClr val="B1A089">
                      <a:satMod val="180000"/>
                      <a:alpha val="30000"/>
                    </a:srgbClr>
                  </a:glow>
                </a:effectLst>
              </a:rPr>
              <a:t>Remedy: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Making all the forms follow HTTPS protocol instead on HTTP</a:t>
            </a:r>
          </a:p>
          <a:p>
            <a:r>
              <a:rPr lang="en-IN" dirty="0" smtClean="0"/>
              <a:t>Implement SSL/TLS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08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2. Cross site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09800"/>
          </a:xfrm>
        </p:spPr>
        <p:txBody>
          <a:bodyPr>
            <a:normAutofit/>
          </a:bodyPr>
          <a:lstStyle/>
          <a:p>
            <a:r>
              <a:rPr lang="en-IN" dirty="0" smtClean="0"/>
              <a:t>This vulnerability can be used to change the face of website and trigger alert responses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Can be used to launch phishing attacks</a:t>
            </a:r>
          </a:p>
          <a:p>
            <a:r>
              <a:rPr lang="en-IN" dirty="0" smtClean="0"/>
              <a:t>This was the vulnerability I found </a:t>
            </a:r>
            <a:r>
              <a:rPr lang="en-IN" dirty="0"/>
              <a:t>in http://</a:t>
            </a:r>
            <a:r>
              <a:rPr lang="en-IN" dirty="0" smtClean="0"/>
              <a:t>testasp.vulnweb.com/Search.asp</a:t>
            </a:r>
          </a:p>
        </p:txBody>
      </p:sp>
    </p:spTree>
    <p:extLst>
      <p:ext uri="{BB962C8B-B14F-4D97-AF65-F5344CB8AC3E}">
        <p14:creationId xmlns:p14="http://schemas.microsoft.com/office/powerpoint/2010/main" val="388495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533400"/>
          </a:xfrm>
        </p:spPr>
        <p:txBody>
          <a:bodyPr/>
          <a:lstStyle/>
          <a:p>
            <a:pPr marL="114300" lvl="0" indent="0">
              <a:buNone/>
            </a:pPr>
            <a:r>
              <a:rPr lang="en-US" sz="2400" b="1" spc="50" dirty="0">
                <a:ln w="12700" cmpd="sng">
                  <a:solidFill>
                    <a:srgbClr val="B1A08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B1A089">
                    <a:tint val="1000"/>
                  </a:srgbClr>
                </a:solidFill>
                <a:effectLst>
                  <a:glow rad="53100">
                    <a:srgbClr val="B1A089">
                      <a:satMod val="180000"/>
                      <a:alpha val="30000"/>
                    </a:srgbClr>
                  </a:glow>
                </a:effectLst>
              </a:rPr>
              <a:t>Steps to </a:t>
            </a:r>
            <a:r>
              <a:rPr lang="en-US" sz="2400" b="1" spc="50" dirty="0" smtClean="0">
                <a:ln w="12700" cmpd="sng">
                  <a:solidFill>
                    <a:srgbClr val="B1A08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B1A089">
                    <a:tint val="1000"/>
                  </a:srgbClr>
                </a:solidFill>
                <a:effectLst>
                  <a:glow rad="53100">
                    <a:srgbClr val="B1A089">
                      <a:satMod val="180000"/>
                      <a:alpha val="30000"/>
                    </a:srgbClr>
                  </a:glow>
                </a:effectLst>
              </a:rPr>
              <a:t>reproduce:</a:t>
            </a:r>
          </a:p>
          <a:p>
            <a:pPr marL="114300" lvl="0" indent="0">
              <a:buNone/>
            </a:pPr>
            <a:endParaRPr lang="en-US" sz="2400" b="1" spc="50" dirty="0">
              <a:ln w="12700" cmpd="sng">
                <a:solidFill>
                  <a:srgbClr val="B1A089">
                    <a:satMod val="120000"/>
                    <a:shade val="80000"/>
                  </a:srgbClr>
                </a:solidFill>
                <a:prstDash val="solid"/>
              </a:ln>
              <a:effectLst>
                <a:glow rad="53100">
                  <a:srgbClr val="B1A089">
                    <a:satMod val="180000"/>
                    <a:alpha val="30000"/>
                  </a:srgbClr>
                </a:glow>
              </a:effectLst>
              <a:latin typeface="Arial Black" pitchFamily="34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5834" y="838200"/>
            <a:ext cx="7178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1.First </a:t>
            </a:r>
            <a:r>
              <a:rPr lang="en-IN" dirty="0"/>
              <a:t>opened website http://</a:t>
            </a:r>
            <a:r>
              <a:rPr lang="en-IN" dirty="0" smtClean="0"/>
              <a:t>testasp.vulnweb.com.</a:t>
            </a:r>
          </a:p>
          <a:p>
            <a:r>
              <a:rPr lang="en-IN" dirty="0" smtClean="0"/>
              <a:t>2. In </a:t>
            </a:r>
            <a:r>
              <a:rPr lang="en-IN" dirty="0"/>
              <a:t>the search tab typed random text and intercepted on </a:t>
            </a:r>
            <a:r>
              <a:rPr lang="en-IN" dirty="0" err="1"/>
              <a:t>burpsuite</a:t>
            </a:r>
            <a:endParaRPr lang="en-IN" dirty="0"/>
          </a:p>
          <a:p>
            <a:r>
              <a:rPr lang="en-IN" dirty="0" smtClean="0"/>
              <a:t>3. Sent </a:t>
            </a:r>
            <a:r>
              <a:rPr lang="en-IN" dirty="0"/>
              <a:t>it to the intruder.</a:t>
            </a:r>
          </a:p>
          <a:p>
            <a:r>
              <a:rPr lang="en-IN" dirty="0" smtClean="0"/>
              <a:t>4. Selected </a:t>
            </a:r>
            <a:r>
              <a:rPr lang="en-IN" dirty="0"/>
              <a:t>the typed text and </a:t>
            </a:r>
            <a:r>
              <a:rPr lang="en-IN" dirty="0" smtClean="0"/>
              <a:t>entered </a:t>
            </a:r>
            <a:r>
              <a:rPr lang="en-IN" dirty="0"/>
              <a:t>the payload that I </a:t>
            </a:r>
            <a:r>
              <a:rPr lang="en-IN" dirty="0" smtClean="0"/>
              <a:t>got  from </a:t>
            </a:r>
            <a:r>
              <a:rPr lang="en-IN" dirty="0"/>
              <a:t>common XSS payloads from a website.</a:t>
            </a:r>
          </a:p>
          <a:p>
            <a:r>
              <a:rPr lang="en-IN" dirty="0" smtClean="0"/>
              <a:t>5. Started </a:t>
            </a:r>
            <a:r>
              <a:rPr lang="en-IN" dirty="0"/>
              <a:t>the attack with  </a:t>
            </a:r>
            <a:r>
              <a:rPr lang="en-IN"/>
              <a:t>the </a:t>
            </a:r>
            <a:r>
              <a:rPr lang="en-IN" smtClean="0"/>
              <a:t>pasted </a:t>
            </a:r>
            <a:r>
              <a:rPr lang="en-IN" dirty="0"/>
              <a:t>payload.</a:t>
            </a:r>
          </a:p>
          <a:p>
            <a:r>
              <a:rPr lang="en-IN" dirty="0" smtClean="0"/>
              <a:t>6. Checked </a:t>
            </a:r>
            <a:r>
              <a:rPr lang="en-IN" dirty="0"/>
              <a:t>for random payload and found that few payload was triggering alert response</a:t>
            </a:r>
          </a:p>
        </p:txBody>
      </p:sp>
    </p:spTree>
    <p:extLst>
      <p:ext uri="{BB962C8B-B14F-4D97-AF65-F5344CB8AC3E}">
        <p14:creationId xmlns:p14="http://schemas.microsoft.com/office/powerpoint/2010/main" val="221403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Payloads </a:t>
            </a:r>
            <a:r>
              <a:rPr lang="en-IN" sz="2400" dirty="0" smtClean="0"/>
              <a:t>examples when typed directly into the search box and their responses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1. &lt;audio </a:t>
            </a:r>
            <a:r>
              <a:rPr lang="en-IN" dirty="0" err="1"/>
              <a:t>src</a:t>
            </a:r>
            <a:r>
              <a:rPr lang="en-IN" dirty="0"/>
              <a:t> </a:t>
            </a:r>
            <a:r>
              <a:rPr lang="en-IN" dirty="0" err="1"/>
              <a:t>onloadstart</a:t>
            </a:r>
            <a:r>
              <a:rPr lang="en-IN" dirty="0"/>
              <a:t>=alert(1</a:t>
            </a:r>
            <a:r>
              <a:rPr lang="en-IN" dirty="0" smtClean="0"/>
              <a:t>)&gt;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573151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4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490</TotalTime>
  <Words>327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Task 2</vt:lpstr>
      <vt:lpstr>Vulnerabilities:</vt:lpstr>
      <vt:lpstr>1. Website using HTTP</vt:lpstr>
      <vt:lpstr>PowerPoint Presentation</vt:lpstr>
      <vt:lpstr>PowerPoint Presentation</vt:lpstr>
      <vt:lpstr>Remedy:</vt:lpstr>
      <vt:lpstr>2. Cross site scripting</vt:lpstr>
      <vt:lpstr>PowerPoint Presentation</vt:lpstr>
      <vt:lpstr>Payloads examples when typed directly into the search box and their responses</vt:lpstr>
      <vt:lpstr>Payloads examples when typed directly into the search box and their responses</vt:lpstr>
      <vt:lpstr>Remedy: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Kashmeera R</dc:creator>
  <cp:lastModifiedBy>ismail - [2010]</cp:lastModifiedBy>
  <cp:revision>13</cp:revision>
  <dcterms:created xsi:type="dcterms:W3CDTF">2006-08-16T00:00:00Z</dcterms:created>
  <dcterms:modified xsi:type="dcterms:W3CDTF">2024-05-16T06:59:49Z</dcterms:modified>
</cp:coreProperties>
</file>