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latsi" charset="1" panose="00000500000000000000"/>
      <p:regular r:id="rId16"/>
    </p:embeddedFont>
    <p:embeddedFont>
      <p:font typeface="Open Sans Bold" charset="1" panose="020B080603050402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4208013" y="2254732"/>
            <a:ext cx="13170747" cy="2165778"/>
          </a:xfrm>
          <a:prstGeom prst="rect">
            <a:avLst/>
          </a:prstGeom>
        </p:spPr>
        <p:txBody>
          <a:bodyPr anchor="t" rtlCol="false" tIns="0" lIns="0" bIns="0" rIns="0">
            <a:spAutoFit/>
          </a:bodyPr>
          <a:lstStyle/>
          <a:p>
            <a:pPr algn="ctr">
              <a:lnSpc>
                <a:spcPts val="8343"/>
              </a:lnSpc>
            </a:pPr>
            <a:r>
              <a:rPr lang="en-US" sz="8601">
                <a:solidFill>
                  <a:srgbClr val="000000"/>
                </a:solidFill>
                <a:latin typeface="Alatsi"/>
                <a:ea typeface="Alatsi"/>
                <a:cs typeface="Alatsi"/>
                <a:sym typeface="Alatsi"/>
              </a:rPr>
              <a:t>“ SENTIMENT ANALYSIS ON YOUTUBE COMMENTS “</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633952" y="6469533"/>
            <a:ext cx="12625348" cy="978279"/>
          </a:xfrm>
          <a:prstGeom prst="rect">
            <a:avLst/>
          </a:prstGeom>
        </p:spPr>
        <p:txBody>
          <a:bodyPr anchor="t" rtlCol="false" tIns="0" lIns="0" bIns="0" rIns="0">
            <a:spAutoFit/>
          </a:bodyPr>
          <a:lstStyle/>
          <a:p>
            <a:pPr algn="ctr">
              <a:lnSpc>
                <a:spcPts val="8029"/>
              </a:lnSpc>
            </a:pPr>
            <a:r>
              <a:rPr lang="en-US" sz="5735">
                <a:solidFill>
                  <a:srgbClr val="000000"/>
                </a:solidFill>
                <a:latin typeface="Alatsi"/>
                <a:ea typeface="Alatsi"/>
                <a:cs typeface="Alatsi"/>
                <a:sym typeface="Alatsi"/>
              </a:rPr>
              <a:t>Presented By : Kashmira Shelar</a:t>
            </a:r>
          </a:p>
        </p:txBody>
      </p:sp>
      <p:sp>
        <p:nvSpPr>
          <p:cNvPr name="TextBox 15" id="15"/>
          <p:cNvSpPr txBox="true"/>
          <p:nvPr/>
        </p:nvSpPr>
        <p:spPr>
          <a:xfrm rot="0">
            <a:off x="7067640" y="8725001"/>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 November 15 , </a:t>
            </a:r>
            <a:r>
              <a:rPr lang="en-US" sz="3126">
                <a:solidFill>
                  <a:srgbClr val="000000"/>
                </a:solidFill>
                <a:latin typeface="Alatsi"/>
                <a:ea typeface="Alatsi"/>
                <a:cs typeface="Alatsi"/>
                <a:sym typeface="Alatsi"/>
              </a:rPr>
              <a:t> 2024</a:t>
            </a:r>
          </a:p>
        </p:txBody>
      </p:sp>
      <p:sp>
        <p:nvSpPr>
          <p:cNvPr name="Freeform 16" id="16"/>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sp>
        <p:nvSpPr>
          <p:cNvPr name="TextBox 3" id="3"/>
          <p:cNvSpPr txBox="true"/>
          <p:nvPr/>
        </p:nvSpPr>
        <p:spPr>
          <a:xfrm rot="0">
            <a:off x="5033857" y="6762653"/>
            <a:ext cx="10669737" cy="703169"/>
          </a:xfrm>
          <a:prstGeom prst="rect">
            <a:avLst/>
          </a:prstGeom>
        </p:spPr>
        <p:txBody>
          <a:bodyPr anchor="t" rtlCol="false" tIns="0" lIns="0" bIns="0" rIns="0">
            <a:spAutoFit/>
          </a:bodyPr>
          <a:lstStyle/>
          <a:p>
            <a:pPr algn="ctr">
              <a:lnSpc>
                <a:spcPts val="5763"/>
              </a:lnSpc>
            </a:pPr>
            <a:r>
              <a:rPr lang="en-US" sz="4116">
                <a:solidFill>
                  <a:srgbClr val="000000"/>
                </a:solidFill>
                <a:latin typeface="Alatsi"/>
                <a:ea typeface="Alatsi"/>
                <a:cs typeface="Alatsi"/>
                <a:sym typeface="Alatsi"/>
              </a:rPr>
              <a:t>Presented By : Kashmira Shelar</a:t>
            </a:r>
          </a:p>
        </p:txBody>
      </p:sp>
      <p:grpSp>
        <p:nvGrpSpPr>
          <p:cNvPr name="Group 4" id="4"/>
          <p:cNvGrpSpPr/>
          <p:nvPr/>
        </p:nvGrpSpPr>
        <p:grpSpPr>
          <a:xfrm rot="0">
            <a:off x="-31071" y="0"/>
            <a:ext cx="4239083" cy="10287000"/>
            <a:chOff x="0" y="0"/>
            <a:chExt cx="5652111" cy="13716000"/>
          </a:xfrm>
        </p:grpSpPr>
        <p:grpSp>
          <p:nvGrpSpPr>
            <p:cNvPr name="Group 5" id="5"/>
            <p:cNvGrpSpPr/>
            <p:nvPr/>
          </p:nvGrpSpPr>
          <p:grpSpPr>
            <a:xfrm rot="0">
              <a:off x="2826056" y="0"/>
              <a:ext cx="2826056" cy="13716000"/>
              <a:chOff x="0" y="0"/>
              <a:chExt cx="558233" cy="2709333"/>
            </a:xfrm>
          </p:grpSpPr>
          <p:sp>
            <p:nvSpPr>
              <p:cNvPr name="Freeform 6" id="6"/>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7" id="7"/>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13028" y="0"/>
              <a:ext cx="2826056" cy="13716000"/>
              <a:chOff x="0" y="0"/>
              <a:chExt cx="558233" cy="2709333"/>
            </a:xfrm>
          </p:grpSpPr>
          <p:sp>
            <p:nvSpPr>
              <p:cNvPr name="Freeform 9" id="9"/>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10" id="10"/>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0" y="0"/>
              <a:ext cx="2826056" cy="13716000"/>
              <a:chOff x="0" y="0"/>
              <a:chExt cx="558233" cy="2709333"/>
            </a:xfrm>
          </p:grpSpPr>
          <p:sp>
            <p:nvSpPr>
              <p:cNvPr name="Freeform 12" id="12"/>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3" id="13"/>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4" id="14"/>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INTRODUCTION</a:t>
            </a:r>
          </a:p>
        </p:txBody>
      </p:sp>
      <p:sp>
        <p:nvSpPr>
          <p:cNvPr name="TextBox 3" id="3"/>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MGM</a:t>
            </a:r>
            <a:r>
              <a:rPr lang="en-US" sz="2700">
                <a:solidFill>
                  <a:srgbClr val="000000"/>
                </a:solidFill>
                <a:latin typeface="Alatsi"/>
                <a:ea typeface="Alatsi"/>
                <a:cs typeface="Alatsi"/>
                <a:sym typeface="Alatsi"/>
              </a:rPr>
              <a:t> University | 2024</a:t>
            </a:r>
          </a:p>
        </p:txBody>
      </p:sp>
      <p:grpSp>
        <p:nvGrpSpPr>
          <p:cNvPr name="Group 4" id="4"/>
          <p:cNvGrpSpPr/>
          <p:nvPr/>
        </p:nvGrpSpPr>
        <p:grpSpPr>
          <a:xfrm rot="0">
            <a:off x="2693030" y="3166804"/>
            <a:ext cx="14148777" cy="2488956"/>
            <a:chOff x="0" y="0"/>
            <a:chExt cx="3726427" cy="655528"/>
          </a:xfrm>
        </p:grpSpPr>
        <p:sp>
          <p:nvSpPr>
            <p:cNvPr name="Freeform 5" id="5"/>
            <p:cNvSpPr/>
            <p:nvPr/>
          </p:nvSpPr>
          <p:spPr>
            <a:xfrm flipH="false" flipV="false" rot="0">
              <a:off x="0" y="0"/>
              <a:ext cx="3726427" cy="655528"/>
            </a:xfrm>
            <a:custGeom>
              <a:avLst/>
              <a:gdLst/>
              <a:ahLst/>
              <a:cxnLst/>
              <a:rect r="r" b="b" t="t" l="l"/>
              <a:pathLst>
                <a:path h="655528" w="3726427">
                  <a:moveTo>
                    <a:pt x="27906" y="0"/>
                  </a:moveTo>
                  <a:lnTo>
                    <a:pt x="3698521" y="0"/>
                  </a:lnTo>
                  <a:cubicBezTo>
                    <a:pt x="3713933" y="0"/>
                    <a:pt x="3726427" y="12494"/>
                    <a:pt x="3726427" y="27906"/>
                  </a:cubicBezTo>
                  <a:lnTo>
                    <a:pt x="3726427" y="627621"/>
                  </a:lnTo>
                  <a:cubicBezTo>
                    <a:pt x="3726427" y="643034"/>
                    <a:pt x="3713933" y="655528"/>
                    <a:pt x="3698521" y="655528"/>
                  </a:cubicBezTo>
                  <a:lnTo>
                    <a:pt x="27906" y="655528"/>
                  </a:lnTo>
                  <a:cubicBezTo>
                    <a:pt x="12494" y="655528"/>
                    <a:pt x="0" y="643034"/>
                    <a:pt x="0" y="627621"/>
                  </a:cubicBezTo>
                  <a:lnTo>
                    <a:pt x="0" y="27906"/>
                  </a:lnTo>
                  <a:cubicBezTo>
                    <a:pt x="0" y="12494"/>
                    <a:pt x="12494" y="0"/>
                    <a:pt x="27906" y="0"/>
                  </a:cubicBezTo>
                  <a:close/>
                </a:path>
              </a:pathLst>
            </a:custGeom>
            <a:solidFill>
              <a:srgbClr val="E9C7C6"/>
            </a:solidFill>
          </p:spPr>
        </p:sp>
        <p:sp>
          <p:nvSpPr>
            <p:cNvPr name="TextBox 6" id="6"/>
            <p:cNvSpPr txBox="true"/>
            <p:nvPr/>
          </p:nvSpPr>
          <p:spPr>
            <a:xfrm>
              <a:off x="0" y="-38100"/>
              <a:ext cx="3726427" cy="69362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3198240" y="3365131"/>
            <a:ext cx="13140628" cy="1917218"/>
          </a:xfrm>
          <a:prstGeom prst="rect">
            <a:avLst/>
          </a:prstGeom>
        </p:spPr>
        <p:txBody>
          <a:bodyPr anchor="t" rtlCol="false" tIns="0" lIns="0" bIns="0" rIns="0">
            <a:spAutoFit/>
          </a:bodyPr>
          <a:lstStyle/>
          <a:p>
            <a:pPr algn="ctr">
              <a:lnSpc>
                <a:spcPts val="5101"/>
              </a:lnSpc>
            </a:pPr>
            <a:r>
              <a:rPr lang="en-US" sz="3643">
                <a:solidFill>
                  <a:srgbClr val="000000"/>
                </a:solidFill>
                <a:latin typeface="Alatsi"/>
                <a:ea typeface="Alatsi"/>
                <a:cs typeface="Alatsi"/>
                <a:sym typeface="Alatsi"/>
              </a:rPr>
              <a:t>Social media platforms like YouTube offer a wealth of user-generated content. By analyzing comments on popular videos, we can gain valuable insights into public opinion.</a:t>
            </a:r>
          </a:p>
        </p:txBody>
      </p:sp>
      <p:grpSp>
        <p:nvGrpSpPr>
          <p:cNvPr name="Group 8" id="8"/>
          <p:cNvGrpSpPr/>
          <p:nvPr/>
        </p:nvGrpSpPr>
        <p:grpSpPr>
          <a:xfrm rot="0">
            <a:off x="2708155" y="5903039"/>
            <a:ext cx="14133652" cy="3453104"/>
            <a:chOff x="0" y="0"/>
            <a:chExt cx="3722443" cy="909459"/>
          </a:xfrm>
        </p:grpSpPr>
        <p:sp>
          <p:nvSpPr>
            <p:cNvPr name="Freeform 9" id="9"/>
            <p:cNvSpPr/>
            <p:nvPr/>
          </p:nvSpPr>
          <p:spPr>
            <a:xfrm flipH="false" flipV="false" rot="0">
              <a:off x="0" y="0"/>
              <a:ext cx="3722443" cy="909459"/>
            </a:xfrm>
            <a:custGeom>
              <a:avLst/>
              <a:gdLst/>
              <a:ahLst/>
              <a:cxnLst/>
              <a:rect r="r" b="b" t="t" l="l"/>
              <a:pathLst>
                <a:path h="909459" w="3722443">
                  <a:moveTo>
                    <a:pt x="27936" y="0"/>
                  </a:moveTo>
                  <a:lnTo>
                    <a:pt x="3694507" y="0"/>
                  </a:lnTo>
                  <a:cubicBezTo>
                    <a:pt x="3701916" y="0"/>
                    <a:pt x="3709022" y="2943"/>
                    <a:pt x="3714261" y="8182"/>
                  </a:cubicBezTo>
                  <a:cubicBezTo>
                    <a:pt x="3719500" y="13421"/>
                    <a:pt x="3722443" y="20527"/>
                    <a:pt x="3722443" y="27936"/>
                  </a:cubicBezTo>
                  <a:lnTo>
                    <a:pt x="3722443" y="881523"/>
                  </a:lnTo>
                  <a:cubicBezTo>
                    <a:pt x="3722443" y="896952"/>
                    <a:pt x="3709936" y="909459"/>
                    <a:pt x="3694507" y="909459"/>
                  </a:cubicBezTo>
                  <a:lnTo>
                    <a:pt x="27936" y="909459"/>
                  </a:lnTo>
                  <a:cubicBezTo>
                    <a:pt x="20527" y="909459"/>
                    <a:pt x="13421" y="906516"/>
                    <a:pt x="8182" y="901277"/>
                  </a:cubicBezTo>
                  <a:cubicBezTo>
                    <a:pt x="2943" y="896038"/>
                    <a:pt x="0" y="888932"/>
                    <a:pt x="0" y="881523"/>
                  </a:cubicBezTo>
                  <a:lnTo>
                    <a:pt x="0" y="27936"/>
                  </a:lnTo>
                  <a:cubicBezTo>
                    <a:pt x="0" y="12507"/>
                    <a:pt x="12507" y="0"/>
                    <a:pt x="27936" y="0"/>
                  </a:cubicBezTo>
                  <a:close/>
                </a:path>
              </a:pathLst>
            </a:custGeom>
            <a:solidFill>
              <a:srgbClr val="E9C7C6"/>
            </a:solidFill>
          </p:spPr>
        </p:sp>
        <p:sp>
          <p:nvSpPr>
            <p:cNvPr name="TextBox 10" id="10"/>
            <p:cNvSpPr txBox="true"/>
            <p:nvPr/>
          </p:nvSpPr>
          <p:spPr>
            <a:xfrm>
              <a:off x="0" y="-38100"/>
              <a:ext cx="3722443" cy="947559"/>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3196537" y="6106045"/>
            <a:ext cx="13141764" cy="4180955"/>
          </a:xfrm>
          <a:prstGeom prst="rect">
            <a:avLst/>
          </a:prstGeom>
        </p:spPr>
        <p:txBody>
          <a:bodyPr anchor="t" rtlCol="false" tIns="0" lIns="0" bIns="0" rIns="0">
            <a:spAutoFit/>
          </a:bodyPr>
          <a:lstStyle/>
          <a:p>
            <a:pPr algn="ctr">
              <a:lnSpc>
                <a:spcPts val="4753"/>
              </a:lnSpc>
            </a:pPr>
            <a:r>
              <a:rPr lang="en-US" sz="3395">
                <a:solidFill>
                  <a:srgbClr val="000000"/>
                </a:solidFill>
                <a:latin typeface="Alatsi"/>
                <a:ea typeface="Alatsi"/>
                <a:cs typeface="Alatsi"/>
                <a:sym typeface="Alatsi"/>
              </a:rPr>
              <a:t>This presentation focuses on a sentiment analysis of YouTube comments on the recent Bollywood release, "Bhool Bhulaiyaa 3." Using natural language processing techniques, we'll uncover the overall sentiment of viewers and explore key themes within the comments.</a:t>
            </a:r>
          </a:p>
          <a:p>
            <a:pPr algn="ctr">
              <a:lnSpc>
                <a:spcPts val="4753"/>
              </a:lnSpc>
            </a:pPr>
            <a:r>
              <a:rPr lang="en-US" sz="3395">
                <a:solidFill>
                  <a:srgbClr val="000000"/>
                </a:solidFill>
                <a:latin typeface="Alatsi"/>
                <a:ea typeface="Alatsi"/>
                <a:cs typeface="Alatsi"/>
                <a:sym typeface="Alatsi"/>
              </a:rPr>
              <a:t> </a:t>
            </a:r>
          </a:p>
          <a:p>
            <a:pPr algn="ctr">
              <a:lnSpc>
                <a:spcPts val="4753"/>
              </a:lnSpc>
            </a:pPr>
          </a:p>
        </p:txBody>
      </p:sp>
      <p:sp>
        <p:nvSpPr>
          <p:cNvPr name="AutoShape 12" id="12"/>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13" id="13"/>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14" id="14"/>
          <p:cNvGrpSpPr/>
          <p:nvPr/>
        </p:nvGrpSpPr>
        <p:grpSpPr>
          <a:xfrm rot="0">
            <a:off x="15859155" y="0"/>
            <a:ext cx="1562612" cy="1673225"/>
            <a:chOff x="0" y="0"/>
            <a:chExt cx="2083482" cy="2230967"/>
          </a:xfrm>
        </p:grpSpPr>
        <p:grpSp>
          <p:nvGrpSpPr>
            <p:cNvPr name="Group 15" id="15"/>
            <p:cNvGrpSpPr/>
            <p:nvPr/>
          </p:nvGrpSpPr>
          <p:grpSpPr>
            <a:xfrm rot="0">
              <a:off x="75599" y="0"/>
              <a:ext cx="1932284" cy="2230967"/>
              <a:chOff x="0" y="0"/>
              <a:chExt cx="703982" cy="812800"/>
            </a:xfrm>
          </p:grpSpPr>
          <p:sp>
            <p:nvSpPr>
              <p:cNvPr name="Freeform 16" id="1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7" id="1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grpSp>
      <p:sp>
        <p:nvSpPr>
          <p:cNvPr name="Freeform 19" id="19"/>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553980" y="2946411"/>
            <a:ext cx="503827" cy="5038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553980" y="5770939"/>
            <a:ext cx="503827" cy="5038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150425" y="5770939"/>
            <a:ext cx="503827" cy="503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OVERVIEW</a:t>
            </a:r>
          </a:p>
        </p:txBody>
      </p:sp>
      <p:sp>
        <p:nvSpPr>
          <p:cNvPr name="TextBox 15" id="15"/>
          <p:cNvSpPr txBox="true"/>
          <p:nvPr/>
        </p:nvSpPr>
        <p:spPr>
          <a:xfrm rot="0">
            <a:off x="3260980" y="2757952"/>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Project goal</a:t>
            </a:r>
          </a:p>
        </p:txBody>
      </p:sp>
      <p:sp>
        <p:nvSpPr>
          <p:cNvPr name="TextBox 16" id="16"/>
          <p:cNvSpPr txBox="true"/>
          <p:nvPr/>
        </p:nvSpPr>
        <p:spPr>
          <a:xfrm rot="0">
            <a:off x="3260980" y="3667272"/>
            <a:ext cx="12230160" cy="1082112"/>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To analyze the sentiment of YouTube comments on the movie "Bhool Bhulaiyaa 3" using natural language processing techniques.</a:t>
            </a:r>
          </a:p>
        </p:txBody>
      </p:sp>
      <p:sp>
        <p:nvSpPr>
          <p:cNvPr name="TextBox 17" id="17"/>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MGM</a:t>
            </a:r>
            <a:r>
              <a:rPr lang="en-US" sz="2700">
                <a:solidFill>
                  <a:srgbClr val="000000"/>
                </a:solidFill>
                <a:latin typeface="Alatsi"/>
                <a:ea typeface="Alatsi"/>
                <a:cs typeface="Alatsi"/>
                <a:sym typeface="Alatsi"/>
              </a:rPr>
              <a:t> University | 2024</a:t>
            </a:r>
          </a:p>
        </p:txBody>
      </p:sp>
      <p:sp>
        <p:nvSpPr>
          <p:cNvPr name="TextBox 18" id="18"/>
          <p:cNvSpPr txBox="true"/>
          <p:nvPr/>
        </p:nvSpPr>
        <p:spPr>
          <a:xfrm rot="0">
            <a:off x="3260980" y="5582480"/>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Methodology </a:t>
            </a:r>
          </a:p>
        </p:txBody>
      </p:sp>
      <p:sp>
        <p:nvSpPr>
          <p:cNvPr name="TextBox 19" id="19"/>
          <p:cNvSpPr txBox="true"/>
          <p:nvPr/>
        </p:nvSpPr>
        <p:spPr>
          <a:xfrm rot="0">
            <a:off x="2805894" y="6572264"/>
            <a:ext cx="6848358" cy="2738474"/>
          </a:xfrm>
          <a:prstGeom prst="rect">
            <a:avLst/>
          </a:prstGeom>
        </p:spPr>
        <p:txBody>
          <a:bodyPr anchor="t" rtlCol="false" tIns="0" lIns="0" bIns="0" rIns="0">
            <a:spAutoFit/>
          </a:bodyPr>
          <a:lstStyle/>
          <a:p>
            <a:pPr algn="l" marL="673870" indent="-336935" lvl="1">
              <a:lnSpc>
                <a:spcPts val="4369"/>
              </a:lnSpc>
              <a:buFont typeface="Arial"/>
              <a:buChar char="•"/>
            </a:pPr>
            <a:r>
              <a:rPr lang="en-US" sz="3121">
                <a:solidFill>
                  <a:srgbClr val="000000"/>
                </a:solidFill>
                <a:latin typeface="Alatsi"/>
                <a:ea typeface="Alatsi"/>
                <a:cs typeface="Alatsi"/>
                <a:sym typeface="Alatsi"/>
              </a:rPr>
              <a:t> Data collection</a:t>
            </a:r>
          </a:p>
          <a:p>
            <a:pPr algn="l" marL="673870" indent="-336935" lvl="1">
              <a:lnSpc>
                <a:spcPts val="4369"/>
              </a:lnSpc>
              <a:buFont typeface="Arial"/>
              <a:buChar char="•"/>
            </a:pPr>
            <a:r>
              <a:rPr lang="en-US" sz="3121">
                <a:solidFill>
                  <a:srgbClr val="000000"/>
                </a:solidFill>
                <a:latin typeface="Alatsi"/>
                <a:ea typeface="Alatsi"/>
                <a:cs typeface="Alatsi"/>
                <a:sym typeface="Alatsi"/>
              </a:rPr>
              <a:t> Data Preprocessing</a:t>
            </a:r>
          </a:p>
          <a:p>
            <a:pPr algn="l" marL="673870" indent="-336935" lvl="1">
              <a:lnSpc>
                <a:spcPts val="4369"/>
              </a:lnSpc>
              <a:buFont typeface="Arial"/>
              <a:buChar char="•"/>
            </a:pPr>
            <a:r>
              <a:rPr lang="en-US" sz="3121">
                <a:solidFill>
                  <a:srgbClr val="000000"/>
                </a:solidFill>
                <a:latin typeface="Alatsi"/>
                <a:ea typeface="Alatsi"/>
                <a:cs typeface="Alatsi"/>
                <a:sym typeface="Alatsi"/>
              </a:rPr>
              <a:t> Sentiment Analysis</a:t>
            </a:r>
          </a:p>
          <a:p>
            <a:pPr algn="l" marL="673870" indent="-336935" lvl="1">
              <a:lnSpc>
                <a:spcPts val="4369"/>
              </a:lnSpc>
              <a:buFont typeface="Arial"/>
              <a:buChar char="•"/>
            </a:pPr>
            <a:r>
              <a:rPr lang="en-US" sz="3121">
                <a:solidFill>
                  <a:srgbClr val="000000"/>
                </a:solidFill>
                <a:latin typeface="Alatsi"/>
                <a:ea typeface="Alatsi"/>
                <a:cs typeface="Alatsi"/>
                <a:sym typeface="Alatsi"/>
              </a:rPr>
              <a:t> Visualization</a:t>
            </a:r>
          </a:p>
          <a:p>
            <a:pPr algn="l">
              <a:lnSpc>
                <a:spcPts val="4369"/>
              </a:lnSpc>
            </a:pPr>
          </a:p>
        </p:txBody>
      </p:sp>
      <p:sp>
        <p:nvSpPr>
          <p:cNvPr name="TextBox 20" id="20"/>
          <p:cNvSpPr txBox="true"/>
          <p:nvPr/>
        </p:nvSpPr>
        <p:spPr>
          <a:xfrm rot="0">
            <a:off x="10080586" y="5685214"/>
            <a:ext cx="5381802"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Expected Outcome</a:t>
            </a:r>
          </a:p>
        </p:txBody>
      </p:sp>
      <p:sp>
        <p:nvSpPr>
          <p:cNvPr name="TextBox 21" id="21"/>
          <p:cNvSpPr txBox="true"/>
          <p:nvPr/>
        </p:nvSpPr>
        <p:spPr>
          <a:xfrm rot="0">
            <a:off x="10080586" y="6572264"/>
            <a:ext cx="6848358" cy="1634233"/>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To successfully get the comments divided into the sentiments of - Positive , Negative , Neutral .</a:t>
            </a:r>
          </a:p>
        </p:txBody>
      </p:sp>
      <p:sp>
        <p:nvSpPr>
          <p:cNvPr name="AutoShape 22" id="22"/>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3" id="23"/>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24" id="24"/>
          <p:cNvGrpSpPr/>
          <p:nvPr/>
        </p:nvGrpSpPr>
        <p:grpSpPr>
          <a:xfrm rot="0">
            <a:off x="15859155" y="0"/>
            <a:ext cx="1562612" cy="1673225"/>
            <a:chOff x="0" y="0"/>
            <a:chExt cx="2083482" cy="2230967"/>
          </a:xfrm>
        </p:grpSpPr>
        <p:grpSp>
          <p:nvGrpSpPr>
            <p:cNvPr name="Group 25" id="25"/>
            <p:cNvGrpSpPr/>
            <p:nvPr/>
          </p:nvGrpSpPr>
          <p:grpSpPr>
            <a:xfrm rot="0">
              <a:off x="75599" y="0"/>
              <a:ext cx="1932284" cy="2230967"/>
              <a:chOff x="0" y="0"/>
              <a:chExt cx="703982" cy="812800"/>
            </a:xfrm>
          </p:grpSpPr>
          <p:sp>
            <p:nvSpPr>
              <p:cNvPr name="Freeform 26" id="2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7" id="2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29" id="29"/>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0" id="30"/>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5702946" y="9461317"/>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 MGM</a:t>
            </a:r>
            <a:r>
              <a:rPr lang="en-US" sz="2700">
                <a:solidFill>
                  <a:srgbClr val="000000"/>
                </a:solidFill>
                <a:latin typeface="Alatsi"/>
                <a:ea typeface="Alatsi"/>
                <a:cs typeface="Alatsi"/>
                <a:sym typeface="Alatsi"/>
              </a:rPr>
              <a:t> University | 2024</a:t>
            </a:r>
          </a:p>
        </p:txBody>
      </p:sp>
      <p:sp>
        <p:nvSpPr>
          <p:cNvPr name="AutoShape 3" id="3"/>
          <p:cNvSpPr/>
          <p:nvPr/>
        </p:nvSpPr>
        <p:spPr>
          <a:xfrm>
            <a:off x="153" y="9722302"/>
            <a:ext cx="7105264" cy="19050"/>
          </a:xfrm>
          <a:prstGeom prst="line">
            <a:avLst/>
          </a:prstGeom>
          <a:ln cap="flat" w="114300">
            <a:solidFill>
              <a:srgbClr val="9FC3D0"/>
            </a:solidFill>
            <a:prstDash val="solid"/>
            <a:headEnd type="none" len="sm" w="sm"/>
            <a:tailEnd type="none" len="sm" w="sm"/>
          </a:ln>
        </p:spPr>
      </p:sp>
      <p:sp>
        <p:nvSpPr>
          <p:cNvPr name="AutoShape 4" id="4"/>
          <p:cNvSpPr/>
          <p:nvPr/>
        </p:nvSpPr>
        <p:spPr>
          <a:xfrm>
            <a:off x="11182583" y="9712777"/>
            <a:ext cx="7105264" cy="19050"/>
          </a:xfrm>
          <a:prstGeom prst="line">
            <a:avLst/>
          </a:prstGeom>
          <a:ln cap="flat" w="114300">
            <a:solidFill>
              <a:srgbClr val="9FC3D0"/>
            </a:solidFill>
            <a:prstDash val="solid"/>
            <a:headEnd type="none" len="sm" w="sm"/>
            <a:tailEnd type="none" len="sm" w="sm"/>
          </a:ln>
        </p:spPr>
      </p:sp>
      <p:sp>
        <p:nvSpPr>
          <p:cNvPr name="Freeform 5" id="5"/>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553980" y="27622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METHODOLOGY </a:t>
            </a:r>
          </a:p>
        </p:txBody>
      </p:sp>
      <p:grpSp>
        <p:nvGrpSpPr>
          <p:cNvPr name="Group 7" id="7"/>
          <p:cNvGrpSpPr/>
          <p:nvPr/>
        </p:nvGrpSpPr>
        <p:grpSpPr>
          <a:xfrm rot="0">
            <a:off x="15859155" y="0"/>
            <a:ext cx="1562612" cy="1673225"/>
            <a:chOff x="0" y="0"/>
            <a:chExt cx="2083482" cy="2230967"/>
          </a:xfrm>
        </p:grpSpPr>
        <p:grpSp>
          <p:nvGrpSpPr>
            <p:cNvPr name="Group 8" id="8"/>
            <p:cNvGrpSpPr/>
            <p:nvPr/>
          </p:nvGrpSpPr>
          <p:grpSpPr>
            <a:xfrm rot="0">
              <a:off x="75599" y="0"/>
              <a:ext cx="1932284" cy="2230967"/>
              <a:chOff x="0" y="0"/>
              <a:chExt cx="703982" cy="812800"/>
            </a:xfrm>
          </p:grpSpPr>
          <p:sp>
            <p:nvSpPr>
              <p:cNvPr name="Freeform 9" id="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0" id="1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12" id="12"/>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8437902" y="1727201"/>
            <a:ext cx="9232109" cy="7315677"/>
          </a:xfrm>
          <a:custGeom>
            <a:avLst/>
            <a:gdLst/>
            <a:ahLst/>
            <a:cxnLst/>
            <a:rect r="r" b="b" t="t" l="l"/>
            <a:pathLst>
              <a:path h="7315677" w="9232109">
                <a:moveTo>
                  <a:pt x="0" y="0"/>
                </a:moveTo>
                <a:lnTo>
                  <a:pt x="9232109" y="0"/>
                </a:lnTo>
                <a:lnTo>
                  <a:pt x="9232109" y="7315677"/>
                </a:lnTo>
                <a:lnTo>
                  <a:pt x="0" y="7315677"/>
                </a:lnTo>
                <a:lnTo>
                  <a:pt x="0" y="0"/>
                </a:lnTo>
                <a:close/>
              </a:path>
            </a:pathLst>
          </a:custGeom>
          <a:blipFill>
            <a:blip r:embed="rId4"/>
            <a:stretch>
              <a:fillRect l="-6949" t="0" r="-2628" b="0"/>
            </a:stretch>
          </a:blipFill>
        </p:spPr>
      </p:sp>
      <p:sp>
        <p:nvSpPr>
          <p:cNvPr name="TextBox 14" id="14"/>
          <p:cNvSpPr txBox="true"/>
          <p:nvPr/>
        </p:nvSpPr>
        <p:spPr>
          <a:xfrm rot="0">
            <a:off x="1028700" y="2578677"/>
            <a:ext cx="6967910" cy="5603103"/>
          </a:xfrm>
          <a:prstGeom prst="rect">
            <a:avLst/>
          </a:prstGeom>
        </p:spPr>
        <p:txBody>
          <a:bodyPr anchor="t" rtlCol="false" tIns="0" lIns="0" bIns="0" rIns="0">
            <a:spAutoFit/>
          </a:bodyPr>
          <a:lstStyle/>
          <a:p>
            <a:pPr algn="l" marL="902546" indent="-451273" lvl="1">
              <a:lnSpc>
                <a:spcPts val="5852"/>
              </a:lnSpc>
              <a:buFont typeface="Arial"/>
              <a:buChar char="•"/>
            </a:pPr>
            <a:r>
              <a:rPr lang="en-US" sz="4180">
                <a:solidFill>
                  <a:srgbClr val="000000"/>
                </a:solidFill>
                <a:latin typeface="Alatsi"/>
                <a:ea typeface="Alatsi"/>
                <a:cs typeface="Alatsi"/>
                <a:sym typeface="Alatsi"/>
              </a:rPr>
              <a:t>Data collection :</a:t>
            </a:r>
          </a:p>
          <a:p>
            <a:pPr algn="l">
              <a:lnSpc>
                <a:spcPts val="5152"/>
              </a:lnSpc>
            </a:pPr>
          </a:p>
          <a:p>
            <a:pPr algn="l" marL="794598" indent="-397299" lvl="1">
              <a:lnSpc>
                <a:spcPts val="5152"/>
              </a:lnSpc>
              <a:buAutoNum type="arabicPeriod" startAt="1"/>
            </a:pPr>
            <a:r>
              <a:rPr lang="en-US" sz="3680">
                <a:solidFill>
                  <a:srgbClr val="000000"/>
                </a:solidFill>
                <a:latin typeface="Alatsi"/>
                <a:ea typeface="Alatsi"/>
                <a:cs typeface="Alatsi"/>
                <a:sym typeface="Alatsi"/>
              </a:rPr>
              <a:t>YouTube Data API v3</a:t>
            </a:r>
          </a:p>
          <a:p>
            <a:pPr algn="l" marL="794598" indent="-397299" lvl="1">
              <a:lnSpc>
                <a:spcPts val="5152"/>
              </a:lnSpc>
              <a:buAutoNum type="arabicPeriod" startAt="1"/>
            </a:pPr>
            <a:r>
              <a:rPr lang="en-US" sz="3680">
                <a:solidFill>
                  <a:srgbClr val="000000"/>
                </a:solidFill>
                <a:latin typeface="Alatsi"/>
                <a:ea typeface="Alatsi"/>
                <a:cs typeface="Alatsi"/>
                <a:sym typeface="Alatsi"/>
              </a:rPr>
              <a:t>Authentication using API key</a:t>
            </a:r>
          </a:p>
          <a:p>
            <a:pPr algn="l" marL="794598" indent="-397299" lvl="1">
              <a:lnSpc>
                <a:spcPts val="5152"/>
              </a:lnSpc>
              <a:buAutoNum type="arabicPeriod" startAt="1"/>
            </a:pPr>
            <a:r>
              <a:rPr lang="en-US" sz="3680">
                <a:solidFill>
                  <a:srgbClr val="000000"/>
                </a:solidFill>
                <a:latin typeface="Alatsi"/>
                <a:ea typeface="Alatsi"/>
                <a:cs typeface="Alatsi"/>
                <a:sym typeface="Alatsi"/>
              </a:rPr>
              <a:t>Extracting comments for the specified video ID</a:t>
            </a:r>
          </a:p>
          <a:p>
            <a:pPr algn="l">
              <a:lnSpc>
                <a:spcPts val="4732"/>
              </a:lnSpc>
            </a:pPr>
          </a:p>
          <a:p>
            <a:pPr algn="l">
              <a:lnSpc>
                <a:spcPts val="4732"/>
              </a:lnSpc>
            </a:pPr>
          </a:p>
          <a:p>
            <a:pPr algn="l">
              <a:lnSpc>
                <a:spcPts val="3332"/>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9" id="9"/>
          <p:cNvSpPr/>
          <p:nvPr/>
        </p:nvSpPr>
        <p:spPr>
          <a:xfrm flipH="false" flipV="false" rot="0">
            <a:off x="7910919" y="362871"/>
            <a:ext cx="10143884" cy="3078628"/>
          </a:xfrm>
          <a:custGeom>
            <a:avLst/>
            <a:gdLst/>
            <a:ahLst/>
            <a:cxnLst/>
            <a:rect r="r" b="b" t="t" l="l"/>
            <a:pathLst>
              <a:path h="3078628" w="10143884">
                <a:moveTo>
                  <a:pt x="0" y="0"/>
                </a:moveTo>
                <a:lnTo>
                  <a:pt x="10143884" y="0"/>
                </a:lnTo>
                <a:lnTo>
                  <a:pt x="10143884" y="3078628"/>
                </a:lnTo>
                <a:lnTo>
                  <a:pt x="0" y="3078628"/>
                </a:lnTo>
                <a:lnTo>
                  <a:pt x="0" y="0"/>
                </a:lnTo>
                <a:close/>
              </a:path>
            </a:pathLst>
          </a:custGeom>
          <a:blipFill>
            <a:blip r:embed="rId4"/>
            <a:stretch>
              <a:fillRect l="-5917" t="0" r="-632" b="0"/>
            </a:stretch>
          </a:blipFill>
        </p:spPr>
      </p:sp>
      <p:sp>
        <p:nvSpPr>
          <p:cNvPr name="Freeform 10" id="10"/>
          <p:cNvSpPr/>
          <p:nvPr/>
        </p:nvSpPr>
        <p:spPr>
          <a:xfrm flipH="false" flipV="false" rot="0">
            <a:off x="8356720" y="3565324"/>
            <a:ext cx="8927636" cy="2248607"/>
          </a:xfrm>
          <a:custGeom>
            <a:avLst/>
            <a:gdLst/>
            <a:ahLst/>
            <a:cxnLst/>
            <a:rect r="r" b="b" t="t" l="l"/>
            <a:pathLst>
              <a:path h="2248607" w="8927636">
                <a:moveTo>
                  <a:pt x="0" y="0"/>
                </a:moveTo>
                <a:lnTo>
                  <a:pt x="8927636" y="0"/>
                </a:lnTo>
                <a:lnTo>
                  <a:pt x="8927636" y="2248607"/>
                </a:lnTo>
                <a:lnTo>
                  <a:pt x="0" y="2248607"/>
                </a:lnTo>
                <a:lnTo>
                  <a:pt x="0" y="0"/>
                </a:lnTo>
                <a:close/>
              </a:path>
            </a:pathLst>
          </a:custGeom>
          <a:blipFill>
            <a:blip r:embed="rId5"/>
            <a:stretch>
              <a:fillRect l="0" t="0" r="0" b="0"/>
            </a:stretch>
          </a:blipFill>
        </p:spPr>
      </p:sp>
      <p:sp>
        <p:nvSpPr>
          <p:cNvPr name="Freeform 11" id="11"/>
          <p:cNvSpPr/>
          <p:nvPr/>
        </p:nvSpPr>
        <p:spPr>
          <a:xfrm flipH="false" flipV="false" rot="0">
            <a:off x="8331664" y="5933231"/>
            <a:ext cx="8952692" cy="4196477"/>
          </a:xfrm>
          <a:custGeom>
            <a:avLst/>
            <a:gdLst/>
            <a:ahLst/>
            <a:cxnLst/>
            <a:rect r="r" b="b" t="t" l="l"/>
            <a:pathLst>
              <a:path h="4196477" w="8952692">
                <a:moveTo>
                  <a:pt x="0" y="0"/>
                </a:moveTo>
                <a:lnTo>
                  <a:pt x="8952692" y="0"/>
                </a:lnTo>
                <a:lnTo>
                  <a:pt x="8952692" y="4196477"/>
                </a:lnTo>
                <a:lnTo>
                  <a:pt x="0" y="4196477"/>
                </a:lnTo>
                <a:lnTo>
                  <a:pt x="0" y="0"/>
                </a:lnTo>
                <a:close/>
              </a:path>
            </a:pathLst>
          </a:custGeom>
          <a:blipFill>
            <a:blip r:embed="rId6"/>
            <a:stretch>
              <a:fillRect l="0" t="0" r="-1288" b="0"/>
            </a:stretch>
          </a:blipFill>
        </p:spPr>
      </p:sp>
      <p:sp>
        <p:nvSpPr>
          <p:cNvPr name="TextBox 12" id="12"/>
          <p:cNvSpPr txBox="true"/>
          <p:nvPr/>
        </p:nvSpPr>
        <p:spPr>
          <a:xfrm rot="0">
            <a:off x="572806" y="682987"/>
            <a:ext cx="7317693" cy="7092136"/>
          </a:xfrm>
          <a:prstGeom prst="rect">
            <a:avLst/>
          </a:prstGeom>
        </p:spPr>
        <p:txBody>
          <a:bodyPr anchor="t" rtlCol="false" tIns="0" lIns="0" bIns="0" rIns="0">
            <a:spAutoFit/>
          </a:bodyPr>
          <a:lstStyle/>
          <a:p>
            <a:pPr algn="l" marL="886714" indent="-443357" lvl="1">
              <a:lnSpc>
                <a:spcPts val="5749"/>
              </a:lnSpc>
              <a:buFont typeface="Arial"/>
              <a:buChar char="•"/>
            </a:pPr>
            <a:r>
              <a:rPr lang="en-US" sz="4107">
                <a:solidFill>
                  <a:srgbClr val="000000"/>
                </a:solidFill>
                <a:latin typeface="Alatsi"/>
                <a:ea typeface="Alatsi"/>
                <a:cs typeface="Alatsi"/>
                <a:sym typeface="Alatsi"/>
              </a:rPr>
              <a:t>Data Preprocessing :</a:t>
            </a:r>
          </a:p>
          <a:p>
            <a:pPr algn="l">
              <a:lnSpc>
                <a:spcPts val="5749"/>
              </a:lnSpc>
            </a:pPr>
          </a:p>
          <a:p>
            <a:pPr algn="l" marL="778765" indent="-389383" lvl="1">
              <a:lnSpc>
                <a:spcPts val="5049"/>
              </a:lnSpc>
              <a:buAutoNum type="arabicPeriod" startAt="1"/>
            </a:pPr>
            <a:r>
              <a:rPr lang="en-US" sz="3607">
                <a:solidFill>
                  <a:srgbClr val="000000"/>
                </a:solidFill>
                <a:latin typeface="Alatsi"/>
                <a:ea typeface="Alatsi"/>
                <a:cs typeface="Alatsi"/>
                <a:sym typeface="Alatsi"/>
              </a:rPr>
              <a:t>Cleaning the data: Removing stop words, punctuation, and special characters</a:t>
            </a:r>
          </a:p>
          <a:p>
            <a:pPr algn="l" marL="757176" indent="-378588" lvl="1">
              <a:lnSpc>
                <a:spcPts val="4909"/>
              </a:lnSpc>
              <a:buAutoNum type="arabicPeriod" startAt="1"/>
            </a:pPr>
            <a:r>
              <a:rPr lang="en-US" sz="3507">
                <a:solidFill>
                  <a:srgbClr val="000000"/>
                </a:solidFill>
                <a:latin typeface="Alatsi"/>
                <a:ea typeface="Alatsi"/>
                <a:cs typeface="Alatsi"/>
                <a:sym typeface="Alatsi"/>
              </a:rPr>
              <a:t>Tokenization: Breaking text into individual words</a:t>
            </a:r>
          </a:p>
          <a:p>
            <a:pPr algn="l" marL="757176" indent="-378588" lvl="1">
              <a:lnSpc>
                <a:spcPts val="4909"/>
              </a:lnSpc>
              <a:buAutoNum type="arabicPeriod" startAt="1"/>
            </a:pPr>
            <a:r>
              <a:rPr lang="en-US" sz="3507">
                <a:solidFill>
                  <a:srgbClr val="000000"/>
                </a:solidFill>
                <a:latin typeface="Alatsi"/>
                <a:ea typeface="Alatsi"/>
                <a:cs typeface="Alatsi"/>
                <a:sym typeface="Alatsi"/>
              </a:rPr>
              <a:t>Lemmatization</a:t>
            </a:r>
            <a:r>
              <a:rPr lang="en-US" sz="3507">
                <a:solidFill>
                  <a:srgbClr val="000000"/>
                </a:solidFill>
                <a:latin typeface="Alatsi"/>
                <a:ea typeface="Alatsi"/>
                <a:cs typeface="Alatsi"/>
                <a:sym typeface="Alatsi"/>
              </a:rPr>
              <a:t>: Converting words to their base form (e.g., "loved" to "love")</a:t>
            </a:r>
          </a:p>
          <a:p>
            <a:pPr algn="l">
              <a:lnSpc>
                <a:spcPts val="518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9" id="9"/>
          <p:cNvSpPr/>
          <p:nvPr/>
        </p:nvSpPr>
        <p:spPr>
          <a:xfrm flipH="false" flipV="false" rot="0">
            <a:off x="7789256" y="290499"/>
            <a:ext cx="10380030" cy="4853001"/>
          </a:xfrm>
          <a:custGeom>
            <a:avLst/>
            <a:gdLst/>
            <a:ahLst/>
            <a:cxnLst/>
            <a:rect r="r" b="b" t="t" l="l"/>
            <a:pathLst>
              <a:path h="4853001" w="10380030">
                <a:moveTo>
                  <a:pt x="0" y="0"/>
                </a:moveTo>
                <a:lnTo>
                  <a:pt x="10380030" y="0"/>
                </a:lnTo>
                <a:lnTo>
                  <a:pt x="10380030" y="4853001"/>
                </a:lnTo>
                <a:lnTo>
                  <a:pt x="0" y="4853001"/>
                </a:lnTo>
                <a:lnTo>
                  <a:pt x="0" y="0"/>
                </a:lnTo>
                <a:close/>
              </a:path>
            </a:pathLst>
          </a:custGeom>
          <a:blipFill>
            <a:blip r:embed="rId4"/>
            <a:stretch>
              <a:fillRect l="0" t="0" r="0" b="0"/>
            </a:stretch>
          </a:blipFill>
        </p:spPr>
      </p:sp>
      <p:sp>
        <p:nvSpPr>
          <p:cNvPr name="Freeform 10" id="10"/>
          <p:cNvSpPr/>
          <p:nvPr/>
        </p:nvSpPr>
        <p:spPr>
          <a:xfrm flipH="false" flipV="false" rot="0">
            <a:off x="7794910" y="5342071"/>
            <a:ext cx="10493090" cy="1182320"/>
          </a:xfrm>
          <a:custGeom>
            <a:avLst/>
            <a:gdLst/>
            <a:ahLst/>
            <a:cxnLst/>
            <a:rect r="r" b="b" t="t" l="l"/>
            <a:pathLst>
              <a:path h="1182320" w="10493090">
                <a:moveTo>
                  <a:pt x="0" y="0"/>
                </a:moveTo>
                <a:lnTo>
                  <a:pt x="10493090" y="0"/>
                </a:lnTo>
                <a:lnTo>
                  <a:pt x="10493090" y="1182320"/>
                </a:lnTo>
                <a:lnTo>
                  <a:pt x="0" y="1182320"/>
                </a:lnTo>
                <a:lnTo>
                  <a:pt x="0" y="0"/>
                </a:lnTo>
                <a:close/>
              </a:path>
            </a:pathLst>
          </a:custGeom>
          <a:blipFill>
            <a:blip r:embed="rId5"/>
            <a:stretch>
              <a:fillRect l="0" t="0" r="0" b="0"/>
            </a:stretch>
          </a:blipFill>
        </p:spPr>
      </p:sp>
      <p:sp>
        <p:nvSpPr>
          <p:cNvPr name="Freeform 11" id="11"/>
          <p:cNvSpPr/>
          <p:nvPr/>
        </p:nvSpPr>
        <p:spPr>
          <a:xfrm flipH="false" flipV="false" rot="0">
            <a:off x="7794910" y="6724416"/>
            <a:ext cx="9971154" cy="3172640"/>
          </a:xfrm>
          <a:custGeom>
            <a:avLst/>
            <a:gdLst/>
            <a:ahLst/>
            <a:cxnLst/>
            <a:rect r="r" b="b" t="t" l="l"/>
            <a:pathLst>
              <a:path h="3172640" w="9971154">
                <a:moveTo>
                  <a:pt x="0" y="0"/>
                </a:moveTo>
                <a:lnTo>
                  <a:pt x="9971154" y="0"/>
                </a:lnTo>
                <a:lnTo>
                  <a:pt x="9971154" y="3172640"/>
                </a:lnTo>
                <a:lnTo>
                  <a:pt x="0" y="3172640"/>
                </a:lnTo>
                <a:lnTo>
                  <a:pt x="0" y="0"/>
                </a:lnTo>
                <a:close/>
              </a:path>
            </a:pathLst>
          </a:custGeom>
          <a:blipFill>
            <a:blip r:embed="rId6"/>
            <a:stretch>
              <a:fillRect l="0" t="0" r="0" b="0"/>
            </a:stretch>
          </a:blipFill>
        </p:spPr>
      </p:sp>
      <p:sp>
        <p:nvSpPr>
          <p:cNvPr name="TextBox 12" id="12"/>
          <p:cNvSpPr txBox="true"/>
          <p:nvPr/>
        </p:nvSpPr>
        <p:spPr>
          <a:xfrm rot="0">
            <a:off x="675881" y="750888"/>
            <a:ext cx="7113375" cy="6005693"/>
          </a:xfrm>
          <a:prstGeom prst="rect">
            <a:avLst/>
          </a:prstGeom>
        </p:spPr>
        <p:txBody>
          <a:bodyPr anchor="t" rtlCol="false" tIns="0" lIns="0" bIns="0" rIns="0">
            <a:spAutoFit/>
          </a:bodyPr>
          <a:lstStyle/>
          <a:p>
            <a:pPr algn="l" marL="902546" indent="-451273" lvl="1">
              <a:lnSpc>
                <a:spcPts val="5852"/>
              </a:lnSpc>
              <a:buFont typeface="Arial"/>
              <a:buChar char="•"/>
            </a:pPr>
            <a:r>
              <a:rPr lang="en-US" sz="4180">
                <a:solidFill>
                  <a:srgbClr val="000000"/>
                </a:solidFill>
                <a:latin typeface="Alatsi"/>
                <a:ea typeface="Alatsi"/>
                <a:cs typeface="Alatsi"/>
                <a:sym typeface="Alatsi"/>
              </a:rPr>
              <a:t>Sentiment Analysis : </a:t>
            </a:r>
          </a:p>
          <a:p>
            <a:pPr algn="l">
              <a:lnSpc>
                <a:spcPts val="5852"/>
              </a:lnSpc>
            </a:pPr>
          </a:p>
          <a:p>
            <a:pPr algn="l" marL="794598" indent="-397299" lvl="1">
              <a:lnSpc>
                <a:spcPts val="5152"/>
              </a:lnSpc>
              <a:buAutoNum type="arabicPeriod" startAt="1"/>
            </a:pPr>
            <a:r>
              <a:rPr lang="en-US" sz="3680">
                <a:solidFill>
                  <a:srgbClr val="000000"/>
                </a:solidFill>
                <a:latin typeface="Alatsi"/>
                <a:ea typeface="Alatsi"/>
                <a:cs typeface="Alatsi"/>
                <a:sym typeface="Alatsi"/>
              </a:rPr>
              <a:t>VADER (Valence Aware Dictionary and sEntiment Reasoner) - </a:t>
            </a:r>
          </a:p>
          <a:p>
            <a:pPr algn="l" marL="794598" indent="-397299" lvl="1">
              <a:lnSpc>
                <a:spcPts val="5152"/>
              </a:lnSpc>
              <a:buFont typeface="Arial"/>
              <a:buChar char="•"/>
            </a:pPr>
            <a:r>
              <a:rPr lang="en-US" sz="3680">
                <a:solidFill>
                  <a:srgbClr val="000000"/>
                </a:solidFill>
                <a:latin typeface="Alatsi"/>
                <a:ea typeface="Alatsi"/>
                <a:cs typeface="Alatsi"/>
                <a:sym typeface="Alatsi"/>
              </a:rPr>
              <a:t>Assigning sentiment scores to each comment (positive, negative, neutral)</a:t>
            </a:r>
          </a:p>
          <a:p>
            <a:pPr algn="l">
              <a:lnSpc>
                <a:spcPts val="515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844488" y="439534"/>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RESULTS AND VISUALIZATION</a:t>
            </a:r>
          </a:p>
        </p:txBody>
      </p:sp>
      <p:sp>
        <p:nvSpPr>
          <p:cNvPr name="TextBox 3" id="3"/>
          <p:cNvSpPr txBox="true"/>
          <p:nvPr/>
        </p:nvSpPr>
        <p:spPr>
          <a:xfrm rot="0">
            <a:off x="5702946" y="931844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MGM</a:t>
            </a:r>
            <a:r>
              <a:rPr lang="en-US" sz="2700">
                <a:solidFill>
                  <a:srgbClr val="000000"/>
                </a:solidFill>
                <a:latin typeface="Alatsi"/>
                <a:ea typeface="Alatsi"/>
                <a:cs typeface="Alatsi"/>
                <a:sym typeface="Alatsi"/>
              </a:rPr>
              <a:t> University | 2024</a:t>
            </a:r>
          </a:p>
        </p:txBody>
      </p:sp>
      <p:grpSp>
        <p:nvGrpSpPr>
          <p:cNvPr name="Group 4" id="4"/>
          <p:cNvGrpSpPr/>
          <p:nvPr/>
        </p:nvGrpSpPr>
        <p:grpSpPr>
          <a:xfrm rot="0">
            <a:off x="1028700" y="3171735"/>
            <a:ext cx="7166021" cy="4393037"/>
            <a:chOff x="0" y="0"/>
            <a:chExt cx="1887347" cy="1157014"/>
          </a:xfrm>
        </p:grpSpPr>
        <p:sp>
          <p:nvSpPr>
            <p:cNvPr name="Freeform 5" id="5"/>
            <p:cNvSpPr/>
            <p:nvPr/>
          </p:nvSpPr>
          <p:spPr>
            <a:xfrm flipH="false" flipV="false" rot="0">
              <a:off x="0" y="0"/>
              <a:ext cx="1887347" cy="1157014"/>
            </a:xfrm>
            <a:custGeom>
              <a:avLst/>
              <a:gdLst/>
              <a:ahLst/>
              <a:cxnLst/>
              <a:rect r="r" b="b" t="t" l="l"/>
              <a:pathLst>
                <a:path h="1157014" w="1887347">
                  <a:moveTo>
                    <a:pt x="55099" y="0"/>
                  </a:moveTo>
                  <a:lnTo>
                    <a:pt x="1832249" y="0"/>
                  </a:lnTo>
                  <a:cubicBezTo>
                    <a:pt x="1846862" y="0"/>
                    <a:pt x="1860876" y="5805"/>
                    <a:pt x="1871209" y="16138"/>
                  </a:cubicBezTo>
                  <a:cubicBezTo>
                    <a:pt x="1881542" y="26471"/>
                    <a:pt x="1887347" y="40486"/>
                    <a:pt x="1887347" y="55099"/>
                  </a:cubicBezTo>
                  <a:lnTo>
                    <a:pt x="1887347" y="1101915"/>
                  </a:lnTo>
                  <a:cubicBezTo>
                    <a:pt x="1887347" y="1116528"/>
                    <a:pt x="1881542" y="1130543"/>
                    <a:pt x="1871209" y="1140876"/>
                  </a:cubicBezTo>
                  <a:cubicBezTo>
                    <a:pt x="1860876" y="1151209"/>
                    <a:pt x="1846862" y="1157014"/>
                    <a:pt x="1832249" y="1157014"/>
                  </a:cubicBezTo>
                  <a:lnTo>
                    <a:pt x="55099" y="1157014"/>
                  </a:lnTo>
                  <a:cubicBezTo>
                    <a:pt x="40486" y="1157014"/>
                    <a:pt x="26471" y="1151209"/>
                    <a:pt x="16138" y="1140876"/>
                  </a:cubicBezTo>
                  <a:cubicBezTo>
                    <a:pt x="5805" y="1130543"/>
                    <a:pt x="0" y="1116528"/>
                    <a:pt x="0" y="1101915"/>
                  </a:cubicBezTo>
                  <a:lnTo>
                    <a:pt x="0" y="55099"/>
                  </a:lnTo>
                  <a:cubicBezTo>
                    <a:pt x="0" y="40486"/>
                    <a:pt x="5805" y="26471"/>
                    <a:pt x="16138" y="16138"/>
                  </a:cubicBezTo>
                  <a:cubicBezTo>
                    <a:pt x="26471" y="5805"/>
                    <a:pt x="40486" y="0"/>
                    <a:pt x="55099" y="0"/>
                  </a:cubicBezTo>
                  <a:close/>
                </a:path>
              </a:pathLst>
            </a:custGeom>
            <a:solidFill>
              <a:srgbClr val="E9C7C6"/>
            </a:solidFill>
          </p:spPr>
        </p:sp>
        <p:sp>
          <p:nvSpPr>
            <p:cNvPr name="TextBox 6" id="6"/>
            <p:cNvSpPr txBox="true"/>
            <p:nvPr/>
          </p:nvSpPr>
          <p:spPr>
            <a:xfrm>
              <a:off x="0" y="-38100"/>
              <a:ext cx="1887347" cy="1195114"/>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9836078" y="2500110"/>
            <a:ext cx="7239009" cy="6758190"/>
            <a:chOff x="0" y="0"/>
            <a:chExt cx="1906570" cy="1779935"/>
          </a:xfrm>
        </p:grpSpPr>
        <p:sp>
          <p:nvSpPr>
            <p:cNvPr name="Freeform 9" id="9"/>
            <p:cNvSpPr/>
            <p:nvPr/>
          </p:nvSpPr>
          <p:spPr>
            <a:xfrm flipH="false" flipV="false" rot="0">
              <a:off x="0" y="0"/>
              <a:ext cx="1906570" cy="1779935"/>
            </a:xfrm>
            <a:custGeom>
              <a:avLst/>
              <a:gdLst/>
              <a:ahLst/>
              <a:cxnLst/>
              <a:rect r="r" b="b" t="t" l="l"/>
              <a:pathLst>
                <a:path h="1779935" w="1906570">
                  <a:moveTo>
                    <a:pt x="54543" y="0"/>
                  </a:moveTo>
                  <a:lnTo>
                    <a:pt x="1852027" y="0"/>
                  </a:lnTo>
                  <a:cubicBezTo>
                    <a:pt x="1866493" y="0"/>
                    <a:pt x="1880366" y="5746"/>
                    <a:pt x="1890595" y="15975"/>
                  </a:cubicBezTo>
                  <a:cubicBezTo>
                    <a:pt x="1900824" y="26204"/>
                    <a:pt x="1906570" y="40077"/>
                    <a:pt x="1906570" y="54543"/>
                  </a:cubicBezTo>
                  <a:lnTo>
                    <a:pt x="1906570" y="1725392"/>
                  </a:lnTo>
                  <a:cubicBezTo>
                    <a:pt x="1906570" y="1755515"/>
                    <a:pt x="1882151" y="1779935"/>
                    <a:pt x="1852027" y="1779935"/>
                  </a:cubicBezTo>
                  <a:lnTo>
                    <a:pt x="54543" y="1779935"/>
                  </a:lnTo>
                  <a:cubicBezTo>
                    <a:pt x="24420" y="1779935"/>
                    <a:pt x="0" y="1755515"/>
                    <a:pt x="0" y="1725392"/>
                  </a:cubicBezTo>
                  <a:lnTo>
                    <a:pt x="0" y="54543"/>
                  </a:lnTo>
                  <a:cubicBezTo>
                    <a:pt x="0" y="24420"/>
                    <a:pt x="24420" y="0"/>
                    <a:pt x="54543" y="0"/>
                  </a:cubicBezTo>
                  <a:close/>
                </a:path>
              </a:pathLst>
            </a:custGeom>
            <a:solidFill>
              <a:srgbClr val="E9C7C6"/>
            </a:solidFill>
          </p:spPr>
        </p:sp>
        <p:sp>
          <p:nvSpPr>
            <p:cNvPr name="TextBox 10" id="10"/>
            <p:cNvSpPr txBox="true"/>
            <p:nvPr/>
          </p:nvSpPr>
          <p:spPr>
            <a:xfrm>
              <a:off x="0" y="-38100"/>
              <a:ext cx="1906570" cy="1818035"/>
            </a:xfrm>
            <a:prstGeom prst="rect">
              <a:avLst/>
            </a:prstGeom>
          </p:spPr>
          <p:txBody>
            <a:bodyPr anchor="ctr" rtlCol="false" tIns="50800" lIns="50800" bIns="50800" rIns="50800"/>
            <a:lstStyle/>
            <a:p>
              <a:pPr algn="ctr">
                <a:lnSpc>
                  <a:spcPts val="2659"/>
                </a:lnSpc>
              </a:pPr>
            </a:p>
          </p:txBody>
        </p:sp>
      </p:grpSp>
      <p:sp>
        <p:nvSpPr>
          <p:cNvPr name="AutoShape 11" id="11"/>
          <p:cNvSpPr/>
          <p:nvPr/>
        </p:nvSpPr>
        <p:spPr>
          <a:xfrm>
            <a:off x="153" y="9617527"/>
            <a:ext cx="7105264" cy="19050"/>
          </a:xfrm>
          <a:prstGeom prst="line">
            <a:avLst/>
          </a:prstGeom>
          <a:ln cap="flat" w="114300">
            <a:solidFill>
              <a:srgbClr val="9FC3D0"/>
            </a:solidFill>
            <a:prstDash val="solid"/>
            <a:headEnd type="none" len="sm" w="sm"/>
            <a:tailEnd type="none" len="sm" w="sm"/>
          </a:ln>
        </p:spPr>
      </p:sp>
      <p:sp>
        <p:nvSpPr>
          <p:cNvPr name="AutoShape 12" id="12"/>
          <p:cNvSpPr/>
          <p:nvPr/>
        </p:nvSpPr>
        <p:spPr>
          <a:xfrm>
            <a:off x="11182583" y="9608002"/>
            <a:ext cx="7105264" cy="19050"/>
          </a:xfrm>
          <a:prstGeom prst="line">
            <a:avLst/>
          </a:prstGeom>
          <a:ln cap="flat" w="114300">
            <a:solidFill>
              <a:srgbClr val="9FC3D0"/>
            </a:solidFill>
            <a:prstDash val="solid"/>
            <a:headEnd type="none" len="sm" w="sm"/>
            <a:tailEnd type="none" len="sm" w="sm"/>
          </a:ln>
        </p:spPr>
      </p:sp>
      <p:grpSp>
        <p:nvGrpSpPr>
          <p:cNvPr name="Group 13" id="13"/>
          <p:cNvGrpSpPr/>
          <p:nvPr/>
        </p:nvGrpSpPr>
        <p:grpSpPr>
          <a:xfrm rot="0">
            <a:off x="15859155" y="0"/>
            <a:ext cx="1562612" cy="1673225"/>
            <a:chOff x="0" y="0"/>
            <a:chExt cx="2083482" cy="2230967"/>
          </a:xfrm>
        </p:grpSpPr>
        <p:grpSp>
          <p:nvGrpSpPr>
            <p:cNvPr name="Group 14" id="14"/>
            <p:cNvGrpSpPr/>
            <p:nvPr/>
          </p:nvGrpSpPr>
          <p:grpSpPr>
            <a:xfrm rot="0">
              <a:off x="75599" y="0"/>
              <a:ext cx="1932284" cy="2230967"/>
              <a:chOff x="0" y="0"/>
              <a:chExt cx="703982" cy="812800"/>
            </a:xfrm>
          </p:grpSpPr>
          <p:sp>
            <p:nvSpPr>
              <p:cNvPr name="Freeform 15" id="1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6" id="1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grpSp>
      <p:sp>
        <p:nvSpPr>
          <p:cNvPr name="Freeform 18" id="18"/>
          <p:cNvSpPr/>
          <p:nvPr/>
        </p:nvSpPr>
        <p:spPr>
          <a:xfrm flipH="false" flipV="false" rot="0">
            <a:off x="1288052" y="3603842"/>
            <a:ext cx="6647318" cy="3528823"/>
          </a:xfrm>
          <a:custGeom>
            <a:avLst/>
            <a:gdLst/>
            <a:ahLst/>
            <a:cxnLst/>
            <a:rect r="r" b="b" t="t" l="l"/>
            <a:pathLst>
              <a:path h="3528823" w="6647318">
                <a:moveTo>
                  <a:pt x="0" y="0"/>
                </a:moveTo>
                <a:lnTo>
                  <a:pt x="6647317" y="0"/>
                </a:lnTo>
                <a:lnTo>
                  <a:pt x="6647317" y="3528823"/>
                </a:lnTo>
                <a:lnTo>
                  <a:pt x="0" y="3528823"/>
                </a:lnTo>
                <a:lnTo>
                  <a:pt x="0" y="0"/>
                </a:lnTo>
                <a:close/>
              </a:path>
            </a:pathLst>
          </a:custGeom>
          <a:blipFill>
            <a:blip r:embed="rId4"/>
            <a:stretch>
              <a:fillRect l="0" t="0" r="0" b="0"/>
            </a:stretch>
          </a:blipFill>
        </p:spPr>
      </p:sp>
      <p:sp>
        <p:nvSpPr>
          <p:cNvPr name="Freeform 19" id="19"/>
          <p:cNvSpPr/>
          <p:nvPr/>
        </p:nvSpPr>
        <p:spPr>
          <a:xfrm flipH="false" flipV="false" rot="0">
            <a:off x="10526582" y="2729193"/>
            <a:ext cx="5983448" cy="6254193"/>
          </a:xfrm>
          <a:custGeom>
            <a:avLst/>
            <a:gdLst/>
            <a:ahLst/>
            <a:cxnLst/>
            <a:rect r="r" b="b" t="t" l="l"/>
            <a:pathLst>
              <a:path h="6254193" w="5983448">
                <a:moveTo>
                  <a:pt x="0" y="0"/>
                </a:moveTo>
                <a:lnTo>
                  <a:pt x="5983449" y="0"/>
                </a:lnTo>
                <a:lnTo>
                  <a:pt x="5983449" y="6254193"/>
                </a:lnTo>
                <a:lnTo>
                  <a:pt x="0" y="6254193"/>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LIMITATIONS</a:t>
            </a:r>
          </a:p>
        </p:txBody>
      </p:sp>
      <p:sp>
        <p:nvSpPr>
          <p:cNvPr name="TextBox 3" id="3"/>
          <p:cNvSpPr txBox="true"/>
          <p:nvPr/>
        </p:nvSpPr>
        <p:spPr>
          <a:xfrm rot="0">
            <a:off x="5702946" y="8800282"/>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MGM</a:t>
            </a:r>
            <a:r>
              <a:rPr lang="en-US" sz="2700">
                <a:solidFill>
                  <a:srgbClr val="000000"/>
                </a:solidFill>
                <a:latin typeface="Alatsi"/>
                <a:ea typeface="Alatsi"/>
                <a:cs typeface="Alatsi"/>
                <a:sym typeface="Alatsi"/>
              </a:rPr>
              <a:t> University | 2024</a:t>
            </a:r>
          </a:p>
        </p:txBody>
      </p:sp>
      <p:sp>
        <p:nvSpPr>
          <p:cNvPr name="TextBox 4" id="4"/>
          <p:cNvSpPr txBox="true"/>
          <p:nvPr/>
        </p:nvSpPr>
        <p:spPr>
          <a:xfrm rot="0">
            <a:off x="1720330" y="2979788"/>
            <a:ext cx="14847341" cy="3859881"/>
          </a:xfrm>
          <a:prstGeom prst="rect">
            <a:avLst/>
          </a:prstGeom>
        </p:spPr>
        <p:txBody>
          <a:bodyPr anchor="t" rtlCol="false" tIns="0" lIns="0" bIns="0" rIns="0">
            <a:spAutoFit/>
          </a:bodyPr>
          <a:lstStyle/>
          <a:p>
            <a:pPr algn="l" marL="790445" indent="-395222" lvl="1">
              <a:lnSpc>
                <a:spcPts val="5125"/>
              </a:lnSpc>
              <a:buFont typeface="Arial"/>
              <a:buChar char="•"/>
            </a:pPr>
            <a:r>
              <a:rPr lang="en-US" sz="3661">
                <a:solidFill>
                  <a:srgbClr val="000000"/>
                </a:solidFill>
                <a:latin typeface="Alatsi"/>
                <a:ea typeface="Alatsi"/>
                <a:cs typeface="Alatsi"/>
                <a:sym typeface="Alatsi"/>
              </a:rPr>
              <a:t>VADER's limitations in handling sarcasm, irony, and complex language nuances .</a:t>
            </a:r>
          </a:p>
          <a:p>
            <a:pPr algn="l" marL="790445" indent="-395222" lvl="1">
              <a:lnSpc>
                <a:spcPts val="5125"/>
              </a:lnSpc>
              <a:buFont typeface="Arial"/>
              <a:buChar char="•"/>
            </a:pPr>
            <a:r>
              <a:rPr lang="en-US" sz="3661">
                <a:solidFill>
                  <a:srgbClr val="000000"/>
                </a:solidFill>
                <a:latin typeface="Alatsi"/>
                <a:ea typeface="Alatsi"/>
                <a:cs typeface="Alatsi"/>
                <a:sym typeface="Alatsi"/>
              </a:rPr>
              <a:t>Multilingual Support: VADER is primarily designed for English text and may not be suitable for other languages.</a:t>
            </a:r>
          </a:p>
          <a:p>
            <a:pPr algn="l" marL="790445" indent="-395222" lvl="1">
              <a:lnSpc>
                <a:spcPts val="5125"/>
              </a:lnSpc>
              <a:buFont typeface="Arial"/>
              <a:buChar char="•"/>
            </a:pPr>
            <a:r>
              <a:rPr lang="en-US" sz="3661">
                <a:solidFill>
                  <a:srgbClr val="000000"/>
                </a:solidFill>
                <a:latin typeface="Alatsi"/>
                <a:ea typeface="Alatsi"/>
                <a:cs typeface="Alatsi"/>
                <a:sym typeface="Alatsi"/>
              </a:rPr>
              <a:t>Negation: It can sometimes misinterpret sentences with negation (e.g., "not bad").</a:t>
            </a:r>
          </a:p>
        </p:txBody>
      </p:sp>
      <p:sp>
        <p:nvSpPr>
          <p:cNvPr name="Freeform 5" id="5"/>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7" id="7"/>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8" id="8"/>
          <p:cNvGrpSpPr/>
          <p:nvPr/>
        </p:nvGrpSpPr>
        <p:grpSpPr>
          <a:xfrm rot="0">
            <a:off x="15859155" y="0"/>
            <a:ext cx="1562612" cy="1673225"/>
            <a:chOff x="0" y="0"/>
            <a:chExt cx="2083482" cy="2230967"/>
          </a:xfrm>
        </p:grpSpPr>
        <p:grpSp>
          <p:nvGrpSpPr>
            <p:cNvPr name="Group 9" id="9"/>
            <p:cNvGrpSpPr/>
            <p:nvPr/>
          </p:nvGrpSpPr>
          <p:grpSpPr>
            <a:xfrm rot="0">
              <a:off x="75599" y="0"/>
              <a:ext cx="1932284" cy="2230967"/>
              <a:chOff x="0" y="0"/>
              <a:chExt cx="703982" cy="812800"/>
            </a:xfrm>
          </p:grpSpPr>
          <p:sp>
            <p:nvSpPr>
              <p:cNvPr name="Freeform 10" id="10"/>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1" id="11"/>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Freeform 13" id="13"/>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892058" y="1127457"/>
            <a:ext cx="16230600" cy="1035678"/>
          </a:xfrm>
          <a:prstGeom prst="rect">
            <a:avLst/>
          </a:prstGeom>
        </p:spPr>
        <p:txBody>
          <a:bodyPr anchor="t" rtlCol="false" tIns="0" lIns="0" bIns="0" rIns="0">
            <a:spAutoFit/>
          </a:bodyPr>
          <a:lstStyle/>
          <a:p>
            <a:pPr algn="ctr">
              <a:lnSpc>
                <a:spcPts val="8540"/>
              </a:lnSpc>
            </a:pPr>
            <a:r>
              <a:rPr lang="en-US" sz="6100">
                <a:solidFill>
                  <a:srgbClr val="000000"/>
                </a:solidFill>
                <a:latin typeface="Alatsi"/>
                <a:ea typeface="Alatsi"/>
                <a:cs typeface="Alatsi"/>
                <a:sym typeface="Alatsi"/>
              </a:rPr>
              <a:t> SCOPE OF THE PROJECT</a:t>
            </a:r>
          </a:p>
        </p:txBody>
      </p:sp>
      <p:grpSp>
        <p:nvGrpSpPr>
          <p:cNvPr name="Group 3" id="3"/>
          <p:cNvGrpSpPr/>
          <p:nvPr/>
        </p:nvGrpSpPr>
        <p:grpSpPr>
          <a:xfrm rot="0">
            <a:off x="1931298" y="3353459"/>
            <a:ext cx="15532495" cy="5231095"/>
            <a:chOff x="0" y="0"/>
            <a:chExt cx="20709993" cy="6974794"/>
          </a:xfrm>
        </p:grpSpPr>
        <p:grpSp>
          <p:nvGrpSpPr>
            <p:cNvPr name="Group 4" id="4"/>
            <p:cNvGrpSpPr/>
            <p:nvPr/>
          </p:nvGrpSpPr>
          <p:grpSpPr>
            <a:xfrm rot="0">
              <a:off x="0" y="0"/>
              <a:ext cx="1475337" cy="1475337"/>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130813"/>
              <a:ext cx="1475337" cy="1118461"/>
            </a:xfrm>
            <a:prstGeom prst="rect">
              <a:avLst/>
            </a:prstGeom>
          </p:spPr>
          <p:txBody>
            <a:bodyPr anchor="t" rtlCol="false" tIns="0" lIns="0" bIns="0" rIns="0">
              <a:spAutoFit/>
            </a:bodyPr>
            <a:lstStyle/>
            <a:p>
              <a:pPr algn="ctr">
                <a:lnSpc>
                  <a:spcPts val="7055"/>
                </a:lnSpc>
              </a:pPr>
              <a:r>
                <a:rPr lang="en-US" sz="5039">
                  <a:solidFill>
                    <a:srgbClr val="000000"/>
                  </a:solidFill>
                  <a:latin typeface="Alatsi"/>
                  <a:ea typeface="Alatsi"/>
                  <a:cs typeface="Alatsi"/>
                  <a:sym typeface="Alatsi"/>
                </a:rPr>
                <a:t>1</a:t>
              </a:r>
            </a:p>
          </p:txBody>
        </p:sp>
        <p:grpSp>
          <p:nvGrpSpPr>
            <p:cNvPr name="Group 8" id="8"/>
            <p:cNvGrpSpPr/>
            <p:nvPr/>
          </p:nvGrpSpPr>
          <p:grpSpPr>
            <a:xfrm rot="0">
              <a:off x="0" y="2744870"/>
              <a:ext cx="1475337" cy="147533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0" y="2875683"/>
              <a:ext cx="1475337" cy="1118461"/>
            </a:xfrm>
            <a:prstGeom prst="rect">
              <a:avLst/>
            </a:prstGeom>
          </p:spPr>
          <p:txBody>
            <a:bodyPr anchor="t" rtlCol="false" tIns="0" lIns="0" bIns="0" rIns="0">
              <a:spAutoFit/>
            </a:bodyPr>
            <a:lstStyle/>
            <a:p>
              <a:pPr algn="ctr">
                <a:lnSpc>
                  <a:spcPts val="7055"/>
                </a:lnSpc>
              </a:pPr>
              <a:r>
                <a:rPr lang="en-US" sz="5039">
                  <a:solidFill>
                    <a:srgbClr val="000000"/>
                  </a:solidFill>
                  <a:latin typeface="Alatsi"/>
                  <a:ea typeface="Alatsi"/>
                  <a:cs typeface="Alatsi"/>
                  <a:sym typeface="Alatsi"/>
                </a:rPr>
                <a:t>2</a:t>
              </a:r>
            </a:p>
          </p:txBody>
        </p:sp>
        <p:grpSp>
          <p:nvGrpSpPr>
            <p:cNvPr name="Group 12" id="12"/>
            <p:cNvGrpSpPr/>
            <p:nvPr/>
          </p:nvGrpSpPr>
          <p:grpSpPr>
            <a:xfrm rot="0">
              <a:off x="0" y="5489740"/>
              <a:ext cx="1475337" cy="147533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5620553"/>
              <a:ext cx="1475337" cy="1118461"/>
            </a:xfrm>
            <a:prstGeom prst="rect">
              <a:avLst/>
            </a:prstGeom>
          </p:spPr>
          <p:txBody>
            <a:bodyPr anchor="t" rtlCol="false" tIns="0" lIns="0" bIns="0" rIns="0">
              <a:spAutoFit/>
            </a:bodyPr>
            <a:lstStyle/>
            <a:p>
              <a:pPr algn="ctr">
                <a:lnSpc>
                  <a:spcPts val="7055"/>
                </a:lnSpc>
              </a:pPr>
              <a:r>
                <a:rPr lang="en-US" sz="5039">
                  <a:solidFill>
                    <a:srgbClr val="000000"/>
                  </a:solidFill>
                  <a:latin typeface="Alatsi"/>
                  <a:ea typeface="Alatsi"/>
                  <a:cs typeface="Alatsi"/>
                  <a:sym typeface="Alatsi"/>
                </a:rPr>
                <a:t>3</a:t>
              </a:r>
            </a:p>
          </p:txBody>
        </p:sp>
        <p:sp>
          <p:nvSpPr>
            <p:cNvPr name="TextBox 16" id="16"/>
            <p:cNvSpPr txBox="true"/>
            <p:nvPr/>
          </p:nvSpPr>
          <p:spPr>
            <a:xfrm rot="0">
              <a:off x="1713466" y="-63117"/>
              <a:ext cx="18996528" cy="2352491"/>
            </a:xfrm>
            <a:prstGeom prst="rect">
              <a:avLst/>
            </a:prstGeom>
          </p:spPr>
          <p:txBody>
            <a:bodyPr anchor="t" rtlCol="false" tIns="0" lIns="0" bIns="0" rIns="0">
              <a:spAutoFit/>
            </a:bodyPr>
            <a:lstStyle/>
            <a:p>
              <a:pPr algn="l">
                <a:lnSpc>
                  <a:spcPts val="4754"/>
                </a:lnSpc>
              </a:pPr>
              <a:r>
                <a:rPr lang="en-US" sz="3395">
                  <a:solidFill>
                    <a:srgbClr val="000000"/>
                  </a:solidFill>
                  <a:latin typeface="Alatsi"/>
                  <a:ea typeface="Alatsi"/>
                  <a:cs typeface="Alatsi"/>
                  <a:sym typeface="Alatsi"/>
                </a:rPr>
                <a:t>Understanding Public Opinion: </a:t>
              </a:r>
            </a:p>
            <a:p>
              <a:pPr algn="l">
                <a:lnSpc>
                  <a:spcPts val="4754"/>
                </a:lnSpc>
              </a:pPr>
              <a:r>
                <a:rPr lang="en-US" sz="3395">
                  <a:solidFill>
                    <a:srgbClr val="000000"/>
                  </a:solidFill>
                  <a:latin typeface="Alatsi"/>
                  <a:ea typeface="Alatsi"/>
                  <a:cs typeface="Alatsi"/>
                  <a:sym typeface="Alatsi"/>
                </a:rPr>
                <a:t>Provides valuable insights into public sentiment towards a specific product, service, or event.</a:t>
              </a:r>
            </a:p>
          </p:txBody>
        </p:sp>
        <p:sp>
          <p:nvSpPr>
            <p:cNvPr name="TextBox 17" id="17"/>
            <p:cNvSpPr txBox="true"/>
            <p:nvPr/>
          </p:nvSpPr>
          <p:spPr>
            <a:xfrm rot="0">
              <a:off x="1713466" y="2679974"/>
              <a:ext cx="18996528" cy="2351828"/>
            </a:xfrm>
            <a:prstGeom prst="rect">
              <a:avLst/>
            </a:prstGeom>
          </p:spPr>
          <p:txBody>
            <a:bodyPr anchor="t" rtlCol="false" tIns="0" lIns="0" bIns="0" rIns="0">
              <a:spAutoFit/>
            </a:bodyPr>
            <a:lstStyle/>
            <a:p>
              <a:pPr algn="l">
                <a:lnSpc>
                  <a:spcPts val="4759"/>
                </a:lnSpc>
              </a:pPr>
              <a:r>
                <a:rPr lang="en-US" sz="3399">
                  <a:solidFill>
                    <a:srgbClr val="000000"/>
                  </a:solidFill>
                  <a:latin typeface="Alatsi"/>
                  <a:ea typeface="Alatsi"/>
                  <a:cs typeface="Alatsi"/>
                  <a:sym typeface="Alatsi"/>
                </a:rPr>
                <a:t>Market Research:</a:t>
              </a:r>
            </a:p>
            <a:p>
              <a:pPr algn="l">
                <a:lnSpc>
                  <a:spcPts val="4759"/>
                </a:lnSpc>
              </a:pPr>
              <a:r>
                <a:rPr lang="en-US" sz="3399">
                  <a:solidFill>
                    <a:srgbClr val="000000"/>
                  </a:solidFill>
                  <a:latin typeface="Alatsi"/>
                  <a:ea typeface="Alatsi"/>
                  <a:cs typeface="Alatsi"/>
                  <a:sym typeface="Alatsi"/>
                </a:rPr>
                <a:t>Helps businesses identify customer preferences, pain points, and areas for improvement.</a:t>
              </a:r>
            </a:p>
          </p:txBody>
        </p:sp>
        <p:sp>
          <p:nvSpPr>
            <p:cNvPr name="TextBox 18" id="18"/>
            <p:cNvSpPr txBox="true"/>
            <p:nvPr/>
          </p:nvSpPr>
          <p:spPr>
            <a:xfrm rot="0">
              <a:off x="1713466" y="5423065"/>
              <a:ext cx="18996528" cy="1551728"/>
            </a:xfrm>
            <a:prstGeom prst="rect">
              <a:avLst/>
            </a:prstGeom>
          </p:spPr>
          <p:txBody>
            <a:bodyPr anchor="t" rtlCol="false" tIns="0" lIns="0" bIns="0" rIns="0">
              <a:spAutoFit/>
            </a:bodyPr>
            <a:lstStyle/>
            <a:p>
              <a:pPr algn="l">
                <a:lnSpc>
                  <a:spcPts val="4759"/>
                </a:lnSpc>
              </a:pPr>
              <a:r>
                <a:rPr lang="en-US" sz="3399">
                  <a:solidFill>
                    <a:srgbClr val="000000"/>
                  </a:solidFill>
                  <a:latin typeface="Alatsi"/>
                  <a:ea typeface="Alatsi"/>
                  <a:cs typeface="Alatsi"/>
                  <a:sym typeface="Alatsi"/>
                </a:rPr>
                <a:t>Social Media Monitoring: </a:t>
              </a:r>
            </a:p>
            <a:p>
              <a:pPr algn="l">
                <a:lnSpc>
                  <a:spcPts val="4759"/>
                </a:lnSpc>
              </a:pPr>
              <a:r>
                <a:rPr lang="en-US" sz="3399">
                  <a:solidFill>
                    <a:srgbClr val="000000"/>
                  </a:solidFill>
                  <a:latin typeface="Alatsi"/>
                  <a:ea typeface="Alatsi"/>
                  <a:cs typeface="Alatsi"/>
                  <a:sym typeface="Alatsi"/>
                </a:rPr>
                <a:t>Tracks brand reputation and customer sentiment on social media platforms.</a:t>
              </a:r>
            </a:p>
          </p:txBody>
        </p:sp>
      </p:grpSp>
      <p:grpSp>
        <p:nvGrpSpPr>
          <p:cNvPr name="Group 19" id="19"/>
          <p:cNvGrpSpPr/>
          <p:nvPr/>
        </p:nvGrpSpPr>
        <p:grpSpPr>
          <a:xfrm rot="0">
            <a:off x="627362" y="0"/>
            <a:ext cx="937061" cy="10287000"/>
            <a:chOff x="0" y="0"/>
            <a:chExt cx="246798" cy="2709333"/>
          </a:xfrm>
        </p:grpSpPr>
        <p:sp>
          <p:nvSpPr>
            <p:cNvPr name="Freeform 20" id="20"/>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21" id="21"/>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MGM</a:t>
            </a:r>
            <a:r>
              <a:rPr lang="en-US" sz="2700">
                <a:solidFill>
                  <a:srgbClr val="000000"/>
                </a:solidFill>
                <a:latin typeface="Alatsi"/>
                <a:ea typeface="Alatsi"/>
                <a:cs typeface="Alatsi"/>
                <a:sym typeface="Alatsi"/>
              </a:rPr>
              <a:t> University | 2024</a:t>
            </a:r>
          </a:p>
        </p:txBody>
      </p:sp>
      <p:sp>
        <p:nvSpPr>
          <p:cNvPr name="AutoShape 23" id="23"/>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24" id="24"/>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25" id="25"/>
          <p:cNvGrpSpPr/>
          <p:nvPr/>
        </p:nvGrpSpPr>
        <p:grpSpPr>
          <a:xfrm rot="0">
            <a:off x="15859155" y="0"/>
            <a:ext cx="1562612" cy="1673225"/>
            <a:chOff x="0" y="0"/>
            <a:chExt cx="2083482" cy="2230967"/>
          </a:xfrm>
        </p:grpSpPr>
        <p:grpSp>
          <p:nvGrpSpPr>
            <p:cNvPr name="Group 26" id="26"/>
            <p:cNvGrpSpPr/>
            <p:nvPr/>
          </p:nvGrpSpPr>
          <p:grpSpPr>
            <a:xfrm rot="0">
              <a:off x="75599" y="0"/>
              <a:ext cx="1932284" cy="2230967"/>
              <a:chOff x="0" y="0"/>
              <a:chExt cx="703982" cy="812800"/>
            </a:xfrm>
          </p:grpSpPr>
          <p:sp>
            <p:nvSpPr>
              <p:cNvPr name="Freeform 27" id="2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8" id="2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Freeform 30" id="30"/>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DAGWc2KdPa8</dc:identifier>
  <dcterms:modified xsi:type="dcterms:W3CDTF">2011-08-01T06:04:30Z</dcterms:modified>
  <cp:revision>1</cp:revision>
  <dc:title>“ Sentiment Analysis on Youtube comments “</dc:title>
</cp:coreProperties>
</file>