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Yeseva One" charset="1" panose="00000500000000000000"/>
      <p:regular r:id="rId10"/>
    </p:embeddedFont>
    <p:embeddedFont>
      <p:font typeface="Libre Baskerville" charset="1" panose="02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04058" y="2967283"/>
            <a:ext cx="14081622" cy="167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British Airways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83182" y="5318417"/>
            <a:ext cx="11721636" cy="169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65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Predictive Model Performance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77457" y="1071643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Summary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62668" y="2951202"/>
            <a:ext cx="6830477" cy="6078498"/>
          </a:xfrm>
          <a:custGeom>
            <a:avLst/>
            <a:gdLst/>
            <a:ahLst/>
            <a:cxnLst/>
            <a:rect r="r" b="b" t="t" l="l"/>
            <a:pathLst>
              <a:path h="6078498" w="6830477">
                <a:moveTo>
                  <a:pt x="0" y="0"/>
                </a:moveTo>
                <a:lnTo>
                  <a:pt x="6830477" y="0"/>
                </a:lnTo>
                <a:lnTo>
                  <a:pt x="6830477" y="6078498"/>
                </a:lnTo>
                <a:lnTo>
                  <a:pt x="0" y="60784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1866" y="3143748"/>
            <a:ext cx="8591183" cy="495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1820" indent="-380910" lvl="1">
              <a:lnSpc>
                <a:spcPts val="3528"/>
              </a:lnSpc>
              <a:buFont typeface="Arial"/>
              <a:buChar char="•"/>
            </a:pPr>
            <a:r>
              <a:rPr lang="en-US" sz="3528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Model: Random Forest Classifier</a:t>
            </a:r>
          </a:p>
          <a:p>
            <a:pPr algn="l" marL="761820" indent="-380910" lvl="1">
              <a:lnSpc>
                <a:spcPts val="3528"/>
              </a:lnSpc>
              <a:buFont typeface="Arial"/>
              <a:buChar char="•"/>
            </a:pPr>
            <a:r>
              <a:rPr lang="en-US" sz="3528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Accuracy: 90.19%</a:t>
            </a:r>
          </a:p>
          <a:p>
            <a:pPr algn="l" marL="761820" indent="-380910" lvl="1">
              <a:lnSpc>
                <a:spcPts val="3528"/>
              </a:lnSpc>
              <a:buFont typeface="Arial"/>
              <a:buChar char="•"/>
            </a:pPr>
            <a:r>
              <a:rPr lang="en-US" sz="3528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Precision: 91.98%</a:t>
            </a:r>
          </a:p>
          <a:p>
            <a:pPr algn="l" marL="761820" indent="-380910" lvl="1">
              <a:lnSpc>
                <a:spcPts val="3528"/>
              </a:lnSpc>
              <a:buFont typeface="Arial"/>
              <a:buChar char="•"/>
            </a:pPr>
            <a:r>
              <a:rPr lang="en-US" sz="3528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Recall: 88.06%</a:t>
            </a:r>
          </a:p>
          <a:p>
            <a:pPr algn="l" marL="761820" indent="-380910" lvl="1">
              <a:lnSpc>
                <a:spcPts val="3528"/>
              </a:lnSpc>
              <a:buFont typeface="Arial"/>
              <a:buChar char="•"/>
            </a:pPr>
            <a:r>
              <a:rPr lang="en-US" sz="3528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F1 Score: 89.98%</a:t>
            </a:r>
          </a:p>
          <a:p>
            <a:pPr algn="l" marL="761820" indent="-380910" lvl="1">
              <a:lnSpc>
                <a:spcPts val="3528"/>
              </a:lnSpc>
              <a:buFont typeface="Arial"/>
              <a:buChar char="•"/>
            </a:pPr>
            <a:r>
              <a:rPr lang="en-US" sz="3528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Balanced dataset using SMOTE to handle class imbalance</a:t>
            </a:r>
          </a:p>
          <a:p>
            <a:pPr algn="l" marL="761820" indent="-380910" lvl="1">
              <a:lnSpc>
                <a:spcPts val="3528"/>
              </a:lnSpc>
              <a:buFont typeface="Arial"/>
              <a:buChar char="•"/>
            </a:pPr>
            <a:r>
              <a:rPr lang="en-US" sz="3528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Cross-validation used for model evaluation</a:t>
            </a:r>
          </a:p>
          <a:p>
            <a:pPr algn="l">
              <a:lnSpc>
                <a:spcPts val="3528"/>
              </a:lnSpc>
            </a:pPr>
          </a:p>
          <a:p>
            <a:pPr algn="ctr">
              <a:lnSpc>
                <a:spcPts val="3528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28165" y="161925"/>
            <a:ext cx="16230600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Feature Importance: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05799" y="1626577"/>
            <a:ext cx="14276401" cy="7920044"/>
          </a:xfrm>
          <a:custGeom>
            <a:avLst/>
            <a:gdLst/>
            <a:ahLst/>
            <a:cxnLst/>
            <a:rect r="r" b="b" t="t" l="l"/>
            <a:pathLst>
              <a:path h="7920044" w="14276401">
                <a:moveTo>
                  <a:pt x="0" y="0"/>
                </a:moveTo>
                <a:lnTo>
                  <a:pt x="14276402" y="0"/>
                </a:lnTo>
                <a:lnTo>
                  <a:pt x="14276402" y="7920044"/>
                </a:lnTo>
                <a:lnTo>
                  <a:pt x="0" y="79200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33" r="0" b="-133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3632200"/>
            <a:ext cx="11721636" cy="325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Thank</a:t>
            </a:r>
          </a:p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DAGhmhLZ3gc</dc:identifier>
  <dcterms:modified xsi:type="dcterms:W3CDTF">2011-08-01T06:04:30Z</dcterms:modified>
  <cp:revision>1</cp:revision>
  <dc:title>Soft Sand Minimalist Modern Thesis Defense Presentation</dc:title>
</cp:coreProperties>
</file>