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70" r:id="rId2"/>
    <p:sldId id="271" r:id="rId3"/>
    <p:sldId id="258" r:id="rId4"/>
    <p:sldId id="259" r:id="rId5"/>
    <p:sldId id="260" r:id="rId6"/>
    <p:sldId id="261" r:id="rId7"/>
    <p:sldId id="272" r:id="rId8"/>
    <p:sldId id="262" r:id="rId9"/>
    <p:sldId id="264" r:id="rId10"/>
    <p:sldId id="265" r:id="rId11"/>
    <p:sldId id="274" r:id="rId12"/>
    <p:sldId id="266" r:id="rId13"/>
    <p:sldId id="275" r:id="rId14"/>
    <p:sldId id="276" r:id="rId15"/>
    <p:sldId id="278" r:id="rId16"/>
    <p:sldId id="267" r:id="rId17"/>
    <p:sldId id="268" r:id="rId18"/>
    <p:sldId id="269" r:id="rId19"/>
    <p:sldId id="279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21777BE5-6566-4C50-9A9F-4C88786CB820}">
  <a:tblStyle styleId="{21777BE5-6566-4C50-9A9F-4C88786CB8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634" y="-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765cb6c6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765cb6c6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8626d8a5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8626d8a5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8626d8a5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8626d8a5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8626d8a5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8626d8a5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8626d8a5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8626d8a5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e8626d8a5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e8626d8a5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e765cb6c6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e765cb6c6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e765cb6c6e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e765cb6c6e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765cb6c6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765cb6c6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765cb6c6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765cb6c6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765cb6c6e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765cb6c6e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7ae05081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7ae05081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765cb6c6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765cb6c6e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8626d8a5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8626d8a5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7ae05081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7ae05081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7ae05081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7ae05081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iabetesjournals.org/care/article/41/5/929/36592/The-Cost-of-Diabetes-Care-An-Elephant-in-the-Roo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6282" y="0"/>
            <a:ext cx="9150281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 Placeholder 6">
            <a:extLst>
              <a:ext uri="{FF2B5EF4-FFF2-40B4-BE49-F238E27FC236}">
                <a16:creationId xmlns:a16="http://schemas.microsoft.com/office/drawing/2014/main" xmlns="" id="{5D865526-EC39-4780-A2A8-274A80A5C19B}"/>
              </a:ext>
            </a:extLst>
          </p:cNvPr>
          <p:cNvSpPr txBox="1">
            <a:spLocks/>
          </p:cNvSpPr>
          <p:nvPr/>
        </p:nvSpPr>
        <p:spPr>
          <a:xfrm>
            <a:off x="152401" y="583078"/>
            <a:ext cx="7993206" cy="1148748"/>
          </a:xfrm>
          <a:prstGeom prst="rect">
            <a:avLst/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  <a:ln w="28575">
            <a:solidFill>
              <a:schemeClr val="accent1"/>
            </a:solidFill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Arial"/>
              </a:rPr>
              <a:t>DATA MINING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Arial"/>
              </a:rPr>
              <a:t>(B9BA103) 2023-2024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Arial"/>
              </a:rPr>
              <a:t>CA1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Predictive Modeling and Cost Benefit Analysis for Type 2 Diabetes Using Classification Techniques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Arial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  <p:sp>
        <p:nvSpPr>
          <p:cNvPr id="5" name="Flowchart: Punched Tape 4"/>
          <p:cNvSpPr/>
          <p:nvPr/>
        </p:nvSpPr>
        <p:spPr>
          <a:xfrm>
            <a:off x="221673" y="4052458"/>
            <a:ext cx="5340927" cy="1007918"/>
          </a:xfrm>
          <a:prstGeom prst="flowChartPunchedTape">
            <a:avLst/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Presented by: Ariful Hasan (ID: 20024055), Royson Martis (ID: 20019263), </a:t>
            </a:r>
          </a:p>
          <a:p>
            <a:pPr algn="ctr"/>
            <a:r>
              <a:rPr lang="en-GB" sz="1200" dirty="0" smtClean="0"/>
              <a:t>Sanil Ghag (20020146), Diti Modi (ID: 20028102), </a:t>
            </a:r>
          </a:p>
          <a:p>
            <a:pPr algn="ctr"/>
            <a:r>
              <a:rPr lang="en-GB" sz="1200" dirty="0" smtClean="0"/>
              <a:t>Kashmira Ghag (20023193) </a:t>
            </a:r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11700" y="180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Times New Roman" pitchFamily="18" charset="0"/>
                <a:cs typeface="Times New Roman" pitchFamily="18" charset="0"/>
              </a:rPr>
              <a:t>Confusion Matrix</a:t>
            </a:r>
            <a:endParaRPr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311700" y="3459400"/>
            <a:ext cx="3877500" cy="14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This matrix indicates:</a:t>
            </a:r>
            <a:endParaRPr sz="12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True Negatives (TN): 202739</a:t>
            </a:r>
            <a:endParaRPr sz="12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False Negatives (FN): 8448</a:t>
            </a:r>
            <a:endParaRPr sz="12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False Positives (FP): 15595</a:t>
            </a:r>
            <a:endParaRPr sz="12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True Positives (TP): 26898</a:t>
            </a:r>
            <a:endParaRPr sz="12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Google Shape;112;p22"/>
          <p:cNvSpPr txBox="1"/>
          <p:nvPr/>
        </p:nvSpPr>
        <p:spPr>
          <a:xfrm>
            <a:off x="262758" y="916363"/>
            <a:ext cx="7194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Below we have shown </a:t>
            </a:r>
            <a:r>
              <a:rPr lang="en" sz="11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" sz="11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confusion matrix created for Logistic Regression,</a:t>
            </a:r>
            <a:endParaRPr sz="11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400" y="1278050"/>
            <a:ext cx="4185000" cy="3224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BAAA01D-209E-6837-B762-04D07EAE7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8341" y="0"/>
            <a:ext cx="1325659" cy="782320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4573" y="1264516"/>
            <a:ext cx="4268210" cy="206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6945295-4C0A-0343-E2B0-D9F4301AC334}"/>
              </a:ext>
            </a:extLst>
          </p:cNvPr>
          <p:cNvSpPr/>
          <p:nvPr/>
        </p:nvSpPr>
        <p:spPr>
          <a:xfrm flipV="1">
            <a:off x="362464" y="894057"/>
            <a:ext cx="8103746" cy="45719"/>
          </a:xfrm>
          <a:prstGeom prst="rect">
            <a:avLst/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11700" y="30513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itchFamily="18" charset="0"/>
                <a:cs typeface="Times New Roman" pitchFamily="18" charset="0"/>
              </a:rPr>
              <a:t>Confusion </a:t>
            </a:r>
            <a:r>
              <a:rPr lang="en" b="1" dirty="0" smtClean="0">
                <a:latin typeface="Times New Roman" pitchFamily="18" charset="0"/>
                <a:cs typeface="Times New Roman" pitchFamily="18" charset="0"/>
              </a:rPr>
              <a:t>Matrix for others model</a:t>
            </a:r>
            <a:endParaRPr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Google Shape;112;p22"/>
          <p:cNvSpPr txBox="1"/>
          <p:nvPr/>
        </p:nvSpPr>
        <p:spPr>
          <a:xfrm>
            <a:off x="629897" y="1096491"/>
            <a:ext cx="3110829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Below we have shown </a:t>
            </a:r>
            <a:r>
              <a:rPr lang="en" b="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" b="1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confusion matrix created for </a:t>
            </a:r>
            <a:r>
              <a:rPr lang="en" b="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SVM </a:t>
            </a:r>
            <a:endParaRPr b="1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BAAA01D-209E-6837-B762-04D07EAE7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341" y="0"/>
            <a:ext cx="1325659" cy="782320"/>
          </a:xfrm>
          <a:prstGeom prst="rect">
            <a:avLst/>
          </a:prstGeom>
        </p:spPr>
      </p:pic>
      <p:sp>
        <p:nvSpPr>
          <p:cNvPr id="9" name="Google Shape;112;p22"/>
          <p:cNvSpPr txBox="1"/>
          <p:nvPr/>
        </p:nvSpPr>
        <p:spPr>
          <a:xfrm>
            <a:off x="5035642" y="1047999"/>
            <a:ext cx="3110829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Below we have shown </a:t>
            </a:r>
            <a:r>
              <a:rPr lang="en" b="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" b="1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confusion matrix created for </a:t>
            </a:r>
            <a:r>
              <a:rPr lang="en" b="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Decision Trees </a:t>
            </a:r>
            <a:endParaRPr b="1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6945295-4C0A-0343-E2B0-D9F4301AC334}"/>
              </a:ext>
            </a:extLst>
          </p:cNvPr>
          <p:cNvSpPr/>
          <p:nvPr/>
        </p:nvSpPr>
        <p:spPr>
          <a:xfrm flipV="1">
            <a:off x="362464" y="894057"/>
            <a:ext cx="8103746" cy="45719"/>
          </a:xfrm>
          <a:prstGeom prst="rect">
            <a:avLst/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293" y="1717097"/>
            <a:ext cx="3652982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Google Shape;112;p22"/>
          <p:cNvSpPr txBox="1"/>
          <p:nvPr/>
        </p:nvSpPr>
        <p:spPr>
          <a:xfrm>
            <a:off x="657606" y="3472552"/>
            <a:ext cx="3380994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This matrix indicates:  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True Negatives (TN): 153779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False Negatives (FN): 7811 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False Positives (FP): 64555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True Positives (TP): 27535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82836" y="1742498"/>
            <a:ext cx="3920837" cy="164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Google Shape;112;p22"/>
          <p:cNvSpPr txBox="1"/>
          <p:nvPr/>
        </p:nvSpPr>
        <p:spPr>
          <a:xfrm>
            <a:off x="4980224" y="3472557"/>
            <a:ext cx="3380994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This matrix indicates:  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True Negatives (TN): 146862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False Negatives (FN): 8236 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False Positives (FP): 71472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True Positives (TP): 27110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8627" y="33418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itchFamily="18" charset="0"/>
                <a:cs typeface="Times New Roman" pitchFamily="18" charset="0"/>
              </a:rPr>
              <a:t>Cost Benefit </a:t>
            </a:r>
            <a:r>
              <a:rPr lang="en" b="1" dirty="0" smtClean="0">
                <a:latin typeface="Times New Roman" pitchFamily="18" charset="0"/>
                <a:cs typeface="Times New Roman" pitchFamily="18" charset="0"/>
              </a:rPr>
              <a:t>Analysis</a:t>
            </a:r>
            <a:endParaRPr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Based on best Model LR: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the annual cost of each patient info was collected from USA website given in the appendix.</a:t>
            </a:r>
          </a:p>
          <a:p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Cost per Diabetes Patient: $16,752 per year as mentioned in website source </a:t>
            </a:r>
          </a:p>
          <a:p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FP Cost: Costs related to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unnecessary test,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treatment, stress, and follow-up tests. </a:t>
            </a:r>
          </a:p>
          <a:p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TP Savings: Savings from early intervention and preventing complications.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BAAA01D-209E-6837-B762-04D07EAE7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341" y="0"/>
            <a:ext cx="1325659" cy="7823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6945295-4C0A-0343-E2B0-D9F4301AC334}"/>
              </a:ext>
            </a:extLst>
          </p:cNvPr>
          <p:cNvSpPr/>
          <p:nvPr/>
        </p:nvSpPr>
        <p:spPr>
          <a:xfrm flipV="1">
            <a:off x="362464" y="894057"/>
            <a:ext cx="8103746" cy="45719"/>
          </a:xfrm>
          <a:prstGeom prst="rect">
            <a:avLst/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8627" y="33418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itchFamily="18" charset="0"/>
                <a:cs typeface="Times New Roman" pitchFamily="18" charset="0"/>
              </a:rPr>
              <a:t>Cost Benefit </a:t>
            </a:r>
            <a:r>
              <a:rPr lang="en" b="1" dirty="0" smtClean="0">
                <a:latin typeface="Times New Roman" pitchFamily="18" charset="0"/>
                <a:cs typeface="Times New Roman" pitchFamily="18" charset="0"/>
              </a:rPr>
              <a:t>Analysis</a:t>
            </a:r>
            <a:endParaRPr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Based on best Model LR:</a:t>
            </a:r>
          </a:p>
          <a:p>
            <a:pPr lvl="0"/>
            <a:r>
              <a:rPr lang="en-GB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Total Costs without the Model </a:t>
            </a:r>
            <a:endParaRPr lang="en-GB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Current Annual Cost:  $ 16752 * 35346 </a:t>
            </a:r>
          </a:p>
          <a:p>
            <a:pPr>
              <a:buNone/>
            </a:pP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= approx. $592.02 million for diagnosed patients. </a:t>
            </a:r>
          </a:p>
          <a:p>
            <a:pPr lvl="0">
              <a:buNone/>
            </a:pPr>
            <a:r>
              <a:rPr lang="en-GB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Cost with the Model </a:t>
            </a:r>
            <a:endParaRPr lang="en-GB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FP Costs: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Let’s assume an additional cost of $1,000 per FP due to unnecessary treatments and follow-ups.                                                 </a:t>
            </a:r>
          </a:p>
          <a:p>
            <a:pPr>
              <a:buNone/>
            </a:pPr>
            <a:r>
              <a:rPr lang="en-GB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TP Savings: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Assume savings of 20% per TP due to early intervention </a:t>
            </a:r>
          </a:p>
          <a:p>
            <a:pPr>
              <a:buNone/>
            </a:pP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($16752 * 20% = $3,350.40).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BAAA01D-209E-6837-B762-04D07EAE7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341" y="0"/>
            <a:ext cx="1325659" cy="7823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6945295-4C0A-0343-E2B0-D9F4301AC334}"/>
              </a:ext>
            </a:extLst>
          </p:cNvPr>
          <p:cNvSpPr/>
          <p:nvPr/>
        </p:nvSpPr>
        <p:spPr>
          <a:xfrm flipV="1">
            <a:off x="362464" y="894057"/>
            <a:ext cx="8103746" cy="45719"/>
          </a:xfrm>
          <a:prstGeom prst="rect">
            <a:avLst/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8627" y="33418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itchFamily="18" charset="0"/>
                <a:cs typeface="Times New Roman" pitchFamily="18" charset="0"/>
              </a:rPr>
              <a:t>Cost Benefit </a:t>
            </a:r>
            <a:r>
              <a:rPr lang="en" b="1" dirty="0" smtClean="0">
                <a:latin typeface="Times New Roman" pitchFamily="18" charset="0"/>
                <a:cs typeface="Times New Roman" pitchFamily="18" charset="0"/>
              </a:rPr>
              <a:t>Analysis</a:t>
            </a:r>
            <a:endParaRPr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7658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Based on best Model LR:</a:t>
            </a:r>
          </a:p>
          <a:p>
            <a:pPr lvl="0"/>
            <a:r>
              <a:rPr lang="en-GB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Benefit Analysis </a:t>
            </a:r>
            <a:endParaRPr lang="en-GB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Total Cost Savings: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No. of TPs  * Savings per TP =  26898×3350.40=$92303814</a:t>
            </a:r>
          </a:p>
          <a:p>
            <a:pPr>
              <a:buNone/>
            </a:pP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=$90.127 million</a:t>
            </a:r>
          </a:p>
          <a:p>
            <a:pPr>
              <a:buNone/>
            </a:pPr>
            <a:r>
              <a:rPr lang="en-GB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Total Additional Costs: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No. of FPs  * Additional cost per FP= 15595*1000 </a:t>
            </a:r>
          </a:p>
          <a:p>
            <a:pPr>
              <a:buNone/>
            </a:pP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= 15.555 million</a:t>
            </a:r>
          </a:p>
          <a:p>
            <a:pPr lvl="0"/>
            <a:r>
              <a:rPr lang="en-GB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Net Benefit </a:t>
            </a:r>
            <a:endParaRPr lang="en-GB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Net Benefit = Total Cost Savings - Total Additional Costs = $90.127 million - 15.555 million</a:t>
            </a:r>
          </a:p>
          <a:p>
            <a:pPr>
              <a:buNone/>
            </a:pP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= approx. $74.532 million</a:t>
            </a:r>
          </a:p>
          <a:p>
            <a:pPr lvl="0"/>
            <a:r>
              <a:rPr lang="en-GB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Total Costs with the new Model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$592.02-$90.127+15.555 </a:t>
            </a:r>
          </a:p>
          <a:p>
            <a:pPr lvl="0">
              <a:buNone/>
            </a:pP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= $517.488 million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BAAA01D-209E-6837-B762-04D07EAE7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341" y="0"/>
            <a:ext cx="1325659" cy="7823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6945295-4C0A-0343-E2B0-D9F4301AC334}"/>
              </a:ext>
            </a:extLst>
          </p:cNvPr>
          <p:cNvSpPr/>
          <p:nvPr/>
        </p:nvSpPr>
        <p:spPr>
          <a:xfrm flipV="1">
            <a:off x="362464" y="894057"/>
            <a:ext cx="8103746" cy="45719"/>
          </a:xfrm>
          <a:prstGeom prst="rect">
            <a:avLst/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8627" y="33418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itchFamily="18" charset="0"/>
                <a:cs typeface="Times New Roman" pitchFamily="18" charset="0"/>
              </a:rPr>
              <a:t>Cost Benefit </a:t>
            </a:r>
            <a:r>
              <a:rPr lang="en" b="1" dirty="0" smtClean="0">
                <a:latin typeface="Times New Roman" pitchFamily="18" charset="0"/>
                <a:cs typeface="Times New Roman" pitchFamily="18" charset="0"/>
              </a:rPr>
              <a:t>Analysis Outcome</a:t>
            </a:r>
            <a:endParaRPr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7658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Based on best Model LR:</a:t>
            </a:r>
          </a:p>
          <a:p>
            <a:pPr lvl="0"/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Total Annual Cost without the Model: approx.  $592.02 million </a:t>
            </a:r>
          </a:p>
          <a:p>
            <a:pPr lvl="0"/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Net Benefit of Implementing the Model: approx. $74.532 million </a:t>
            </a:r>
          </a:p>
          <a:p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then Total Annual Cost with the Model: approx. $517.488 million </a:t>
            </a:r>
          </a:p>
          <a:p>
            <a:pPr>
              <a:buNone/>
            </a:pP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So,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we implement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predictive model for type 2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diabetes, it will reduce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annual cost for diabetes from $592.02 million to $517.488 million, resulting in annual savings of $74.532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million.</a:t>
            </a:r>
            <a:endParaRPr lang="en-GB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GB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BAAA01D-209E-6837-B762-04D07EAE7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341" y="0"/>
            <a:ext cx="1325659" cy="7823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6945295-4C0A-0343-E2B0-D9F4301AC334}"/>
              </a:ext>
            </a:extLst>
          </p:cNvPr>
          <p:cNvSpPr/>
          <p:nvPr/>
        </p:nvSpPr>
        <p:spPr>
          <a:xfrm flipV="1">
            <a:off x="362464" y="894057"/>
            <a:ext cx="8103746" cy="45719"/>
          </a:xfrm>
          <a:prstGeom prst="rect">
            <a:avLst/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0" y="380999"/>
            <a:ext cx="8520600" cy="4839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en" sz="1800" b="1" dirty="0"/>
              <a:t>Models Cost Benefit </a:t>
            </a:r>
            <a:r>
              <a:rPr lang="en" sz="1800" b="1" dirty="0" smtClean="0"/>
              <a:t>Analysis: Comparison with different model</a:t>
            </a:r>
            <a:endParaRPr sz="1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61111"/>
              <a:buNone/>
            </a:pPr>
            <a:endParaRPr sz="1800" b="1" dirty="0"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260764"/>
            <a:ext cx="6179475" cy="373033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BAAA01D-209E-6837-B762-04D07EAE7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8341" y="0"/>
            <a:ext cx="1325659" cy="7823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6945295-4C0A-0343-E2B0-D9F4301AC334}"/>
              </a:ext>
            </a:extLst>
          </p:cNvPr>
          <p:cNvSpPr/>
          <p:nvPr/>
        </p:nvSpPr>
        <p:spPr>
          <a:xfrm flipV="1">
            <a:off x="362464" y="894057"/>
            <a:ext cx="8103746" cy="45719"/>
          </a:xfrm>
          <a:prstGeom prst="rect">
            <a:avLst/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6" name="Google Shape;124;p24"/>
          <p:cNvSpPr txBox="1">
            <a:spLocks/>
          </p:cNvSpPr>
          <p:nvPr/>
        </p:nvSpPr>
        <p:spPr>
          <a:xfrm>
            <a:off x="346512" y="731430"/>
            <a:ext cx="8520600" cy="1222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6153"/>
              <a:buFont typeface="Arial"/>
              <a:buNone/>
              <a:tabLst/>
              <a:defRPr/>
            </a:pPr>
            <a:r>
              <a:rPr kumimoji="0" lang="en-GB" sz="13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From the report below, Logistic Regression model has the highest Net saving cost value.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  <a:tabLst/>
              <a:defRPr/>
            </a:pPr>
            <a:endParaRPr kumimoji="0" lang="en-GB" sz="1620" b="1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  <a:tabLst/>
              <a:defRPr/>
            </a:pPr>
            <a:endParaRPr kumimoji="0" lang="en-GB" sz="162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297845" y="32033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54395"/>
              <a:buFont typeface="Arial"/>
              <a:buNone/>
            </a:pPr>
            <a:r>
              <a:rPr lang="en" b="1" dirty="0">
                <a:solidFill>
                  <a:srgbClr val="1B1B1B"/>
                </a:solidFill>
                <a:latin typeface="Times New Roman" pitchFamily="18" charset="0"/>
                <a:cs typeface="Times New Roman" pitchFamily="18" charset="0"/>
              </a:rPr>
              <a:t>Recommendation</a:t>
            </a:r>
            <a:endParaRPr b="1" dirty="0">
              <a:solidFill>
                <a:srgbClr val="1B1B1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GB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Performance Metrics: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GB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terms of recall, precision and cost benefit analysis, Logistic Regression outperformed other models.</a:t>
            </a:r>
            <a:br>
              <a:rPr lang="en-GB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Cost-Benefit research: </a:t>
            </a:r>
            <a:r>
              <a:rPr lang="en-GB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research showed that the best net savings $74.532 million come from using Logistic Regression, which is important for real-world implementation in public health initiatives. </a:t>
            </a:r>
            <a:br>
              <a:rPr lang="en-GB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Predictive Power: </a:t>
            </a:r>
            <a:r>
              <a:rPr lang="en-GB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model successfully detects those who are at risk of type 2 diabetes, allowing for early intervention and possibly lowering the disease's overall prevalence and financial burden. </a:t>
            </a:r>
            <a:br>
              <a:rPr lang="en-GB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light of these variables, our study's best-recommended model for predicting type 2 diabetes is logistic regression.</a:t>
            </a:r>
            <a:endParaRPr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BAAA01D-209E-6837-B762-04D07EAE7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341" y="0"/>
            <a:ext cx="1325659" cy="7823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6945295-4C0A-0343-E2B0-D9F4301AC334}"/>
              </a:ext>
            </a:extLst>
          </p:cNvPr>
          <p:cNvSpPr/>
          <p:nvPr/>
        </p:nvSpPr>
        <p:spPr>
          <a:xfrm flipV="1">
            <a:off x="362464" y="894057"/>
            <a:ext cx="8103746" cy="45719"/>
          </a:xfrm>
          <a:prstGeom prst="rect">
            <a:avLst/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311700" y="37575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ctr"/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Reference &amp; Bibliography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" name="Google Shape;13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</a:t>
            </a:r>
            <a:r>
              <a:rPr lang="en" sz="1400" u="sng" dirty="0" smtClean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diabetesjournals.org/care/article/41/5/929/36592/The-Cost-of-Diabetes-Care-An-Elephant-in-the-Room</a:t>
            </a:r>
            <a:endParaRPr lang="en" sz="1400" u="sng" dirty="0" smtClean="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-304800">
              <a:buSzPts val="1200"/>
            </a:pPr>
            <a:r>
              <a:rPr lang="en-GB" sz="1400" dirty="0" smtClean="0"/>
              <a:t>https://www.kaggle.com/datasets/alexteboul/diabetes-health-indicators-dataset </a:t>
            </a:r>
          </a:p>
          <a:p>
            <a:pPr lvl="0" indent="-304800">
              <a:buSzPts val="1200"/>
              <a:buNone/>
            </a:pPr>
            <a:endParaRPr lang="en-GB" sz="1200" dirty="0" smtClean="0"/>
          </a:p>
          <a:p>
            <a:pPr lvl="0" indent="-304800">
              <a:buSzPts val="1200"/>
            </a:pPr>
            <a:endParaRPr sz="1200" dirty="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Times New Roman"/>
              <a:buChar char="●"/>
            </a:pPr>
            <a:endParaRPr sz="1200" dirty="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BAAA01D-209E-6837-B762-04D07EAE7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8341" y="0"/>
            <a:ext cx="1325659" cy="7823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6945295-4C0A-0343-E2B0-D9F4301AC334}"/>
              </a:ext>
            </a:extLst>
          </p:cNvPr>
          <p:cNvSpPr/>
          <p:nvPr/>
        </p:nvSpPr>
        <p:spPr>
          <a:xfrm flipV="1">
            <a:off x="362464" y="894057"/>
            <a:ext cx="8103746" cy="45719"/>
          </a:xfrm>
          <a:prstGeom prst="rect">
            <a:avLst/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Question Mark Animation GIF - Question Mark Animation - Discover &amp; Share  GIFs | Question mark gif, Cartoon question mark, Powerpoint animation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0988" y="2043545"/>
            <a:ext cx="3646776" cy="2154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6927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Google Shape;61;p14"/>
          <p:cNvSpPr txBox="1">
            <a:spLocks/>
          </p:cNvSpPr>
          <p:nvPr/>
        </p:nvSpPr>
        <p:spPr>
          <a:xfrm>
            <a:off x="0" y="1946573"/>
            <a:ext cx="4849091" cy="30514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tabLst/>
              <a:defRPr/>
            </a:pP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Introduction,</a:t>
            </a:r>
            <a:r>
              <a:rPr kumimoji="0" lang="en-GB" sz="20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Problem &amp; Objective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tabLst/>
              <a:defRPr/>
            </a:pP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lang="en-GB" sz="2000" b="1" dirty="0" smtClean="0">
                <a:solidFill>
                  <a:schemeClr val="bg1"/>
                </a:solidFill>
              </a:rPr>
              <a:t>Preparation &amp; 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tabLst/>
              <a:defRPr/>
            </a:pPr>
            <a:r>
              <a:rPr lang="en-GB" sz="2000" b="1" dirty="0" smtClean="0">
                <a:solidFill>
                  <a:schemeClr val="bg1"/>
                </a:solidFill>
              </a:rPr>
              <a:t>Different </a:t>
            </a: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Classification Techniques comparison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tabLst/>
              <a:defRPr/>
            </a:pPr>
            <a:r>
              <a:rPr lang="en-GB" sz="2000" b="1" dirty="0" smtClean="0">
                <a:solidFill>
                  <a:schemeClr val="bg1"/>
                </a:solidFill>
              </a:rPr>
              <a:t>Building Confusing matrix</a:t>
            </a:r>
            <a:endParaRPr kumimoji="0" lang="en-GB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Char char="●"/>
              <a:tabLst/>
              <a:defRPr/>
            </a:pP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Cost Benefit Analysis</a:t>
            </a:r>
          </a:p>
          <a:p>
            <a:pPr marL="457200" indent="-342900"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GB" sz="2000" b="1" dirty="0" smtClean="0">
                <a:solidFill>
                  <a:schemeClr val="bg1"/>
                </a:solidFill>
              </a:rPr>
              <a:t>Reference &amp; Bibliography</a:t>
            </a:r>
            <a:endParaRPr lang="en-GB" sz="2000" dirty="0" smtClean="0">
              <a:solidFill>
                <a:schemeClr val="bg1"/>
              </a:solidFill>
            </a:endParaRPr>
          </a:p>
          <a:p>
            <a:pPr marL="457200" indent="-342900"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1800"/>
            </a:pPr>
            <a:r>
              <a:rPr lang="en-GB" sz="2000" b="1" dirty="0" smtClean="0">
                <a:solidFill>
                  <a:schemeClr val="bg1"/>
                </a:solidFill>
              </a:rPr>
              <a:t> 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Char char="●"/>
              <a:tabLst/>
              <a:defRPr/>
            </a:pPr>
            <a:endParaRPr kumimoji="0" lang="en-GB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207319" y="803563"/>
            <a:ext cx="2625436" cy="8029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Times New Roman" pitchFamily="18" charset="0"/>
                <a:cs typeface="Times New Roman" pitchFamily="18" charset="0"/>
              </a:rPr>
              <a:t>Introduction</a:t>
            </a:r>
            <a:endParaRPr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623455" y="1870364"/>
            <a:ext cx="7946166" cy="30673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400"/>
              <a:buChar char="●"/>
            </a:pPr>
            <a:r>
              <a:rPr lang="en" sz="1600" dirty="0">
                <a:solidFill>
                  <a:srgbClr val="1B1B1B"/>
                </a:solidFill>
                <a:highlight>
                  <a:srgbClr val="FFFFFF"/>
                </a:highlight>
                <a:latin typeface="Times New Roman" pitchFamily="18" charset="0"/>
                <a:cs typeface="Times New Roman" pitchFamily="18" charset="0"/>
              </a:rPr>
              <a:t>CDC is the nation's leading science-based, data-driven, service organization that protects the public's health.</a:t>
            </a:r>
            <a:endParaRPr sz="1600" dirty="0">
              <a:solidFill>
                <a:srgbClr val="1B1B1B"/>
              </a:solidFill>
              <a:highlight>
                <a:srgbClr val="FFFFFF"/>
              </a:highlight>
              <a:latin typeface="Times New Roman" pitchFamily="18" charset="0"/>
              <a:cs typeface="Times New Roman" pitchFamily="18" charset="0"/>
            </a:endParaRPr>
          </a:p>
          <a:p>
            <a:pPr marL="457200" lvl="0" indent="-317500" algn="just" rtl="0">
              <a:spcBef>
                <a:spcPts val="1000"/>
              </a:spcBef>
              <a:spcAft>
                <a:spcPts val="0"/>
              </a:spcAft>
              <a:buClr>
                <a:srgbClr val="1B1B1B"/>
              </a:buClr>
              <a:buSzPts val="1400"/>
              <a:buChar char="●"/>
            </a:pPr>
            <a:r>
              <a:rPr lang="en" sz="1600" dirty="0">
                <a:solidFill>
                  <a:srgbClr val="1B1B1B"/>
                </a:solidFill>
                <a:highlight>
                  <a:srgbClr val="FFFFFF"/>
                </a:highlight>
                <a:latin typeface="Times New Roman" pitchFamily="18" charset="0"/>
                <a:cs typeface="Times New Roman" pitchFamily="18" charset="0"/>
              </a:rPr>
              <a:t>Dataset used for this assignment contains 253,680 responses to a telephone survey related to type 2 diabetes. This survey was conducted in 2015 by United States’ Centers for Disease Control &amp; Prevention (CDC).</a:t>
            </a:r>
            <a:endParaRPr sz="1600" dirty="0">
              <a:solidFill>
                <a:srgbClr val="1B1B1B"/>
              </a:solidFill>
              <a:highlight>
                <a:srgbClr val="FFFFFF"/>
              </a:highlight>
              <a:latin typeface="Times New Roman" pitchFamily="18" charset="0"/>
              <a:cs typeface="Times New Roman" pitchFamily="18" charset="0"/>
            </a:endParaRPr>
          </a:p>
          <a:p>
            <a:pPr marL="457200" lvl="0" indent="-317500" algn="just" rtl="0">
              <a:spcBef>
                <a:spcPts val="1000"/>
              </a:spcBef>
              <a:spcAft>
                <a:spcPts val="0"/>
              </a:spcAft>
              <a:buClr>
                <a:srgbClr val="1B1B1B"/>
              </a:buClr>
              <a:buSzPts val="1400"/>
              <a:buChar char="●"/>
            </a:pPr>
            <a:r>
              <a:rPr lang="en" sz="1600" dirty="0">
                <a:solidFill>
                  <a:srgbClr val="1B1B1B"/>
                </a:solidFill>
                <a:highlight>
                  <a:srgbClr val="FFFFFF"/>
                </a:highlight>
                <a:latin typeface="Times New Roman" pitchFamily="18" charset="0"/>
                <a:cs typeface="Times New Roman" pitchFamily="18" charset="0"/>
              </a:rPr>
              <a:t>Diabetes is among the most prevalent chronic diseases in the United States, impacting millions of Americans each year and exerting a significant financial burden on the economy. </a:t>
            </a:r>
            <a:endParaRPr sz="1600" dirty="0">
              <a:solidFill>
                <a:srgbClr val="1B1B1B"/>
              </a:solidFill>
              <a:highlight>
                <a:srgbClr val="FFFFFF"/>
              </a:highlight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rgbClr val="1B1B1B"/>
              </a:solidFill>
              <a:highlight>
                <a:srgbClr val="FFFFFF"/>
              </a:highlight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1B1B1B"/>
              </a:solidFill>
              <a:highlight>
                <a:srgbClr val="FFFFFF"/>
              </a:highlight>
              <a:latin typeface="Times New Roman" pitchFamily="18" charset="0"/>
              <a:ea typeface="Georgia"/>
              <a:cs typeface="Times New Roman" pitchFamily="18" charset="0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>
              <a:solidFill>
                <a:srgbClr val="1B1B1B"/>
              </a:solidFill>
              <a:highlight>
                <a:srgbClr val="FFFFFF"/>
              </a:highlight>
              <a:latin typeface="Times New Roman" pitchFamily="18" charset="0"/>
              <a:ea typeface="Georgia"/>
              <a:cs typeface="Times New Roman" pitchFamily="18" charset="0"/>
              <a:sym typeface="Georgi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BAAA01D-209E-6837-B762-04D07EAE7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341" y="0"/>
            <a:ext cx="1325659" cy="7823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6945295-4C0A-0343-E2B0-D9F4301AC334}"/>
              </a:ext>
            </a:extLst>
          </p:cNvPr>
          <p:cNvSpPr/>
          <p:nvPr/>
        </p:nvSpPr>
        <p:spPr>
          <a:xfrm flipV="1">
            <a:off x="618773" y="1517502"/>
            <a:ext cx="8103746" cy="45719"/>
          </a:xfrm>
          <a:prstGeom prst="rect">
            <a:avLst/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2521527" y="401782"/>
            <a:ext cx="3740728" cy="8306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b="1" dirty="0">
                <a:latin typeface="Times New Roman" pitchFamily="18" charset="0"/>
                <a:cs typeface="Times New Roman" pitchFamily="18" charset="0"/>
              </a:rPr>
              <a:t>Problem &amp; Objective</a:t>
            </a:r>
            <a:endParaRPr b="1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990"/>
              <a:buNone/>
            </a:pPr>
            <a:endParaRPr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310832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Type 2 diabetes affecting millions of health of Americans causing an enormous financial burden on the US economy indirectly increasing the medical costs and reduced productivity.</a:t>
            </a:r>
            <a:endParaRPr sz="14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310832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To facilitate early intervention and reduce prevalence of type 2 diabetes in the</a:t>
            </a:r>
            <a:endParaRPr sz="14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country.</a:t>
            </a:r>
            <a:endParaRPr sz="14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To create a robust predictive model that can predict type 2 diabetes in an individual.</a:t>
            </a:r>
            <a:endParaRPr sz="14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To gain a better understanding of the most significant predictors of type 2 diabetes</a:t>
            </a:r>
            <a:r>
              <a:rPr lang="en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BAAA01D-209E-6837-B762-04D07EAE7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341" y="0"/>
            <a:ext cx="1325659" cy="7823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6945295-4C0A-0343-E2B0-D9F4301AC334}"/>
              </a:ext>
            </a:extLst>
          </p:cNvPr>
          <p:cNvSpPr/>
          <p:nvPr/>
        </p:nvSpPr>
        <p:spPr>
          <a:xfrm flipV="1">
            <a:off x="362464" y="1115721"/>
            <a:ext cx="8103746" cy="45719"/>
          </a:xfrm>
          <a:prstGeom prst="rect">
            <a:avLst/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225437" y="42255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b="1" dirty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" b="1" dirty="0" smtClean="0">
                <a:latin typeface="Times New Roman" pitchFamily="18" charset="0"/>
                <a:cs typeface="Times New Roman" pitchFamily="18" charset="0"/>
              </a:rPr>
              <a:t>Preparation</a:t>
            </a:r>
            <a:endParaRPr b="1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SzPts val="990"/>
              <a:buNone/>
            </a:pPr>
            <a:endParaRPr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0" y="1149928"/>
            <a:ext cx="5680364" cy="39935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298450">
              <a:buClr>
                <a:schemeClr val="dk1"/>
              </a:buClr>
              <a:buSzPts val="1100"/>
            </a:pPr>
            <a:r>
              <a:rPr lang="en" sz="11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Data Source: For building this model, we have used a dataset named </a:t>
            </a:r>
            <a:r>
              <a:rPr lang="en-GB" sz="1100" i="1" dirty="0" smtClean="0">
                <a:latin typeface="Times New Roman" pitchFamily="18" charset="0"/>
                <a:cs typeface="Times New Roman" pitchFamily="18" charset="0"/>
              </a:rPr>
              <a:t>diabetes _ 012 _ health _ indicators _ BRFSS2015.csv’ </a:t>
            </a:r>
            <a:r>
              <a:rPr lang="en" sz="11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we from Kaggle (Link in Appendix section)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Target </a:t>
            </a:r>
            <a:r>
              <a:rPr lang="en" sz="1100" b="1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" sz="11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- In this dataset, we have considered </a:t>
            </a:r>
            <a:r>
              <a:rPr lang="en" sz="1100" b="1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Diabetes_012 </a:t>
            </a:r>
            <a:r>
              <a:rPr lang="en" sz="1100" b="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as a </a:t>
            </a:r>
            <a:r>
              <a:rPr lang="en" sz="1100" b="1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target </a:t>
            </a:r>
            <a:r>
              <a:rPr lang="en" sz="1100" b="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feature and also there are other 21 features given in the dataset (total 22 columns)</a:t>
            </a:r>
            <a:endParaRPr sz="1100" b="1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We have mapped target variables values </a:t>
            </a:r>
            <a:r>
              <a:rPr lang="en" sz="11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in the following to classify into two (Due to three class in same target feature) </a:t>
            </a:r>
            <a:r>
              <a:rPr lang="en" sz="11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sz="11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dataset['Diabetes_012'] = dataset['Diabetes_012'].map({0:0, 1:0, 2:1</a:t>
            </a:r>
            <a:r>
              <a:rPr lang="en" sz="1100" b="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})</a:t>
            </a: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[We considered No diabetes &amp; Pre-diabetes with the same class 0 and the target class 2 with 1]</a:t>
            </a:r>
            <a:endParaRPr sz="1100" dirty="0" smtClean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Missing Value</a:t>
            </a:r>
            <a:r>
              <a:rPr lang="en" sz="11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- There are no missing values in the dataset.</a:t>
            </a:r>
            <a:endParaRPr sz="1100" dirty="0" smtClean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298450" algn="l" rtl="0"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Less </a:t>
            </a:r>
            <a:r>
              <a:rPr lang="en" sz="1100" b="1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Important Variables - </a:t>
            </a:r>
            <a:r>
              <a:rPr lang="en" sz="1100" b="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" sz="11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Due to less important features, we have dropped </a:t>
            </a:r>
            <a:r>
              <a:rPr lang="en" sz="1100" b="1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AnyHealthcare, CholCheck, NoDocbcCos, Stroke, HvyAlcoholConsump</a:t>
            </a:r>
            <a:r>
              <a:rPr lang="en" sz="1100" b="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0" indent="-298450" algn="l" rtl="0"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1100"/>
              <a:buChar char="●"/>
            </a:pPr>
            <a:r>
              <a:rPr lang="en" sz="11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Afterwards, we have divided dataset into feature and label, along with performing Scaling, splitting , balancing action</a:t>
            </a:r>
            <a:endParaRPr sz="11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BAAA01D-209E-6837-B762-04D07EAE7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341" y="0"/>
            <a:ext cx="1325659" cy="7823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6945295-4C0A-0343-E2B0-D9F4301AC334}"/>
              </a:ext>
            </a:extLst>
          </p:cNvPr>
          <p:cNvSpPr/>
          <p:nvPr/>
        </p:nvSpPr>
        <p:spPr>
          <a:xfrm flipV="1">
            <a:off x="362464" y="1115721"/>
            <a:ext cx="8103746" cy="45719"/>
          </a:xfrm>
          <a:prstGeom prst="rect">
            <a:avLst/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35782" y="1245778"/>
            <a:ext cx="3075709" cy="381113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207025" y="23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820" b="1" dirty="0">
                <a:latin typeface="Times New Roman" pitchFamily="18" charset="0"/>
                <a:cs typeface="Times New Roman" pitchFamily="18" charset="0"/>
              </a:rPr>
              <a:t>Classification Techniques</a:t>
            </a:r>
            <a:endParaRPr sz="1820" b="1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990"/>
              <a:buNone/>
            </a:pPr>
            <a:endParaRPr sz="252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91900" y="755085"/>
            <a:ext cx="8520600" cy="43018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have implemented </a:t>
            </a:r>
            <a:r>
              <a:rPr lang="en" sz="12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" sz="12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following five </a:t>
            </a:r>
            <a:r>
              <a:rPr lang="en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classification </a:t>
            </a:r>
            <a:r>
              <a:rPr lang="en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techniques in the data coding:</a:t>
            </a:r>
            <a:endParaRPr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Logistic Regression(LR) </a:t>
            </a:r>
            <a:endParaRPr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Logistic regression is a simple and more efficient method for binary and linear classification problems.</a:t>
            </a:r>
            <a:endParaRPr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Adaboost Classifier </a:t>
            </a:r>
            <a:endParaRPr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Adaboost is to set the weights of classifiers and training the data sample in each iteration such that it ensures the accurate predictions of unusual observations.</a:t>
            </a:r>
            <a:endParaRPr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Random Forest Classifier </a:t>
            </a:r>
            <a:endParaRPr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random forest (RF) classifier is an ensemble classifier that produces multiple decision trees, using a randomly selected subset of training samples and variables.</a:t>
            </a:r>
            <a:endParaRPr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SVM </a:t>
            </a:r>
            <a:endParaRPr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Support vector machines (SVMs) are a set of supervised learning methods used for classification, regression and outliers </a:t>
            </a:r>
            <a:r>
              <a:rPr lang="e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detection. </a:t>
            </a: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Decision Tree Classifier: </a:t>
            </a:r>
            <a:r>
              <a:rPr lang="en-GB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order to produce judgements and predictions, the Decision Tree classifier is a supervised learning method that divides data into subsets according to the most important predictor factors.</a:t>
            </a:r>
            <a:endParaRPr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BAAA01D-209E-6837-B762-04D07EAE7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341" y="0"/>
            <a:ext cx="1325659" cy="7823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6945295-4C0A-0343-E2B0-D9F4301AC334}"/>
              </a:ext>
            </a:extLst>
          </p:cNvPr>
          <p:cNvSpPr/>
          <p:nvPr/>
        </p:nvSpPr>
        <p:spPr>
          <a:xfrm flipV="1">
            <a:off x="362464" y="831714"/>
            <a:ext cx="8103746" cy="45719"/>
          </a:xfrm>
          <a:prstGeom prst="rect">
            <a:avLst/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248698" y="291211"/>
            <a:ext cx="8520600" cy="7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54395"/>
              <a:buNone/>
            </a:pPr>
            <a:r>
              <a:rPr lang="en" sz="2700" b="1" dirty="0">
                <a:latin typeface="Times New Roman" pitchFamily="18" charset="0"/>
                <a:cs typeface="Times New Roman" pitchFamily="18" charset="0"/>
              </a:rPr>
              <a:t>Comparison of different models</a:t>
            </a:r>
            <a:endParaRPr sz="2700" b="1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5376"/>
              <a:buFont typeface="Arial"/>
              <a:buNone/>
            </a:pPr>
            <a:r>
              <a:rPr lang="en" sz="1153" dirty="0" smtClean="0"/>
              <a:t>.</a:t>
            </a:r>
            <a:endParaRPr sz="1153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376"/>
              <a:buFont typeface="Arial"/>
              <a:buNone/>
            </a:pPr>
            <a:endParaRPr sz="1153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85838"/>
              <a:buNone/>
            </a:pPr>
            <a:endParaRPr sz="1153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54395"/>
              <a:buNone/>
            </a:pPr>
            <a:endParaRPr sz="1820" dirty="0"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425" y="1025769"/>
            <a:ext cx="6652173" cy="411326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BAAA01D-209E-6837-B762-04D07EAE7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8341" y="0"/>
            <a:ext cx="1325659" cy="7823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6945295-4C0A-0343-E2B0-D9F4301AC334}"/>
              </a:ext>
            </a:extLst>
          </p:cNvPr>
          <p:cNvSpPr/>
          <p:nvPr/>
        </p:nvSpPr>
        <p:spPr>
          <a:xfrm flipV="1">
            <a:off x="362464" y="894057"/>
            <a:ext cx="8103746" cy="45719"/>
          </a:xfrm>
          <a:prstGeom prst="rect">
            <a:avLst/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251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b="1" dirty="0" smtClean="0"/>
              <a:t>Best Model </a:t>
            </a:r>
            <a:r>
              <a:rPr lang="en" b="1" dirty="0"/>
              <a:t>Training and Evaluation</a:t>
            </a:r>
            <a:endParaRPr b="1"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SzPts val="990"/>
              <a:buNone/>
            </a:pPr>
            <a:endParaRPr sz="3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600" dirty="0"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954650"/>
            <a:ext cx="1754400" cy="3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17" b="1">
                <a:solidFill>
                  <a:schemeClr val="dk1"/>
                </a:solidFill>
              </a:rPr>
              <a:t>Logistic Regression </a:t>
            </a:r>
            <a:endParaRPr sz="1317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Logistic regression showed the following metrics.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Recall - 0.761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Precision - 0.633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Our analysis indicates that Logistic Regression is the most effective model, providing excellent results in cost-benefit analysis.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0749" y="1017725"/>
            <a:ext cx="6179475" cy="38209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BAAA01D-209E-6837-B762-04D07EAE7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8341" y="0"/>
            <a:ext cx="1325659" cy="7823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6945295-4C0A-0343-E2B0-D9F4301AC334}"/>
              </a:ext>
            </a:extLst>
          </p:cNvPr>
          <p:cNvSpPr/>
          <p:nvPr/>
        </p:nvSpPr>
        <p:spPr>
          <a:xfrm flipV="1">
            <a:off x="362464" y="894057"/>
            <a:ext cx="8103746" cy="45719"/>
          </a:xfrm>
          <a:prstGeom prst="rect">
            <a:avLst/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32482" y="34804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Building Confusion Matrix </a:t>
            </a:r>
            <a:endParaRPr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0136" cy="341640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>
              <a:buNone/>
            </a:pP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Let's define the terms:  </a:t>
            </a:r>
          </a:p>
          <a:p>
            <a:pPr>
              <a:buNone/>
            </a:pP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True Positives </a:t>
            </a:r>
            <a:r>
              <a:rPr lang="en-GB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(TP):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Correctly predicted diabetes 2 cases. </a:t>
            </a:r>
          </a:p>
          <a:p>
            <a:pPr>
              <a:buNone/>
            </a:pP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False Positives </a:t>
            </a:r>
            <a:r>
              <a:rPr lang="en-GB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(FP):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Incorrectly predicted diabetes 2 cases (predicted as diabetic but not actually diabetic). </a:t>
            </a:r>
          </a:p>
          <a:p>
            <a:pPr>
              <a:buNone/>
            </a:pP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True Negatives </a:t>
            </a:r>
            <a:r>
              <a:rPr lang="en-GB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(TN):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Correctly predicted non-diabetes 0 and pre-diabetes 1 cases. </a:t>
            </a:r>
          </a:p>
          <a:p>
            <a:pPr>
              <a:buNone/>
            </a:pP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False Negatives </a:t>
            </a:r>
            <a:r>
              <a:rPr lang="en-GB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(FN):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Incorrectly predicted non-diabetes 0 &amp; pre-diabetes 1 cases (predicted as non-diabetic &amp; pre-diabetes cases but actually diabetes 2).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BAAA01D-209E-6837-B762-04D07EAE7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341" y="0"/>
            <a:ext cx="1325659" cy="7823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6945295-4C0A-0343-E2B0-D9F4301AC334}"/>
              </a:ext>
            </a:extLst>
          </p:cNvPr>
          <p:cNvSpPr/>
          <p:nvPr/>
        </p:nvSpPr>
        <p:spPr>
          <a:xfrm flipV="1">
            <a:off x="362464" y="894057"/>
            <a:ext cx="8103746" cy="45719"/>
          </a:xfrm>
          <a:prstGeom prst="rect">
            <a:avLst/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6" name="Google Shape;104;p21"/>
          <p:cNvSpPr txBox="1">
            <a:spLocks/>
          </p:cNvSpPr>
          <p:nvPr/>
        </p:nvSpPr>
        <p:spPr>
          <a:xfrm>
            <a:off x="4724400" y="1152480"/>
            <a:ext cx="4204854" cy="34164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GB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the dataset:  </a:t>
            </a:r>
          </a:p>
          <a:p>
            <a:r>
              <a:rPr lang="en-GB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Total actual diabetes 2 cases, </a:t>
            </a:r>
          </a:p>
          <a:p>
            <a:r>
              <a:rPr lang="en-GB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TP+FN = 35346  ..........................(1)</a:t>
            </a:r>
          </a:p>
          <a:p>
            <a:r>
              <a:rPr lang="en-GB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Total dataset size, </a:t>
            </a:r>
          </a:p>
          <a:p>
            <a:r>
              <a:rPr lang="en-GB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(TP+FP+TN+FN) = 253680..........(2)</a:t>
            </a:r>
          </a:p>
          <a:p>
            <a:r>
              <a:rPr lang="en-GB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Recall,     </a:t>
            </a:r>
          </a:p>
          <a:p>
            <a:r>
              <a:rPr lang="en-GB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TP / (TP + FN) = 0.761.................(3)</a:t>
            </a:r>
          </a:p>
          <a:p>
            <a:r>
              <a:rPr lang="en-GB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Precision, </a:t>
            </a:r>
          </a:p>
          <a:p>
            <a:r>
              <a:rPr lang="en-GB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TP / (TP + FP) = 0.633 .................(4) 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1220</Words>
  <Application>Microsoft Office PowerPoint</Application>
  <PresentationFormat>On-screen Show (16:9)</PresentationFormat>
  <Paragraphs>138</Paragraphs>
  <Slides>19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Simple Light</vt:lpstr>
      <vt:lpstr>Slide 1</vt:lpstr>
      <vt:lpstr>Slide 2</vt:lpstr>
      <vt:lpstr>Introduction</vt:lpstr>
      <vt:lpstr>Problem &amp; Objective </vt:lpstr>
      <vt:lpstr>Data Preparation </vt:lpstr>
      <vt:lpstr>Classification Techniques </vt:lpstr>
      <vt:lpstr>Comparison of different models .   </vt:lpstr>
      <vt:lpstr>Best Model Training and Evaluation  </vt:lpstr>
      <vt:lpstr>Building Confusion Matrix </vt:lpstr>
      <vt:lpstr>Confusion Matrix</vt:lpstr>
      <vt:lpstr>Confusion Matrix for others model</vt:lpstr>
      <vt:lpstr>Cost Benefit Analysis</vt:lpstr>
      <vt:lpstr>Cost Benefit Analysis</vt:lpstr>
      <vt:lpstr>Cost Benefit Analysis</vt:lpstr>
      <vt:lpstr>Cost Benefit Analysis Outcome</vt:lpstr>
      <vt:lpstr>Models Cost Benefit Analysis: Comparison with different model </vt:lpstr>
      <vt:lpstr>Recommendation</vt:lpstr>
      <vt:lpstr>Reference &amp; Bibliography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- 2024-25</dc:title>
  <cp:lastModifiedBy>User</cp:lastModifiedBy>
  <cp:revision>45</cp:revision>
  <dcterms:modified xsi:type="dcterms:W3CDTF">2024-06-28T07:53:04Z</dcterms:modified>
</cp:coreProperties>
</file>