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25" r:id="rId3"/>
    <p:sldId id="330" r:id="rId4"/>
    <p:sldId id="304" r:id="rId5"/>
    <p:sldId id="418" r:id="rId6"/>
    <p:sldId id="419" r:id="rId7"/>
    <p:sldId id="431" r:id="rId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2A93-4147-4687-BAE6-8E4DBEFBD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D1A2D-0218-41C0-BD26-CB29220EE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3AA3B-55A6-454B-946C-63A75ACF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0CC8-B83E-4E22-993C-48253266A4BB}" type="datetimeFigureOut">
              <a:rPr lang="en-PK" smtClean="0"/>
              <a:t>25/03/2022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729B9-DF63-48C7-B0DB-7E6CF20D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D01CA-187F-4C45-B28D-1CCFDD10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6C08-D40E-4BF7-8A45-70DEE954DF4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276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50C19-133F-46B2-ABC8-F4D6A1E4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F82A0-E666-45C8-B39D-30752D6F5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2961F-8370-4DD7-B59C-6B79A25A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0CC8-B83E-4E22-993C-48253266A4BB}" type="datetimeFigureOut">
              <a:rPr lang="en-PK" smtClean="0"/>
              <a:t>25/03/2022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3DA85-D584-44DE-BC7D-47595E5E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300FF-C1AF-46A9-960A-BD0CF2F8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6C08-D40E-4BF7-8A45-70DEE954DF4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0020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4265F-526B-4B6B-94B0-D9EFDD2C1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F6513-7640-4201-866D-F946AE424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299FF-F85C-4643-B9A1-F26344DB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0CC8-B83E-4E22-993C-48253266A4BB}" type="datetimeFigureOut">
              <a:rPr lang="en-PK" smtClean="0"/>
              <a:t>25/03/2022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AB777-4596-4657-B7D3-A4A2CABDC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1A9E9-2D94-4A6D-A26C-7464FA88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6C08-D40E-4BF7-8A45-70DEE954DF4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3631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B5E0-7CE4-49C3-8883-0606A70F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0CA5E-ADE0-4B59-AA46-A7E85B929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1678F-D22A-4AF6-8C89-6DF7E6B7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0CC8-B83E-4E22-993C-48253266A4BB}" type="datetimeFigureOut">
              <a:rPr lang="en-PK" smtClean="0"/>
              <a:t>25/03/2022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06BD9-09EA-4F02-BD1F-C52A0A4DD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D3244-F101-4555-A67C-7417CB95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6C08-D40E-4BF7-8A45-70DEE954DF4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7127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4B0D-9C45-4FD7-B525-58946992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9AFDC-4ED2-4B0B-96F5-61BC752CE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8BDEA-FB72-4FA5-80E6-036A620B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0CC8-B83E-4E22-993C-48253266A4BB}" type="datetimeFigureOut">
              <a:rPr lang="en-PK" smtClean="0"/>
              <a:t>25/03/2022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142D9-73F1-4BDF-9B45-8D521C93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0EAE1-8BF0-4DA7-A1A4-65DFE9D6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6C08-D40E-4BF7-8A45-70DEE954DF4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0048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3FFE5-3FD7-4A96-ACD3-61EF31C8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79FEE-837A-4684-AE28-5CBE9C086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5F00A-2571-45F6-8B5A-C114E386A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4234E-EC6C-4C7E-8AB0-D4EEA7F7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0CC8-B83E-4E22-993C-48253266A4BB}" type="datetimeFigureOut">
              <a:rPr lang="en-PK" smtClean="0"/>
              <a:t>25/03/2022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B9516-D7D5-4CE6-BAA4-9DC5EC2E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579EF-BA10-48AF-8D22-6E7C98F1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6C08-D40E-4BF7-8A45-70DEE954DF4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0696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29090-C5AE-4EAB-A3C5-2D324B24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9C423-1BA6-4328-A304-B4E00634E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2F57F-9B73-4BC8-9A87-DE5921587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32731-2874-42C2-953F-22AB19C9E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4B553-CABD-43DB-9CA7-21548F6D5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46B5B-3E18-4099-81C8-A807BCEF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0CC8-B83E-4E22-993C-48253266A4BB}" type="datetimeFigureOut">
              <a:rPr lang="en-PK" smtClean="0"/>
              <a:t>25/03/2022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6E2593-A65C-42CB-A269-5B504ED5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A7337-C663-44B0-B054-4313EF09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6C08-D40E-4BF7-8A45-70DEE954DF4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4162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7103-8221-427A-A823-D830A362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71D85-35E4-4742-B58C-0B169114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0CC8-B83E-4E22-993C-48253266A4BB}" type="datetimeFigureOut">
              <a:rPr lang="en-PK" smtClean="0"/>
              <a:t>25/03/2022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7EDD6-810B-4330-A71C-2CB571DD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37512-10E5-4232-ADD9-B64FCD61A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6C08-D40E-4BF7-8A45-70DEE954DF4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5540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F5CF3-DDB0-48CA-8E4C-66F8982B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0CC8-B83E-4E22-993C-48253266A4BB}" type="datetimeFigureOut">
              <a:rPr lang="en-PK" smtClean="0"/>
              <a:t>25/03/2022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5C79D-594D-45C2-998D-7CFF2312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D0303-F266-4B14-A350-D5491FDD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6C08-D40E-4BF7-8A45-70DEE954DF4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8203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DAD2-2647-4F27-A78C-8C0A49BFE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64BC1-2FE2-4734-BA55-0CD255ED4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17ACE-0128-47FA-B959-3E0451215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D6377-249E-4677-9642-234101EB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0CC8-B83E-4E22-993C-48253266A4BB}" type="datetimeFigureOut">
              <a:rPr lang="en-PK" smtClean="0"/>
              <a:t>25/03/2022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56D0E-1020-4095-8517-B7E93D91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C81A2-C68D-41CD-A285-B126168E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6C08-D40E-4BF7-8A45-70DEE954DF4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3341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5093-2C15-4C96-ABA2-2D8D900D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E6E5D-E18D-4CAD-AA87-1B38C3F4A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AE42-DAA6-444B-A473-A02DB4C54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5265D-C93E-4FE8-ADE6-B5C7BE44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20CC8-B83E-4E22-993C-48253266A4BB}" type="datetimeFigureOut">
              <a:rPr lang="en-PK" smtClean="0"/>
              <a:t>25/03/2022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F58D9-7E9C-40E3-9103-8B0FA20F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3B6CF-92A5-4B28-8BEE-781E70D21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96C08-D40E-4BF7-8A45-70DEE954DF4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9326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8914CA-CF30-40DC-9F13-0016640F3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B988F-AA71-4D9C-9B15-800FF8332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53A46-6EBF-42EB-A10D-1E05799D9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20CC8-B83E-4E22-993C-48253266A4BB}" type="datetimeFigureOut">
              <a:rPr lang="en-PK" smtClean="0"/>
              <a:t>25/03/2022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09B44-BF6A-49F3-94B8-D481978E4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A18B7-91D5-404B-9976-452212062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96C08-D40E-4BF7-8A45-70DEE954DF4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8319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9A0A6E-DACD-4ADE-BF11-16D4E3028169}"/>
              </a:ext>
            </a:extLst>
          </p:cNvPr>
          <p:cNvSpPr txBox="1"/>
          <p:nvPr/>
        </p:nvSpPr>
        <p:spPr>
          <a:xfrm>
            <a:off x="3900526" y="2782669"/>
            <a:ext cx="4390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Supplementary Data </a:t>
            </a:r>
          </a:p>
        </p:txBody>
      </p:sp>
    </p:spTree>
    <p:extLst>
      <p:ext uri="{BB962C8B-B14F-4D97-AF65-F5344CB8AC3E}">
        <p14:creationId xmlns:p14="http://schemas.microsoft.com/office/powerpoint/2010/main" val="180897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85271A-9F42-403A-BE07-1E188F561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688" y="2440935"/>
            <a:ext cx="2435915" cy="4800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2282FC-5A00-4412-AFBA-DBB0AB1DC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693" y="1916785"/>
            <a:ext cx="2435915" cy="480060"/>
          </a:xfrm>
          <a:prstGeom prst="rect">
            <a:avLst/>
          </a:prstGeom>
        </p:spPr>
      </p:pic>
      <p:graphicFrame>
        <p:nvGraphicFramePr>
          <p:cNvPr id="8" name="Table 12">
            <a:extLst>
              <a:ext uri="{FF2B5EF4-FFF2-40B4-BE49-F238E27FC236}">
                <a16:creationId xmlns:a16="http://schemas.microsoft.com/office/drawing/2014/main" id="{C4C7B328-38A2-4485-87B5-0E54B472E792}"/>
              </a:ext>
            </a:extLst>
          </p:cNvPr>
          <p:cNvGraphicFramePr>
            <a:graphicFrameLocks noGrp="1"/>
          </p:cNvGraphicFramePr>
          <p:nvPr/>
        </p:nvGraphicFramePr>
        <p:xfrm>
          <a:off x="4043693" y="1639639"/>
          <a:ext cx="243591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79">
                  <a:extLst>
                    <a:ext uri="{9D8B030D-6E8A-4147-A177-3AD203B41FA5}">
                      <a16:colId xmlns:a16="http://schemas.microsoft.com/office/drawing/2014/main" val="1015116650"/>
                    </a:ext>
                  </a:extLst>
                </a:gridCol>
                <a:gridCol w="608979">
                  <a:extLst>
                    <a:ext uri="{9D8B030D-6E8A-4147-A177-3AD203B41FA5}">
                      <a16:colId xmlns:a16="http://schemas.microsoft.com/office/drawing/2014/main" val="1552545714"/>
                    </a:ext>
                  </a:extLst>
                </a:gridCol>
                <a:gridCol w="608979">
                  <a:extLst>
                    <a:ext uri="{9D8B030D-6E8A-4147-A177-3AD203B41FA5}">
                      <a16:colId xmlns:a16="http://schemas.microsoft.com/office/drawing/2014/main" val="3369086868"/>
                    </a:ext>
                  </a:extLst>
                </a:gridCol>
                <a:gridCol w="608979">
                  <a:extLst>
                    <a:ext uri="{9D8B030D-6E8A-4147-A177-3AD203B41FA5}">
                      <a16:colId xmlns:a16="http://schemas.microsoft.com/office/drawing/2014/main" val="2058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764553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DB9DF1-DAEA-4934-B32D-1E65FD924240}"/>
              </a:ext>
            </a:extLst>
          </p:cNvPr>
          <p:cNvCxnSpPr>
            <a:cxnSpLocks/>
          </p:cNvCxnSpPr>
          <p:nvPr/>
        </p:nvCxnSpPr>
        <p:spPr>
          <a:xfrm>
            <a:off x="4702882" y="1636050"/>
            <a:ext cx="16421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C78B73F-F13E-4040-AC54-83201DA4A06C}"/>
              </a:ext>
            </a:extLst>
          </p:cNvPr>
          <p:cNvSpPr/>
          <p:nvPr/>
        </p:nvSpPr>
        <p:spPr>
          <a:xfrm>
            <a:off x="4541936" y="1362266"/>
            <a:ext cx="1963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Chenopodium album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46DCC8-72D3-4496-85C0-B42F151FC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846" y="3486853"/>
            <a:ext cx="3107757" cy="480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224824F-FDD6-4B30-AA70-F071285EAF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846" y="4008620"/>
            <a:ext cx="3107757" cy="48006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1160BF6-8528-494D-A0C0-973781C9B963}"/>
              </a:ext>
            </a:extLst>
          </p:cNvPr>
          <p:cNvSpPr/>
          <p:nvPr/>
        </p:nvSpPr>
        <p:spPr>
          <a:xfrm>
            <a:off x="3610344" y="3183704"/>
            <a:ext cx="3048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4BD2124-A2ED-4B2D-B7C6-78BFFDAA1753}"/>
              </a:ext>
            </a:extLst>
          </p:cNvPr>
          <p:cNvGraphicFramePr>
            <a:graphicFrameLocks noGrp="1"/>
          </p:cNvGraphicFramePr>
          <p:nvPr/>
        </p:nvGraphicFramePr>
        <p:xfrm>
          <a:off x="6480048" y="1916785"/>
          <a:ext cx="3562037" cy="2571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9082">
                  <a:extLst>
                    <a:ext uri="{9D8B030D-6E8A-4147-A177-3AD203B41FA5}">
                      <a16:colId xmlns:a16="http://schemas.microsoft.com/office/drawing/2014/main" val="267610317"/>
                    </a:ext>
                  </a:extLst>
                </a:gridCol>
                <a:gridCol w="3152955">
                  <a:extLst>
                    <a:ext uri="{9D8B030D-6E8A-4147-A177-3AD203B41FA5}">
                      <a16:colId xmlns:a16="http://schemas.microsoft.com/office/drawing/2014/main" val="325983586"/>
                    </a:ext>
                  </a:extLst>
                </a:gridCol>
              </a:tblGrid>
              <a:tr h="514379"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Rose leaf  curl virus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476574"/>
                  </a:ext>
                </a:extLst>
              </a:tr>
              <a:tr h="514379"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Catharanthus yellow mosaic virus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577381"/>
                  </a:ext>
                </a:extLst>
              </a:tr>
              <a:tr h="514379"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Papaya leaf crumple virus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962077"/>
                  </a:ext>
                </a:extLst>
              </a:tr>
              <a:tr h="514379"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Duranta leaf curl virus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703597"/>
                  </a:ext>
                </a:extLst>
              </a:tr>
              <a:tr h="5143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Ageratum enation virus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94897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2E5ACFB-A39D-4C36-A8E0-229A9E8944E0}"/>
              </a:ext>
            </a:extLst>
          </p:cNvPr>
          <p:cNvSpPr txBox="1"/>
          <p:nvPr/>
        </p:nvSpPr>
        <p:spPr>
          <a:xfrm>
            <a:off x="1457201" y="1177600"/>
            <a:ext cx="98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Fig. S1</a:t>
            </a:r>
            <a:endParaRPr lang="en-PK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C51B70-CB81-4D9F-BE7A-F97ABF37E5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3689" y="2965086"/>
            <a:ext cx="2435915" cy="48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79">
            <a:extLst>
              <a:ext uri="{FF2B5EF4-FFF2-40B4-BE49-F238E27FC236}">
                <a16:creationId xmlns:a16="http://schemas.microsoft.com/office/drawing/2014/main" id="{88522796-155F-4B2D-99D2-590F2FBD3E2F}"/>
              </a:ext>
            </a:extLst>
          </p:cNvPr>
          <p:cNvSpPr/>
          <p:nvPr/>
        </p:nvSpPr>
        <p:spPr>
          <a:xfrm>
            <a:off x="1198999" y="4813845"/>
            <a:ext cx="3222577" cy="1005784"/>
          </a:xfrm>
          <a:prstGeom prst="roundRect">
            <a:avLst>
              <a:gd name="adj" fmla="val 25458"/>
            </a:avLst>
          </a:prstGeom>
          <a:solidFill>
            <a:srgbClr val="F9FDE3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ysDash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모서리가 둥근 직사각형 80">
            <a:extLst>
              <a:ext uri="{FF2B5EF4-FFF2-40B4-BE49-F238E27FC236}">
                <a16:creationId xmlns:a16="http://schemas.microsoft.com/office/drawing/2014/main" id="{585A0962-F480-4B44-98F0-0B0E4365CA16}"/>
              </a:ext>
            </a:extLst>
          </p:cNvPr>
          <p:cNvSpPr/>
          <p:nvPr/>
        </p:nvSpPr>
        <p:spPr>
          <a:xfrm>
            <a:off x="1085742" y="1520040"/>
            <a:ext cx="1049211" cy="557037"/>
          </a:xfrm>
          <a:prstGeom prst="roundRect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81">
            <a:extLst>
              <a:ext uri="{FF2B5EF4-FFF2-40B4-BE49-F238E27FC236}">
                <a16:creationId xmlns:a16="http://schemas.microsoft.com/office/drawing/2014/main" id="{5164FFD7-116D-462C-992C-471AD278B077}"/>
              </a:ext>
            </a:extLst>
          </p:cNvPr>
          <p:cNvSpPr/>
          <p:nvPr/>
        </p:nvSpPr>
        <p:spPr>
          <a:xfrm>
            <a:off x="1330965" y="1461748"/>
            <a:ext cx="558767" cy="116587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82">
            <a:extLst>
              <a:ext uri="{FF2B5EF4-FFF2-40B4-BE49-F238E27FC236}">
                <a16:creationId xmlns:a16="http://schemas.microsoft.com/office/drawing/2014/main" id="{A5B6E45D-B8A9-429B-AFC0-6B602F69AD97}"/>
              </a:ext>
            </a:extLst>
          </p:cNvPr>
          <p:cNvCxnSpPr>
            <a:stCxn id="7" idx="2"/>
            <a:endCxn id="4" idx="1"/>
          </p:cNvCxnSpPr>
          <p:nvPr/>
        </p:nvCxnSpPr>
        <p:spPr>
          <a:xfrm>
            <a:off x="1330965" y="1504692"/>
            <a:ext cx="0" cy="15350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cxnSp>
        <p:nvCxnSpPr>
          <p:cNvPr id="6" name="직선 연결선 83">
            <a:extLst>
              <a:ext uri="{FF2B5EF4-FFF2-40B4-BE49-F238E27FC236}">
                <a16:creationId xmlns:a16="http://schemas.microsoft.com/office/drawing/2014/main" id="{0C0F518E-8903-4253-B2CD-13FEAA9965CF}"/>
              </a:ext>
            </a:extLst>
          </p:cNvPr>
          <p:cNvCxnSpPr>
            <a:stCxn id="8" idx="2"/>
            <a:endCxn id="4" idx="3"/>
          </p:cNvCxnSpPr>
          <p:nvPr/>
        </p:nvCxnSpPr>
        <p:spPr>
          <a:xfrm flipH="1">
            <a:off x="1889732" y="1504691"/>
            <a:ext cx="1" cy="15351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73DE4B-E898-4845-981E-DCC6E865BE1E}"/>
              </a:ext>
            </a:extLst>
          </p:cNvPr>
          <p:cNvSpPr txBox="1"/>
          <p:nvPr/>
        </p:nvSpPr>
        <p:spPr>
          <a:xfrm>
            <a:off x="1108072" y="1207082"/>
            <a:ext cx="445785" cy="29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i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Spe</a:t>
            </a:r>
            <a:r>
              <a:rPr lang="en-US" altLang="ko-KR" sz="900" b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I</a:t>
            </a:r>
            <a:endParaRPr lang="ko-KR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8037CA-A1B7-4A82-A6E1-607621E55892}"/>
              </a:ext>
            </a:extLst>
          </p:cNvPr>
          <p:cNvSpPr txBox="1"/>
          <p:nvPr/>
        </p:nvSpPr>
        <p:spPr>
          <a:xfrm>
            <a:off x="1603443" y="1207081"/>
            <a:ext cx="572580" cy="29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i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Bam</a:t>
            </a:r>
            <a:r>
              <a:rPr lang="en-US" altLang="ko-KR" sz="900" b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HI</a:t>
            </a:r>
            <a:endParaRPr lang="ko-KR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6F1B90-628C-4B11-ACA2-5AE4D4D5E58B}"/>
              </a:ext>
            </a:extLst>
          </p:cNvPr>
          <p:cNvSpPr txBox="1"/>
          <p:nvPr/>
        </p:nvSpPr>
        <p:spPr>
          <a:xfrm>
            <a:off x="1351586" y="1547472"/>
            <a:ext cx="517524" cy="29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1-mer</a:t>
            </a:r>
            <a:endParaRPr lang="ko-KR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모서리가 둥근 직사각형 87">
            <a:extLst>
              <a:ext uri="{FF2B5EF4-FFF2-40B4-BE49-F238E27FC236}">
                <a16:creationId xmlns:a16="http://schemas.microsoft.com/office/drawing/2014/main" id="{1A5C43E7-E51B-4E3D-94A8-609B0AD119F0}"/>
              </a:ext>
            </a:extLst>
          </p:cNvPr>
          <p:cNvSpPr/>
          <p:nvPr/>
        </p:nvSpPr>
        <p:spPr>
          <a:xfrm>
            <a:off x="3485284" y="1520040"/>
            <a:ext cx="1049211" cy="557037"/>
          </a:xfrm>
          <a:prstGeom prst="roundRect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88">
            <a:extLst>
              <a:ext uri="{FF2B5EF4-FFF2-40B4-BE49-F238E27FC236}">
                <a16:creationId xmlns:a16="http://schemas.microsoft.com/office/drawing/2014/main" id="{32B7EE89-0254-47C9-9EAB-2B5EF22ED934}"/>
              </a:ext>
            </a:extLst>
          </p:cNvPr>
          <p:cNvSpPr/>
          <p:nvPr/>
        </p:nvSpPr>
        <p:spPr>
          <a:xfrm>
            <a:off x="3730507" y="1461748"/>
            <a:ext cx="558767" cy="116587"/>
          </a:xfrm>
          <a:prstGeom prst="rect">
            <a:avLst/>
          </a:prstGeom>
          <a:solidFill>
            <a:srgbClr val="CCCC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직선 연결선 89">
            <a:extLst>
              <a:ext uri="{FF2B5EF4-FFF2-40B4-BE49-F238E27FC236}">
                <a16:creationId xmlns:a16="http://schemas.microsoft.com/office/drawing/2014/main" id="{663D691D-25D3-4144-9217-06FB8CC88871}"/>
              </a:ext>
            </a:extLst>
          </p:cNvPr>
          <p:cNvCxnSpPr>
            <a:stCxn id="14" idx="2"/>
            <a:endCxn id="11" idx="1"/>
          </p:cNvCxnSpPr>
          <p:nvPr/>
        </p:nvCxnSpPr>
        <p:spPr>
          <a:xfrm flipH="1">
            <a:off x="3730507" y="1504692"/>
            <a:ext cx="1" cy="15350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cxnSp>
        <p:nvCxnSpPr>
          <p:cNvPr id="13" name="직선 연결선 90">
            <a:extLst>
              <a:ext uri="{FF2B5EF4-FFF2-40B4-BE49-F238E27FC236}">
                <a16:creationId xmlns:a16="http://schemas.microsoft.com/office/drawing/2014/main" id="{D05C213D-272F-4760-BE2E-593D85E8336A}"/>
              </a:ext>
            </a:extLst>
          </p:cNvPr>
          <p:cNvCxnSpPr>
            <a:stCxn id="15" idx="2"/>
            <a:endCxn id="11" idx="3"/>
          </p:cNvCxnSpPr>
          <p:nvPr/>
        </p:nvCxnSpPr>
        <p:spPr>
          <a:xfrm>
            <a:off x="4289274" y="1504691"/>
            <a:ext cx="0" cy="15351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348180-2E01-402E-BBFF-47195A2062A2}"/>
              </a:ext>
            </a:extLst>
          </p:cNvPr>
          <p:cNvSpPr txBox="1"/>
          <p:nvPr/>
        </p:nvSpPr>
        <p:spPr>
          <a:xfrm>
            <a:off x="3444218" y="1207082"/>
            <a:ext cx="572580" cy="29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i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Bam</a:t>
            </a:r>
            <a:r>
              <a:rPr lang="en-US" altLang="ko-KR" sz="900" b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HI</a:t>
            </a:r>
            <a:endParaRPr lang="ko-KR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372488-F5E4-4FA3-BB86-1D729C083F90}"/>
              </a:ext>
            </a:extLst>
          </p:cNvPr>
          <p:cNvSpPr txBox="1"/>
          <p:nvPr/>
        </p:nvSpPr>
        <p:spPr>
          <a:xfrm>
            <a:off x="4066381" y="1207081"/>
            <a:ext cx="445785" cy="29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i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Xba</a:t>
            </a:r>
            <a:r>
              <a:rPr lang="en-US" altLang="ko-KR" sz="900" b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I</a:t>
            </a:r>
            <a:endParaRPr lang="ko-KR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DA1800-9527-4DC8-BF14-158DE4ACA97F}"/>
              </a:ext>
            </a:extLst>
          </p:cNvPr>
          <p:cNvSpPr txBox="1"/>
          <p:nvPr/>
        </p:nvSpPr>
        <p:spPr>
          <a:xfrm>
            <a:off x="3775862" y="1541273"/>
            <a:ext cx="517524" cy="29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1-mer</a:t>
            </a:r>
            <a:endParaRPr lang="ko-KR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모서리가 둥근 직사각형 94">
            <a:extLst>
              <a:ext uri="{FF2B5EF4-FFF2-40B4-BE49-F238E27FC236}">
                <a16:creationId xmlns:a16="http://schemas.microsoft.com/office/drawing/2014/main" id="{F8F92D64-733D-459F-9E9B-D6E7F9A32EB9}"/>
              </a:ext>
            </a:extLst>
          </p:cNvPr>
          <p:cNvSpPr/>
          <p:nvPr/>
        </p:nvSpPr>
        <p:spPr>
          <a:xfrm>
            <a:off x="1894261" y="3021003"/>
            <a:ext cx="1832044" cy="557037"/>
          </a:xfrm>
          <a:prstGeom prst="roundRect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95">
            <a:extLst>
              <a:ext uri="{FF2B5EF4-FFF2-40B4-BE49-F238E27FC236}">
                <a16:creationId xmlns:a16="http://schemas.microsoft.com/office/drawing/2014/main" id="{66F478AE-BF69-43F4-BB90-E350CC50198B}"/>
              </a:ext>
            </a:extLst>
          </p:cNvPr>
          <p:cNvSpPr/>
          <p:nvPr/>
        </p:nvSpPr>
        <p:spPr>
          <a:xfrm>
            <a:off x="2807180" y="2962709"/>
            <a:ext cx="558268" cy="116587"/>
          </a:xfrm>
          <a:prstGeom prst="rect">
            <a:avLst/>
          </a:prstGeom>
          <a:solidFill>
            <a:srgbClr val="CCCC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157BF9-399D-41F0-9E31-21743D0CEEA1}"/>
              </a:ext>
            </a:extLst>
          </p:cNvPr>
          <p:cNvSpPr txBox="1"/>
          <p:nvPr/>
        </p:nvSpPr>
        <p:spPr>
          <a:xfrm>
            <a:off x="2520891" y="2717299"/>
            <a:ext cx="572580" cy="29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i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Bam</a:t>
            </a:r>
            <a:r>
              <a:rPr lang="en-US" altLang="ko-KR" sz="900" b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HI</a:t>
            </a:r>
            <a:endParaRPr lang="ko-KR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E7F890-0C51-4CB7-B026-2D96A39785B7}"/>
              </a:ext>
            </a:extLst>
          </p:cNvPr>
          <p:cNvSpPr txBox="1"/>
          <p:nvPr/>
        </p:nvSpPr>
        <p:spPr>
          <a:xfrm>
            <a:off x="3142555" y="2717300"/>
            <a:ext cx="445785" cy="29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i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Xba</a:t>
            </a:r>
            <a:r>
              <a:rPr lang="en-US" altLang="ko-KR" sz="900" b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I</a:t>
            </a:r>
            <a:endParaRPr lang="ko-KR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9CE684-5D50-4076-B5B8-A4ECA1BAB1DD}"/>
              </a:ext>
            </a:extLst>
          </p:cNvPr>
          <p:cNvSpPr txBox="1"/>
          <p:nvPr/>
        </p:nvSpPr>
        <p:spPr>
          <a:xfrm>
            <a:off x="2551521" y="3057579"/>
            <a:ext cx="517524" cy="29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2-mer</a:t>
            </a:r>
            <a:endParaRPr lang="ko-KR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99">
            <a:extLst>
              <a:ext uri="{FF2B5EF4-FFF2-40B4-BE49-F238E27FC236}">
                <a16:creationId xmlns:a16="http://schemas.microsoft.com/office/drawing/2014/main" id="{4A78C9F5-5E6F-4F3A-9CE5-F97FBCBB153B}"/>
              </a:ext>
            </a:extLst>
          </p:cNvPr>
          <p:cNvSpPr/>
          <p:nvPr/>
        </p:nvSpPr>
        <p:spPr>
          <a:xfrm>
            <a:off x="2248911" y="2962707"/>
            <a:ext cx="558268" cy="116587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kern="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직선 연결선 100">
            <a:extLst>
              <a:ext uri="{FF2B5EF4-FFF2-40B4-BE49-F238E27FC236}">
                <a16:creationId xmlns:a16="http://schemas.microsoft.com/office/drawing/2014/main" id="{30B44527-FBD1-4205-9DEA-C25AB4B5B3EF}"/>
              </a:ext>
            </a:extLst>
          </p:cNvPr>
          <p:cNvCxnSpPr>
            <a:stCxn id="24" idx="2"/>
            <a:endCxn id="22" idx="1"/>
          </p:cNvCxnSpPr>
          <p:nvPr/>
        </p:nvCxnSpPr>
        <p:spPr>
          <a:xfrm>
            <a:off x="2248911" y="3014910"/>
            <a:ext cx="0" cy="6091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C19AC23-6E5A-40EF-B526-A62CF1BD1C7F}"/>
              </a:ext>
            </a:extLst>
          </p:cNvPr>
          <p:cNvSpPr txBox="1"/>
          <p:nvPr/>
        </p:nvSpPr>
        <p:spPr>
          <a:xfrm>
            <a:off x="2026018" y="2717300"/>
            <a:ext cx="445785" cy="29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i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Spe</a:t>
            </a:r>
            <a:r>
              <a:rPr lang="en-US" altLang="ko-KR" sz="900" b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I</a:t>
            </a:r>
            <a:endParaRPr lang="ko-KR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직선 연결선 102">
            <a:extLst>
              <a:ext uri="{FF2B5EF4-FFF2-40B4-BE49-F238E27FC236}">
                <a16:creationId xmlns:a16="http://schemas.microsoft.com/office/drawing/2014/main" id="{186D1E1D-651F-404C-B48D-829150F938A9}"/>
              </a:ext>
            </a:extLst>
          </p:cNvPr>
          <p:cNvCxnSpPr>
            <a:stCxn id="19" idx="2"/>
            <a:endCxn id="22" idx="3"/>
          </p:cNvCxnSpPr>
          <p:nvPr/>
        </p:nvCxnSpPr>
        <p:spPr>
          <a:xfrm flipH="1">
            <a:off x="2807179" y="3014909"/>
            <a:ext cx="2" cy="6092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cxnSp>
        <p:nvCxnSpPr>
          <p:cNvPr id="26" name="직선 연결선 103">
            <a:extLst>
              <a:ext uri="{FF2B5EF4-FFF2-40B4-BE49-F238E27FC236}">
                <a16:creationId xmlns:a16="http://schemas.microsoft.com/office/drawing/2014/main" id="{780DCF46-111F-4BC4-9F11-655F66329C67}"/>
              </a:ext>
            </a:extLst>
          </p:cNvPr>
          <p:cNvCxnSpPr>
            <a:stCxn id="20" idx="2"/>
            <a:endCxn id="18" idx="3"/>
          </p:cNvCxnSpPr>
          <p:nvPr/>
        </p:nvCxnSpPr>
        <p:spPr>
          <a:xfrm>
            <a:off x="3365448" y="3014910"/>
            <a:ext cx="0" cy="6093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EF8D00F-68CF-4DDB-A77D-C25E975E093D}"/>
              </a:ext>
            </a:extLst>
          </p:cNvPr>
          <p:cNvSpPr txBox="1"/>
          <p:nvPr/>
        </p:nvSpPr>
        <p:spPr>
          <a:xfrm>
            <a:off x="2283750" y="3578040"/>
            <a:ext cx="1053065" cy="29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pCAMBIA-1303</a:t>
            </a:r>
            <a:endParaRPr lang="ko-KR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2DFE8F-5B68-46AC-9187-7FFD99E11FF2}"/>
              </a:ext>
            </a:extLst>
          </p:cNvPr>
          <p:cNvSpPr txBox="1"/>
          <p:nvPr/>
        </p:nvSpPr>
        <p:spPr>
          <a:xfrm>
            <a:off x="1139443" y="2070152"/>
            <a:ext cx="952965" cy="29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pGEM-T easy</a:t>
            </a:r>
            <a:endParaRPr lang="ko-KR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E5395D-6B67-48A2-9E6C-47C85C9817AF}"/>
              </a:ext>
            </a:extLst>
          </p:cNvPr>
          <p:cNvSpPr txBox="1"/>
          <p:nvPr/>
        </p:nvSpPr>
        <p:spPr>
          <a:xfrm>
            <a:off x="3533406" y="2077077"/>
            <a:ext cx="952965" cy="29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pGEM-T</a:t>
            </a:r>
            <a:r>
              <a:rPr lang="en-US" altLang="ko-KR" sz="900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 </a:t>
            </a:r>
            <a:r>
              <a:rPr lang="en-US" altLang="ko-KR" sz="900" b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easy</a:t>
            </a:r>
            <a:endParaRPr lang="ko-KR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굽은 화살표 107">
            <a:extLst>
              <a:ext uri="{FF2B5EF4-FFF2-40B4-BE49-F238E27FC236}">
                <a16:creationId xmlns:a16="http://schemas.microsoft.com/office/drawing/2014/main" id="{FBAD2CA1-9254-4347-94C4-695066F45D2A}"/>
              </a:ext>
            </a:extLst>
          </p:cNvPr>
          <p:cNvSpPr>
            <a:spLocks noChangeAspect="1"/>
          </p:cNvSpPr>
          <p:nvPr/>
        </p:nvSpPr>
        <p:spPr>
          <a:xfrm rot="5400000">
            <a:off x="2209538" y="1848618"/>
            <a:ext cx="557722" cy="480567"/>
          </a:xfrm>
          <a:prstGeom prst="bentArrow">
            <a:avLst/>
          </a:prstGeom>
          <a:solidFill>
            <a:sysClr val="window" lastClr="FFFFFF">
              <a:lumMod val="75000"/>
            </a:sys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굽은 화살표 108">
            <a:extLst>
              <a:ext uri="{FF2B5EF4-FFF2-40B4-BE49-F238E27FC236}">
                <a16:creationId xmlns:a16="http://schemas.microsoft.com/office/drawing/2014/main" id="{4A5B72B3-EA53-405F-9E17-09406230779B}"/>
              </a:ext>
            </a:extLst>
          </p:cNvPr>
          <p:cNvSpPr>
            <a:spLocks noChangeAspect="1"/>
          </p:cNvSpPr>
          <p:nvPr/>
        </p:nvSpPr>
        <p:spPr>
          <a:xfrm rot="16200000">
            <a:off x="2845893" y="1849107"/>
            <a:ext cx="556584" cy="479586"/>
          </a:xfrm>
          <a:prstGeom prst="bentArrow">
            <a:avLst/>
          </a:prstGeom>
          <a:solidFill>
            <a:sysClr val="window" lastClr="FFFFFF">
              <a:lumMod val="95000"/>
            </a:sysClr>
          </a:solidFill>
          <a:ln w="19050" cap="flat" cmpd="sng" algn="ctr">
            <a:noFill/>
            <a:prstDash val="sysDot"/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txBody>
          <a:bodyPr rtlCol="0" anchor="ctr"/>
          <a:lstStyle/>
          <a:p>
            <a:pPr algn="ctr">
              <a:defRPr/>
            </a:pPr>
            <a:endParaRPr lang="ko-KR" altLang="en-US" ker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아래쪽 화살표 109">
            <a:extLst>
              <a:ext uri="{FF2B5EF4-FFF2-40B4-BE49-F238E27FC236}">
                <a16:creationId xmlns:a16="http://schemas.microsoft.com/office/drawing/2014/main" id="{AA05A560-1308-44C2-8645-34958D163FF4}"/>
              </a:ext>
            </a:extLst>
          </p:cNvPr>
          <p:cNvSpPr/>
          <p:nvPr/>
        </p:nvSpPr>
        <p:spPr>
          <a:xfrm>
            <a:off x="2696898" y="3929306"/>
            <a:ext cx="221097" cy="791698"/>
          </a:xfrm>
          <a:prstGeom prst="downArrow">
            <a:avLst/>
          </a:prstGeom>
          <a:solidFill>
            <a:sysClr val="window" lastClr="FFFFFF">
              <a:lumMod val="75000"/>
            </a:sysClr>
          </a:solidFill>
          <a:ln w="190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모서리가 둥근 직사각형 110">
            <a:extLst>
              <a:ext uri="{FF2B5EF4-FFF2-40B4-BE49-F238E27FC236}">
                <a16:creationId xmlns:a16="http://schemas.microsoft.com/office/drawing/2014/main" id="{15705728-AC75-4047-A0B0-0D70F81784EC}"/>
              </a:ext>
            </a:extLst>
          </p:cNvPr>
          <p:cNvSpPr/>
          <p:nvPr/>
        </p:nvSpPr>
        <p:spPr>
          <a:xfrm>
            <a:off x="1333026" y="4964981"/>
            <a:ext cx="1832044" cy="557037"/>
          </a:xfrm>
          <a:prstGeom prst="roundRect">
            <a:avLst/>
          </a:prstGeom>
          <a:noFill/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직사각형 111">
            <a:extLst>
              <a:ext uri="{FF2B5EF4-FFF2-40B4-BE49-F238E27FC236}">
                <a16:creationId xmlns:a16="http://schemas.microsoft.com/office/drawing/2014/main" id="{6DCF4995-6CD0-4A27-BF69-4439715833BE}"/>
              </a:ext>
            </a:extLst>
          </p:cNvPr>
          <p:cNvSpPr/>
          <p:nvPr/>
        </p:nvSpPr>
        <p:spPr>
          <a:xfrm>
            <a:off x="2245944" y="4906687"/>
            <a:ext cx="558268" cy="116587"/>
          </a:xfrm>
          <a:prstGeom prst="rect">
            <a:avLst/>
          </a:prstGeom>
          <a:solidFill>
            <a:srgbClr val="CCCCFF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kern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DC9853-616E-4918-8143-B7CAB09FFB4D}"/>
              </a:ext>
            </a:extLst>
          </p:cNvPr>
          <p:cNvSpPr txBox="1"/>
          <p:nvPr/>
        </p:nvSpPr>
        <p:spPr>
          <a:xfrm>
            <a:off x="1989454" y="5011382"/>
            <a:ext cx="519194" cy="29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CLDV</a:t>
            </a:r>
            <a:endParaRPr lang="ko-KR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직사각형 113">
            <a:extLst>
              <a:ext uri="{FF2B5EF4-FFF2-40B4-BE49-F238E27FC236}">
                <a16:creationId xmlns:a16="http://schemas.microsoft.com/office/drawing/2014/main" id="{1EE219C4-2288-4619-B55C-C31173CD833B}"/>
              </a:ext>
            </a:extLst>
          </p:cNvPr>
          <p:cNvSpPr/>
          <p:nvPr/>
        </p:nvSpPr>
        <p:spPr>
          <a:xfrm>
            <a:off x="1687676" y="4906685"/>
            <a:ext cx="558268" cy="116587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ko-KR" altLang="en-US" kern="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3BB90B-6EC7-40E5-96B7-28BB2CBBF00A}"/>
              </a:ext>
            </a:extLst>
          </p:cNvPr>
          <p:cNvSpPr txBox="1"/>
          <p:nvPr/>
        </p:nvSpPr>
        <p:spPr>
          <a:xfrm>
            <a:off x="1722515" y="5522018"/>
            <a:ext cx="1053065" cy="297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pCAMBIA-1303</a:t>
            </a:r>
            <a:endParaRPr lang="ko-KR" altLang="en-US" sz="9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873752-D0E0-43A7-AECA-126954946CF3}"/>
              </a:ext>
            </a:extLst>
          </p:cNvPr>
          <p:cNvSpPr txBox="1"/>
          <p:nvPr/>
        </p:nvSpPr>
        <p:spPr>
          <a:xfrm>
            <a:off x="2295377" y="1426417"/>
            <a:ext cx="1066412" cy="297610"/>
          </a:xfrm>
          <a:prstGeom prst="rect">
            <a:avLst/>
          </a:prstGeom>
          <a:solidFill>
            <a:srgbClr val="A7EA52">
              <a:lumMod val="20000"/>
              <a:lumOff val="80000"/>
            </a:srgbClr>
          </a:solidFill>
        </p:spPr>
        <p:txBody>
          <a:bodyPr wrap="none" rtlCol="0" anchor="ctr">
            <a:spAutoFit/>
          </a:bodyPr>
          <a:lstStyle/>
          <a:p>
            <a:pPr algn="ctr">
              <a:defRPr/>
            </a:pPr>
            <a:r>
              <a:rPr lang="en-US" altLang="ko-KR" sz="900" b="1" kern="0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3-piece ligation</a:t>
            </a:r>
            <a:endParaRPr lang="ko-KR" altLang="en-US" sz="900" b="1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C7E30D-4C0D-4826-9C63-D98BDD5FFD46}"/>
              </a:ext>
            </a:extLst>
          </p:cNvPr>
          <p:cNvSpPr txBox="1"/>
          <p:nvPr/>
        </p:nvSpPr>
        <p:spPr>
          <a:xfrm>
            <a:off x="2130266" y="4145766"/>
            <a:ext cx="1360043" cy="2976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 anchor="ctr">
            <a:spAutoFit/>
          </a:bodyPr>
          <a:lstStyle/>
          <a:p>
            <a:pPr algn="ctr">
              <a:defRPr/>
            </a:pPr>
            <a:r>
              <a:rPr lang="en-US" altLang="ko-KR" sz="900" b="1" kern="0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Agro-transformation</a:t>
            </a:r>
            <a:endParaRPr lang="ko-KR" altLang="en-US" sz="900" b="1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2E2513-1BC4-4C62-B7EE-32BA0807B1A7}"/>
              </a:ext>
            </a:extLst>
          </p:cNvPr>
          <p:cNvSpPr txBox="1"/>
          <p:nvPr/>
        </p:nvSpPr>
        <p:spPr>
          <a:xfrm>
            <a:off x="3278816" y="5063767"/>
            <a:ext cx="1058071" cy="5356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1050" b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Agrobacteria</a:t>
            </a:r>
          </a:p>
          <a:p>
            <a:pPr algn="ctr"/>
            <a:r>
              <a:rPr lang="en-US" altLang="ko-KR" sz="1050" b="1" dirty="0">
                <a:solidFill>
                  <a:prstClr val="black"/>
                </a:solidFill>
                <a:latin typeface="Arial" panose="020B0604020202020204" pitchFamily="34" charset="0"/>
                <a:ea typeface="Adobe Fan Heiti Std B"/>
                <a:cs typeface="Arial" panose="020B0604020202020204" pitchFamily="34" charset="0"/>
              </a:rPr>
              <a:t>GV3101</a:t>
            </a:r>
            <a:endParaRPr lang="ko-KR" altLang="en-US" sz="105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A0D7E68-850D-4D0F-8FAC-31EA09834708}"/>
              </a:ext>
            </a:extLst>
          </p:cNvPr>
          <p:cNvSpPr/>
          <p:nvPr/>
        </p:nvSpPr>
        <p:spPr>
          <a:xfrm>
            <a:off x="862690" y="682094"/>
            <a:ext cx="3883045" cy="5493812"/>
          </a:xfrm>
          <a:prstGeom prst="roundRect">
            <a:avLst/>
          </a:prstGeom>
          <a:noFill/>
          <a:ln w="19050">
            <a:solidFill>
              <a:schemeClr val="bg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E8789D-BE9A-451C-947B-972742204243}"/>
              </a:ext>
            </a:extLst>
          </p:cNvPr>
          <p:cNvSpPr/>
          <p:nvPr/>
        </p:nvSpPr>
        <p:spPr>
          <a:xfrm>
            <a:off x="5233309" y="682094"/>
            <a:ext cx="6096000" cy="5493812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>
            <a:spAutoFit/>
          </a:bodyPr>
          <a:lstStyle/>
          <a:p>
            <a:r>
              <a:rPr lang="en-US" sz="900" dirty="0"/>
              <a:t>IC1 (SpeI -BamHI) 1424</a:t>
            </a:r>
          </a:p>
          <a:p>
            <a:r>
              <a:rPr lang="en-US" sz="900" b="1" dirty="0"/>
              <a:t>ACTAGT</a:t>
            </a:r>
          </a:p>
          <a:p>
            <a:r>
              <a:rPr lang="en-US" sz="900" dirty="0"/>
              <a:t>TTTGGCAATCGGTGTCTCACAAACTTGGCATATCAATTGGTGTCTGGGGTCTTATTTATACCTGGACACCAAATGGCAATTTGGTAATTCAGAAACTTTAATTTGAATTTTGAAATTCAAAATTCCCAAAAGCGGCCATCCGTATAATATTACCGGATGGCCGCGCTTTTTTGTCCCCTCGTGGGCCCTACCATGTGCACCATGGACACATGGTCCAATCAAAAGCACTCCTGAAAGCTTGATTGTTTTGTGGGCCCCATATATAATTGCTTGCTGAGTAAGTCTGTTGTAAACATGTGGGACCCACTTTTGAATGAGTTTCCAGAAACTGTTCATGGGTTTAGGTGTATGCTAGCAATTAAATACTTGCAGCTAGTAGAAAATACGTATTCCCCAGACACTCTGGGATACGATTTAATTAGGGATTTGATTTCAGTAATAAGGGCTAGGAATTATGTCGAAGCGACCAGCAGATATAATCATTTCCACGCCCGCCTCGAAGGTACGCCGCCGTCTCAACTTCGACAGCCCATATGCGAGCCGTGCTGCTGCCCCCATTGTCCGCGTCACAAAGGCAAGGGCATGGGCGAACAGGCCCATGAACAGAAAGCCCAGGATGTACAGGATGTACAGAAGCCCAGATGTTCCGAGGGGATGTGAAGGCCCATGCAAGGTCCAGTCATTTGAGTCCAGACATGATATCCAGCACATTGGTAAAGTCATGTGTGTTAGTGATGTTACTCGTGGTATTGGGCTGACCCACAGGGTTGGCAAGAGGTTCTGTGTTAAGTCCGTTTATGTTCTGGGCAAGATCTGGATGGATGAGAACATCAAGACTAAGAATCATACGAATAGTGTTATGTTTTTTCTTGTTAGGGATCGTAGGCCTGTTGACAAGCCTCAAGATTTTGGTGAGGTGTTTAACATGTTTGATAATGAGCCCAGCACGGCGACTGTGAAGAATGTTCATCGTGATAGGTACCAGGTATTAAGGAAGTGGCACGCAACTGTGACAGGTGGCCTGTATGCATCGAAGGAGCAGGCTCTCGTGAAGAAGTTTATTAGGGTTAATAATTATGTTGTGTACAACCAGCAAGAGGCTGGCAAGTATGAGAATCATACTGAGAATGCATTGATGTTGTATATGGCGTGTACCCACGCCTCTAACCCTGTGTATGCCACACTGAAGATACGGATCTATTTTTATGATTCAGTATCGAATTAATAAAATTTAAATTTTATATCATGATCCTCAATTACATCAATTGTGCCCTCAAGTACATCATATAATACATGTTTAAATGCCCTAATACAATTATTTATACTAATCACTCCTAATCTATCTAAATATCTTAAAACATGAGTCTTAAAGACTCTTAAGAAATGCCCAGTCTGAGGATGTAAACGAGTGT</a:t>
            </a:r>
            <a:r>
              <a:rPr lang="en-US" sz="900" b="1" dirty="0"/>
              <a:t>GGATCC</a:t>
            </a:r>
          </a:p>
          <a:p>
            <a:endParaRPr lang="en-US" sz="900" dirty="0"/>
          </a:p>
          <a:p>
            <a:endParaRPr lang="en-US" sz="900" dirty="0"/>
          </a:p>
          <a:p>
            <a:r>
              <a:rPr lang="en-US" sz="900" dirty="0"/>
              <a:t>IC2 (BamHI –XbaI) 1650</a:t>
            </a:r>
          </a:p>
          <a:p>
            <a:r>
              <a:rPr lang="en-US" sz="900" b="1" dirty="0"/>
              <a:t>GGATCC</a:t>
            </a:r>
            <a:r>
              <a:rPr lang="en-US" sz="900" dirty="0"/>
              <a:t>TCAAGCCCAAGAAACACTTCATTATCCCCAGCTCCTTCCTGAGGTTGTGATTGAACTGGACCCTGATGTGGATGATGTCGTGGTTCATGTTGAGTGGCCTTTTGTCGTGGTTGAGGATCTTGAAATACAGGGGATTTGGGACTTCCCAGATATACACGCCATTCATTGCCTGAGCTGCAGTGATGGATTCCCCTGTGCGTGAATCCATGGTTGTGGCAGTTGATGTGTACGTAGTATGAGCAGCCACACTCGAGGTCAACCCTCTTACGCCGGATGGCTCTACGCTTGGCTAGCCTGTGTTGGACCTTGATGGGCACCTGAGTACAGTGGCTCTGTGAGGGTGATGAATGCTGCATTGTGTATAGCCCAAGACTTCAGTGCTGAGTTCTTTTCCTCATCGAGGAACTCTTTATAGCTGGAATTGGGCCCAGGATTGCATAGGAAGATTGTGGGAATGCCCCCTTTAATTTGAACTGGCTTCCCGTACTTGGTGTTACTTTGCCAGTCCCTCTGGGCCCCCATGAATTCTTTAAAGTGCTTTAGGTAGTGGGGGTCTACGTCATCAATGACGTTGTACCATGCATCATTTGAATAGATCTTAGGGCTCAGATCTAAATGGCCACATAGGTAATTATGTGGACCCAGTGACCTAGCCCACATTGTCTTCCCCGTACGACTATCACCCTCAATGACGATACTTTTAGGTCTCAATGGCCGCGCAGCGGGACCCATCACATTTTCAGAGGCCCATTCCTCTATGGCCTCTGGAACTTGATCGAAGGAAGAAGAAAGAAAAGGGGAAACATAAACCTCCATTGGAGGTGCAAAAATCCTATCTAAATTAGCATTTAAATTATGATATTGAAAAATATATTTTTCTGGGAGTTTTTCCCTTATTATAGCCATTGCAGCTTCTTTAGAACCTGCATTTAGTGCTTCGGCAGCAGCATCATTAGCTGTCTGTTGACCTCCTCGTGCAGATCTTCCATCGATCTGGAATTCTCCCCAGTCAAGGGTGTCTCCGTCCTTGTCGATGTAGGACTTGACGTCGGTGCTGGATTTAGCTCCCTGAATGTTTGGATGGAAGTGTGCTGACCTGTTTGGGGAGACCAGGTCGAAGAATCGTTGATTCTTGCACTGATATTTCCCTTCGAACTGGATGAGCACATGGAGATGAGGGCTCCCATCTTCGTGTAGTTCTCTGCAGATCTTGATGTATTTTTTGTTTGTTGGGGTTTCGAGTGCTTCAAGTTGGGAAAGTGCTTCCTCTTTAGTAAGGGAGCATTTAGGATAAGTAAGGAAATAATTTTTGGCGTTAATTCTGAAGGAATTAGCACGTGGCATTTTGGCAATCGGTGTCTCACAAACTTGGCATATCAATTGGTGTCTGGGGTCTTATTTATACCTGGACACCAAATGGCAATTTGGTAATTCAGAAACTTTAATTTGAATTTTGAAATTCAAAATTCCCAAAAGCGGCCATCCGTATAATATTACCGGATGGCCGCGCTTTTTTGTCCCCTCGTGGGCCCTACCATGTGCACCATGGACACATGGTCCAATCAAAAGCACTCCTGAAAGCTTGATTGTTTTGTGGGCCCCATATATAATTGCTTGCTGAGTAAGTCTGTTGTAAAC</a:t>
            </a:r>
            <a:r>
              <a:rPr lang="en-US" sz="900" b="1" dirty="0"/>
              <a:t>TCTAGA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613E45-674D-4EDF-AF37-2FDB44480B83}"/>
              </a:ext>
            </a:extLst>
          </p:cNvPr>
          <p:cNvSpPr txBox="1"/>
          <p:nvPr/>
        </p:nvSpPr>
        <p:spPr>
          <a:xfrm>
            <a:off x="0" y="182589"/>
            <a:ext cx="98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Fig. S2</a:t>
            </a:r>
            <a:endParaRPr lang="en-PK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F5DC44-98FA-441B-840D-3991243F5E80}"/>
              </a:ext>
            </a:extLst>
          </p:cNvPr>
          <p:cNvSpPr/>
          <p:nvPr/>
        </p:nvSpPr>
        <p:spPr>
          <a:xfrm>
            <a:off x="1618178" y="428178"/>
            <a:ext cx="895564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&gt;MN423112_CLDV Full length sequence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CCGGATGGCCGCGCTTTTTTGTCCCCTCGTGGGCCCTACCATGTGCACCATGGACACATGGTCCAATCAAAAGCACTCCTGAAAGCTTGATTGTTTTGTGGGCCCCATATATAATTGCTTGCTGAGTAAGTCTGTTGTAAACATGTGGGACCCACTTTTGAATGAGTTTCCAGAAACTGTTCATGGGTTTAGGTGTATGCTAGCAATTAAATACTTGCAGCTAGTAGAAAATACGTATTCCCCAGACACTCTGGGATACGATTTAATTAGGGATTTGATTTCAGTAATAAGGGCTAGGAATTATGTCGAAGCGACCAGCAGATATAATCATTTCCACGCCCGCCTCGAAGGTACGCCGCCGTCTCAACTTCGACAGCCCATATGCGAGCCGTGCTGCTGCCCCCATTGTCCGCGTCACAAAGGCAAGGGCATGGGCGAACAGGCCCATGAACAGAAAGCCCAGGATGTACAGGATGTACAGAAGCCCAGATGTTCCGAGGGGATGTGAAGGCCCATGCAAGGTCCAGTCATTTGAGTCCAGACATGATATCCAGCACATTGGTAAAGTCATGTGTGTTAGTGATGTTACTCGTGGTATTGGGCTGACCCACAGGGTTGGCAAGAGGTTCTGTGTTAAGTCCGTTTATGTTCTGGGCAAGATCTGGATGGATGAGAACATCAAGACTAAGAATCATACGAATAGTGTTATGTTTTTTCTTGTTAGGGATCGTAGGCCTGTTGACAAGCCTCAAGATTTTGGTGAGGTGTTTAACATGTTTGATAATGAGCCCAGCACGGCGACTGTGAAGAATGTTCATCGTGATAGGTACCAGGTATTAAGGAAGTGGCACGCAACTGTGACAGGTGGCCTGTATGCATCGAAGGAGCAGGCTCTCGTGAAGAAGTTTATTAGGGTTAATAATTATGTTGTGTACAACCAGCAAGAGGCTGGCAAGTATGAGAATCATACTGAGAATGCATTGATGTTGTATATGGCGTGTACCCACGCCTCTAACCCTGTGTATGCCACACTGAAGATACGGATCTATTTTTATGATTCAGTATCGAATTAATAAAATTTAAATTTTATATCATGATCCTCAATTACATCAATTGTGCCCTCAAGTACATCATATAATACATGTTTAAATGCCCTAATACAATTATTTATACTAATCACTCCTAATCTATCTAAATATCTTAAAACATGAGTCTTAAAGACTCTTAAGAAATGCCCAGTCTGAGGATGTAAACGAGTGTGGATCCTCAAGCCCAAGAAACACTTCATTATCCCCAGCTCCTTCCTGAGGTTGTGATTGAACTGGACCCTGATGTGGATGATGTCGTGGTTCATGTTGAGTGGCCTTTTGTCGTGGTTGAGGATCTTGAAATACAGGGGATTTGGGACTTCCCAGATATACACGCCATTCATTGCCTGAGCTGCAGTGATGGATTCCCCTGTGCGTGAATCCATGGTTGTGGCAGTTGATGTGTACGTAGTATGAGCAGCCACACTCGAGGTCAACCCTCTTACGCCGGATGGCTCTACGCTTGGCTAGCCTGTGTTGGACCTTGATGGGCACCTGAGTACAGTGGCTCTGTGAGGGTGATGAATGCTGCATTGTGTATAGCCCAAGACTTCAGTGCTGAGTTCTTTTCCTCATCGAGGAACTCTTTATAGCTGGAATTGGGCCCAGGATTGCATAGGAAGATTGTGGGAATGCCCCCTTTAATTTGAACTGGCTTCCCGTACTTGGTGTTACTTTGCCAGTCCCTCTGGGCCCCCATGAATTCTTTAAAGTGCTTTAGGTAGTGGGGGTCTACGTCATCAATGACGTTGTACCATGCATCATTTGAATAGATCTTAGGGCTCAGATCTAAATGGCCACATAGGTAATTATGTGGACCCAGTGACCTAGCCCACATTGTCTTCCCCGTACGACTATCACCCTCAATGACGATACTTTTAGGTCTCAATGGCCGCGCAGCGGGACCCATCACATTTTCAGAGGCCCATTCCTCTATGGCCTCTGGAACTTGATCGAAGGAAGAAGAAAGAAAAGGGGAAACATAAACCTCCATTGGAGGTGCAAAAATCCTATCTAAATTAGCATTTAAATTATGATATTGAAAAATATATTTTTCTGGGAGTTTTTCCCTTATTATAGCCATTGCAGCTTCTTTAGAACCTGCATTTAGTGCTTCGGCAGCAGCATCATTAGCTGTCTGTTGACCTCCTCGTGCAGATCTTCCATCGATCTGGAATTCTCCCCAGTCAAGGGTGTCTCCGTCCTTGTCGATGTAGGACTTGACGTCGGTGCTGGATTTAGCTCCCTGAATGTTTGGATGGAAGTGTGCTGACCTGTTTGGGGAGACCAGGTCGAAGAATCGTTGATTCTTGCACTGATATTTCCCTTCGAACTGGATGAGCACATGGAGATGAGGGCTCCCATCTTCGTGTAGTTCTCTGCAGATCTTGATGTATTTTTTGTTTGTTGGGGTTTCGAGTGCTTCAAGTTGGGAAAGTGCTTCCTCTTTAGTAAGGGAGCATTTAGGATAAGTAAGGAAATAATTTTTGGCGTTAATTCTGAAGGAATTAGCACGTGGCATTTTGGCAATCGGTGTCTCACAAACTTGGCATATCAATTGGTGTCTGGGGTCTTATTTATACCTGGACACCAAATGGCAATTTGGTAATTCAGAAACTTTAATTTGAATTTTGAAATTCAAAATTCCCAAAAGCGGCCATCCGTATAATATT</a:t>
            </a:r>
          </a:p>
        </p:txBody>
      </p:sp>
    </p:spTree>
    <p:extLst>
      <p:ext uri="{BB962C8B-B14F-4D97-AF65-F5344CB8AC3E}">
        <p14:creationId xmlns:p14="http://schemas.microsoft.com/office/powerpoint/2010/main" val="272487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96472E-CE54-47AE-A6E1-8027371C5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2" y="657043"/>
            <a:ext cx="11948158" cy="2400657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1 130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AC1</a:t>
            </a:r>
            <a:r>
              <a:rPr lang="en-US" altLang="en-US" sz="1000" dirty="0">
                <a:solidFill>
                  <a:srgbClr val="000000"/>
                </a:solidFill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_AEV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AKNYFLTYPK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CSLTKEEALS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LQTPTN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KKYIKICREL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HEDGSPHLHV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LIQFEGKYQC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KNQRFFDLVS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PNRSAHFHPN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IQGAKSSTDV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KSYIDKDGDT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LEWGEFQIDG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RSARGGQQTA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AC1_CLDV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AKNYFLTYPK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CSLTKEEALS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LETPTN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KKYIKICREL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HEDGSPHLHV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LIQFEGKYQC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KNQRFFDLVS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PNRSAHFHPN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IQGAKSSTDV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KSYIDKDGDT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LDWGEFQIDG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RSARGGQQTA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Consensus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aaa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AKNYFLTYPK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CSLTKEEALS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QL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ea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L#TPTN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KKYIKICREL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HEDGSPHLHV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LIQFEGKYQC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KNQRFFDLVS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PNRSAHFHPN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IQGAKSSTDV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KSYIDKDGDT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L#WGEFQIDG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RSARGGQQTA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131 260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AC1_AEV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NDAAAEALNA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GSKEAAMAII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EKLPEKFIF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QYHNLNANLD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PPLEVY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VSPFLSSSFD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QVPE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EEW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V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SENVM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PLRP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SIVIE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GDSRTGKTMW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ARSLGPHNYL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CGHLDLSPKV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YSNDAWYNVI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AC1_CLDV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NDAAAEALNA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GSKEAAMAII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EKLPEKYIF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QYHNLNANLD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PPMEVY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VSPFLSSSFD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QVPE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EEW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SENVM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PLRP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SIVIE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GDSRTGKTMW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ARSLGPHNYL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CGHLDLSPKI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YSNDAWYNVI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Consensus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NDAAAEALNA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GSKEAAMAII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EKLPEK%IF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QYHNLNANLD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PP$EVY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VSPFLSSSFD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QVPE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EEW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SENVM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AAR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PLRP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SIVIE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GDSRTGKTMW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ARSLGPHNYL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CGHLDLSPK!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YSNDAWYNVI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261 361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AC1_AEV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DDVDPHYLKH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FKEFMGAQRD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WQSNTKYGKP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VQIKGGIPTI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FLCNPGPNSS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YKEFLDEEKN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ALK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WA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FVTL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YSG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ASQ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EGDEAST 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AC1_CLDV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DDVDPHYLKH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FKEFMGAQRD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WQSNTKYGKP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VQIKGGIPTI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FLCNPGPNSS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YKEFLDEEKN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ALK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WA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FITL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YSG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ASQ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Consensus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DDVDPHYLKH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FKEFMGAQRD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WQSNTKYGKP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VQIKGGIPTI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FLCNPGPNSS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YKEFLDEEKN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ALK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WA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F!TL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YSG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gaa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ASQ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...... .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</a:b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EFA476-F7A4-4033-AD15-9EF934474CFC}"/>
              </a:ext>
            </a:extLst>
          </p:cNvPr>
          <p:cNvSpPr txBox="1"/>
          <p:nvPr/>
        </p:nvSpPr>
        <p:spPr>
          <a:xfrm>
            <a:off x="121921" y="285065"/>
            <a:ext cx="55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85E43-D708-42DB-8F3F-2631A857E69F}"/>
              </a:ext>
            </a:extLst>
          </p:cNvPr>
          <p:cNvSpPr txBox="1"/>
          <p:nvPr/>
        </p:nvSpPr>
        <p:spPr>
          <a:xfrm>
            <a:off x="121921" y="3115040"/>
            <a:ext cx="56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AC2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8FE1EB5-6DE7-4F92-8D36-807CC68E9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1" y="3484372"/>
            <a:ext cx="11948158" cy="144655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1 130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AC2_RLCV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MQHSSPSQSH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CTQVPIKVQH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RLAKRRAIRR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KRVDLECGCS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YYVHINCHNH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GFTHRGIHHC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SSGNEWRVYL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GSPKSPVFQD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PQPR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KAT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EPRHHPHQGP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VQSQPQEGAG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DNEVFLGLED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PHSFTSSDWA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AC2_CLDV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MQHSSPSQSH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CTQVPIKVQH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RLAKRRAIRR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KRVDLECGCS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YYVHINCHNH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GFTHRGIHHC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SSGNEWRVYL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GSPKSPVFQD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PQPR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KAT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EPRHHPHQGP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VQSQPQEGAG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DNEVFLGLED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PHSFTSSDWA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Consensus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MQHSSPSQSH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CTQVPIKVQH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RLAKRRAIRR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KRVDLECGCS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YYVHINCHNH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GFTHRGIHHC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SSGNEWRVYL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GSPKSPVFQD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PQPR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KAT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EPRHHPHQGP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VQSQPQEGAG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DNEVFLGLED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PHSFTSSDWA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131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AC2_RLCV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FLKSL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AC2_CLDV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FLKSL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Consensus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FLKSL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F41F83-41F4-4417-A24D-6059FC10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1" y="5376677"/>
            <a:ext cx="11948158" cy="1323439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1 130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AC3_RLCV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MDSRTGESIT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AAQAMNGVYI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WEVPNPLYFK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ILNHD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RPL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MNHDIIHIRV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QFNHNLRKEL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GIMKCFLGLR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IHTRLHPQTG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HFLRVFKTHV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LRYLDRLGVI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SINNCIRAFK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HVLYDVLEGT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IDVIEDHDIK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AC3_CLDV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MDSRTGESIT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AAQAMNGVYI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WEVPNPLYFK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ILNHD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RPL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MNHDIIHIRV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QFNHNLRKEL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GIMKCFLGLR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IHTRLHPQTG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HFLRVFKTHV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LRYLDRLGVI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SINNCIRAFK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HVLYDVLEGT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IDVIEDHDIK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Consensus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MDSRTGESIT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AAQAMNGVYI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WEVPNPLYFK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ILNHD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RPL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MNHDIIHIRV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QFNHNLRKEL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GIMKCFLGLR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IHTRLHPQTG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HFLRVFKTHV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LRYLDRLGVI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SINNCIRAFK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HVLYDVLEGT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IDVIEDHDIK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131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AC3_RLCV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FKFY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AC3_CLDV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FKFY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Consensus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FKFY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DB03AF-7F96-49F5-906B-E033416FACAB}"/>
              </a:ext>
            </a:extLst>
          </p:cNvPr>
          <p:cNvSpPr txBox="1"/>
          <p:nvPr/>
        </p:nvSpPr>
        <p:spPr>
          <a:xfrm>
            <a:off x="121921" y="4984822"/>
            <a:ext cx="56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231D60-E79C-45B5-A664-173D527235D1}"/>
              </a:ext>
            </a:extLst>
          </p:cNvPr>
          <p:cNvSpPr txBox="1"/>
          <p:nvPr/>
        </p:nvSpPr>
        <p:spPr>
          <a:xfrm>
            <a:off x="2552818" y="157884"/>
            <a:ext cx="7086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 of Each ORF of CLDV with their respective identical ORF </a:t>
            </a:r>
          </a:p>
        </p:txBody>
      </p:sp>
    </p:spTree>
    <p:extLst>
      <p:ext uri="{BB962C8B-B14F-4D97-AF65-F5344CB8AC3E}">
        <p14:creationId xmlns:p14="http://schemas.microsoft.com/office/powerpoint/2010/main" val="43118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9E3A91-6A7E-461C-8FEF-0EF7159BAE1E}"/>
              </a:ext>
            </a:extLst>
          </p:cNvPr>
          <p:cNvSpPr txBox="1"/>
          <p:nvPr/>
        </p:nvSpPr>
        <p:spPr>
          <a:xfrm>
            <a:off x="186010" y="615363"/>
            <a:ext cx="55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AC4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AAF41CE-FFB5-4742-B0A4-781296F0A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10" y="944766"/>
            <a:ext cx="8186857" cy="707886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1 85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AC4_AEV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MGALISMCSS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SSKGNISARI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NDSSTW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PQT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GQH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TFR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ELNPAPTSSP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TSTRTETP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GENSRSMEDL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HEEVNRQLMM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AC4_CLDV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MGALISMCSS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SSKGNISARI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NDSSTW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PQT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GQH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TFR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ELNPAPTSSP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TSTRTETP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GENSRSMEDL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HEEVNRQLMM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Consensus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MGALISMCSS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SSKGNISARI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NDSSTW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PQT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GQH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TFR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ELNPAPTSSP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TSTRTETP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GENSRSMEDL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HEEVNRQLMM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CD1B3B-1F8A-4000-A260-9A09B312A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10" y="2284471"/>
            <a:ext cx="11873910" cy="1477328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1 130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CP_CYMV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MSKRPADIII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STPASKVRRR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LNFDSPYASR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AAAPIVRVTK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ARAWANRPMN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RKPRMYRMYR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SPDVPRGCEG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PCKVQSFESR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HDIQHIGKVM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CVSDVTRGIG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LTHRVGKRFC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VKSVYVLGKI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WMDENIKTKN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CP_CLDV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MSKRPADIII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STPASKVRRR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LNFDSPYASR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AAAPIVRVTK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ARAWANRPMN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RKPRMYRMYR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SPDVPRGCEG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PCKVQSFESR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HDIQHIGKVM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CVSDVTRGIG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LTHRVGKRFC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VKSVYVLGKI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WMDENIKTKN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Consensus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MSKRPADIII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STPASKVRRR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LNFDSPYASR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AAAPIVRVTK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ARAWANRPMN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RKPRMYRMYR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SPDVPRGCEG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PCKVQSFESR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HDIQHIGKVM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CVSDVTRGIG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LTHRVGKRFC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VKSVYVLGKI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WMDENIKTKN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131 256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CP_CYMV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HTNSVMFFLV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RDRRPVDKPQ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DFGEVFNMFD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NEPSTATVKN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VHRDRYQVLR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KWHATVTGGL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YASKEQALVK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KFIRVNNYVV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YNQQEAGKYE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NHTENALMLY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MACTHASNPV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YATLKIRIYF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YDSVSN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CP_CLDV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HTNSVMFFLV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RDRRPVDKPQ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DFGEVFNMFD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NEPSTATVKN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VHRDRYQVLR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KWHATVTGGL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YASKEQALVK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KFIRVNNYVV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YNQQEAGKYE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NHTENALMLY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MACTHASNPV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YATLKIRIYF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YDSVSN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Consensus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HTNSVMFFLV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RDRRPVDKPQ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DFGEVFNMFD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NEPSTATVKN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VHRDRYQVLR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KWHATVTGGL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YASKEQALVK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KFIRVNNYVV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YNQQEAGKYE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NHTENALMLY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MACTHASNPV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YATLKIRIYF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YDSVSN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A586A4-BBFC-4CC7-BA29-5300DD30B665}"/>
              </a:ext>
            </a:extLst>
          </p:cNvPr>
          <p:cNvSpPr txBox="1"/>
          <p:nvPr/>
        </p:nvSpPr>
        <p:spPr>
          <a:xfrm>
            <a:off x="186010" y="1961077"/>
            <a:ext cx="56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AV1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906F17-AE7B-4CD3-B0C8-F2DA78C61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10" y="4393618"/>
            <a:ext cx="11341566" cy="707886"/>
          </a:xfrm>
          <a:prstGeom prst="rect">
            <a:avLst/>
          </a:prstGeom>
          <a:solidFill>
            <a:srgbClr val="FFFFFF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1 121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AV2_RLCV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MWDPLLNEFP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ETVHGFRCML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AIKYLQLVEN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TYSPDTLGYD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LIRDLISVIR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ARNYVEATSR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YNHFHARLEG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TPPSQLRQPI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CEPCCCPHCP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RHKGKGMGEQ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AHEQKAQDVQ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DVQKPRCSEG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AV2_CLDV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MWDPLLNEFP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ETVHGFRCML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AIKYLQLVEN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TYSPDTLGYD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LIRDLISVIR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ARNYVEATSR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YNHFHARLEG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TPPSQLRQPI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CEPCCCPHCP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RHKGKGMGEQ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AHEQKAQDVQ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DVQKPRCSEG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Consensus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MWDPLLNEFP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ETVHGFRCML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AIKYLQLVEN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TYSPDTLGYD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LIRDLISVIR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ARNYVEATSR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YNHFHARLEG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TPPSQLRQPI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CEPCCCPHCP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RHKGKGMGEQ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AHEQKAQDVQ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DVQKPRCSEG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11F9C-4009-4D59-A02D-87FBB1E4DEB0}"/>
              </a:ext>
            </a:extLst>
          </p:cNvPr>
          <p:cNvSpPr txBox="1"/>
          <p:nvPr/>
        </p:nvSpPr>
        <p:spPr>
          <a:xfrm>
            <a:off x="186010" y="4067379"/>
            <a:ext cx="56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AV2</a:t>
            </a:r>
          </a:p>
        </p:txBody>
      </p:sp>
    </p:spTree>
    <p:extLst>
      <p:ext uri="{BB962C8B-B14F-4D97-AF65-F5344CB8AC3E}">
        <p14:creationId xmlns:p14="http://schemas.microsoft.com/office/powerpoint/2010/main" val="260281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F3818DF-5203-4167-A450-3850F0438039}"/>
              </a:ext>
            </a:extLst>
          </p:cNvPr>
          <p:cNvGraphicFramePr>
            <a:graphicFrameLocks noGrp="1"/>
          </p:cNvGraphicFramePr>
          <p:nvPr/>
        </p:nvGraphicFramePr>
        <p:xfrm>
          <a:off x="538578" y="594808"/>
          <a:ext cx="10966882" cy="56817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195">
                  <a:extLst>
                    <a:ext uri="{9D8B030D-6E8A-4147-A177-3AD203B41FA5}">
                      <a16:colId xmlns:a16="http://schemas.microsoft.com/office/drawing/2014/main" val="3768568520"/>
                    </a:ext>
                  </a:extLst>
                </a:gridCol>
                <a:gridCol w="2734322">
                  <a:extLst>
                    <a:ext uri="{9D8B030D-6E8A-4147-A177-3AD203B41FA5}">
                      <a16:colId xmlns:a16="http://schemas.microsoft.com/office/drawing/2014/main" val="3065948922"/>
                    </a:ext>
                  </a:extLst>
                </a:gridCol>
                <a:gridCol w="1142260">
                  <a:extLst>
                    <a:ext uri="{9D8B030D-6E8A-4147-A177-3AD203B41FA5}">
                      <a16:colId xmlns:a16="http://schemas.microsoft.com/office/drawing/2014/main" val="2218264322"/>
                    </a:ext>
                  </a:extLst>
                </a:gridCol>
                <a:gridCol w="6306105">
                  <a:extLst>
                    <a:ext uri="{9D8B030D-6E8A-4147-A177-3AD203B41FA5}">
                      <a16:colId xmlns:a16="http://schemas.microsoft.com/office/drawing/2014/main" val="229653465"/>
                    </a:ext>
                  </a:extLst>
                </a:gridCol>
              </a:tblGrid>
              <a:tr h="71204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PK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Virus</a:t>
                      </a:r>
                      <a:endParaRPr lang="en-PK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sequences</a:t>
                      </a:r>
                      <a:endParaRPr lang="en-PK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Accession numbers</a:t>
                      </a:r>
                    </a:p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(NCBI GenBank)</a:t>
                      </a:r>
                      <a:endParaRPr lang="en-PK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268845"/>
                  </a:ext>
                </a:extLst>
              </a:tr>
              <a:tr h="14151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Ageratum enation virus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(AEV)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LT716985, LT716984, KP725057, KM262823, JF728867, KC818421, JX436473, HE861940, JQ911765, FN794201, FN543099, AM701770, MN187418, NC_003434, MG686551, KY089033, KM383735, KC589699, AM698011, AM261836, AJ437618, GQ268327, KM262822, KM066975, JQ911767, KJ488991, KJ488990, JF728860, JX436472, FN794198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9974923"/>
                  </a:ext>
                </a:extLst>
              </a:tr>
              <a:tr h="7063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Catharanthus yellow mosaic virus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(CYMV)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LK028573, MH643737, LK028570, HE580234, HE580235, LN864815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3003071"/>
                  </a:ext>
                </a:extLst>
              </a:tr>
              <a:tr h="7120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Duranta leaf curl virus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(DLCV)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MN537564, NC_038980, KT948069, MH807202, MN166094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3526120"/>
                  </a:ext>
                </a:extLst>
              </a:tr>
              <a:tr h="7120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Papaya leaf crumple virus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(PaLCrV)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K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KR052159, MH807203, MH807200, MH807201, KJ028210, KM359408, NC_014707, HM140369, HM140368, HM140367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90893847"/>
                  </a:ext>
                </a:extLst>
              </a:tr>
              <a:tr h="7120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Rose leaf curl virus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(RLCV)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NC_024687, KJ739692, MN746285, GQ478342, KF584008</a:t>
                      </a:r>
                      <a:endParaRPr lang="en-PK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9188982"/>
                  </a:ext>
                </a:extLst>
              </a:tr>
              <a:tr h="71204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Chenopodium leaf distortion virus</a:t>
                      </a:r>
                    </a:p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(CLDV)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MN423112</a:t>
                      </a:r>
                      <a:endParaRPr lang="en-PK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959712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964DAF0-1F7C-4077-8566-BD8ADAE7297F}"/>
              </a:ext>
            </a:extLst>
          </p:cNvPr>
          <p:cNvSpPr txBox="1"/>
          <p:nvPr/>
        </p:nvSpPr>
        <p:spPr>
          <a:xfrm>
            <a:off x="497149" y="118940"/>
            <a:ext cx="386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used in this study</a:t>
            </a:r>
            <a:endParaRPr lang="en-PK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28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746</Words>
  <Application>Microsoft Office PowerPoint</Application>
  <PresentationFormat>Widescreen</PresentationFormat>
  <Paragraphs>138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Simplified Arabic Fixed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AAMIR LAL</dc:creator>
  <cp:lastModifiedBy>AAMIR LAL</cp:lastModifiedBy>
  <cp:revision>1</cp:revision>
  <dcterms:created xsi:type="dcterms:W3CDTF">2022-03-25T02:39:50Z</dcterms:created>
  <dcterms:modified xsi:type="dcterms:W3CDTF">2022-03-25T06:49:46Z</dcterms:modified>
</cp:coreProperties>
</file>