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1pCpW8BqEDvccaGoMswUFNTm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4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213070" y="2691194"/>
            <a:ext cx="14193757" cy="14193757"/>
          </a:xfrm>
          <a:custGeom>
            <a:rect b="b" l="l" r="r" t="t"/>
            <a:pathLst>
              <a:path extrusionOk="0" h="14193757" w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-2518382">
            <a:off x="-10139297" y="-10952564"/>
            <a:ext cx="24335564" cy="18495029"/>
          </a:xfrm>
          <a:custGeom>
            <a:rect b="b" l="l" r="r" t="t"/>
            <a:pathLst>
              <a:path extrusionOk="0" h="18495029" w="24335564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8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flipH="1">
            <a:off x="13772882" y="-740438"/>
            <a:ext cx="5051121" cy="2709238"/>
          </a:xfrm>
          <a:custGeom>
            <a:rect b="b" l="l" r="r" t="t"/>
            <a:pathLst>
              <a:path extrusionOk="0" h="2709238" w="5051121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 rotWithShape="1">
            <a:blip r:embed="rId5">
              <a:alphaModFix amt="6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-779980" y="8261645"/>
            <a:ext cx="5051121" cy="2709238"/>
          </a:xfrm>
          <a:custGeom>
            <a:rect b="b" l="l" r="r" t="t"/>
            <a:pathLst>
              <a:path extrusionOk="0" h="2709238" w="5051121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6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3909838" y="1028700"/>
            <a:ext cx="11244731" cy="7976689"/>
          </a:xfrm>
          <a:custGeom>
            <a:rect b="b" l="l" r="r" t="t"/>
            <a:pathLst>
              <a:path extrusionOk="0" h="7976689" w="11244731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604674" y="350253"/>
            <a:ext cx="2281812" cy="2281812"/>
          </a:xfrm>
          <a:custGeom>
            <a:rect b="b" l="l" r="r" t="t"/>
            <a:pathLst>
              <a:path extrusionOk="0" h="2281812" w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5154568" y="697596"/>
            <a:ext cx="2287748" cy="1587125"/>
          </a:xfrm>
          <a:custGeom>
            <a:rect b="b" l="l" r="r" t="t"/>
            <a:pathLst>
              <a:path extrusionOk="0" h="1587125" w="2287748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78630" l="-39181" r="-32007" t="-6813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32" u="none" cap="none" strike="noStrike">
                <a:solidFill>
                  <a:srgbClr val="8D45A3"/>
                </a:solidFill>
                <a:latin typeface="Arial"/>
                <a:ea typeface="Arial"/>
                <a:cs typeface="Arial"/>
                <a:sym typeface="Arial"/>
              </a:rPr>
              <a:t>Idea submission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4100475" y="567209"/>
            <a:ext cx="2463866" cy="1847899"/>
          </a:xfrm>
          <a:custGeom>
            <a:rect b="b" l="l" r="r" t="t"/>
            <a:pathLst>
              <a:path extrusionOk="0" h="1847899" w="2463866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6974050" y="169089"/>
            <a:ext cx="4092954" cy="2894060"/>
          </a:xfrm>
          <a:custGeom>
            <a:rect b="b" l="l" r="r" t="t"/>
            <a:pathLst>
              <a:path extrusionOk="0" h="2894060" w="4092954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10753915" y="-57336"/>
            <a:ext cx="4652753" cy="3096989"/>
          </a:xfrm>
          <a:custGeom>
            <a:rect b="b" l="l" r="r" t="t"/>
            <a:pathLst>
              <a:path extrusionOk="0" h="3096989" w="4652753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4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-1485508" y="5998172"/>
            <a:ext cx="3505514" cy="3260128"/>
          </a:xfrm>
          <a:custGeom>
            <a:rect b="b" l="l" r="r" t="t"/>
            <a:pathLst>
              <a:path extrusionOk="0" h="3260128" w="3505514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2"/>
          <p:cNvSpPr txBox="1"/>
          <p:nvPr/>
        </p:nvSpPr>
        <p:spPr>
          <a:xfrm>
            <a:off x="5423209" y="632881"/>
            <a:ext cx="6305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details 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-1485508" y="5998172"/>
            <a:ext cx="3505514" cy="3260128"/>
          </a:xfrm>
          <a:custGeom>
            <a:rect b="b" l="l" r="r" t="t"/>
            <a:pathLst>
              <a:path extrusionOk="0" h="3260128" w="3505514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2"/>
          <p:cNvSpPr/>
          <p:nvPr/>
        </p:nvSpPr>
        <p:spPr>
          <a:xfrm rot="-5400000">
            <a:off x="15460320" y="7461078"/>
            <a:ext cx="2057400" cy="4114800"/>
          </a:xfrm>
          <a:custGeom>
            <a:rect b="b" l="l" r="r" t="t"/>
            <a:pathLst>
              <a:path extrusionOk="0" h="4114800" w="20574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2"/>
          <p:cNvSpPr txBox="1"/>
          <p:nvPr/>
        </p:nvSpPr>
        <p:spPr>
          <a:xfrm>
            <a:off x="5505450" y="2035500"/>
            <a:ext cx="74265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marR="0" rtl="0" algn="just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Lead:Name:Kashvi Agarwal</a:t>
            </a:r>
            <a:endParaRPr sz="3850"/>
          </a:p>
          <a:p>
            <a:pPr indent="0" lvl="0" marL="0" marR="0" rtl="0" algn="just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Contact: 7818951911</a:t>
            </a:r>
            <a:endParaRPr sz="3850"/>
          </a:p>
          <a:p>
            <a:pPr indent="0" lvl="0" marL="0" marR="0" rtl="0" algn="just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Email:kas</a:t>
            </a:r>
            <a:r>
              <a:rPr lang="en-US" sz="3850"/>
              <a:t>hviagarwal.cs23@bmsce.ac.in</a:t>
            </a:r>
            <a:endParaRPr sz="3850"/>
          </a:p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367150" y="5126288"/>
            <a:ext cx="82188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 </a:t>
            </a:r>
            <a:r>
              <a:rPr lang="en-US" sz="3000"/>
              <a:t>2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Name:Chitrashree K</a:t>
            </a:r>
            <a:endParaRPr sz="3000"/>
          </a:p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Contact: 7676963415</a:t>
            </a:r>
            <a:endParaRPr sz="3000"/>
          </a:p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Email:chitrashreek.cs23@bmsce.ac.in</a:t>
            </a:r>
            <a:endParaRPr sz="3000"/>
          </a:p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913200" y="5126300"/>
            <a:ext cx="68928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 </a:t>
            </a:r>
            <a:r>
              <a:rPr lang="en-US" sz="3000"/>
              <a:t>3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Keerthi Reddy</a:t>
            </a:r>
            <a:endParaRPr sz="3000"/>
          </a:p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Contact:9030339331 </a:t>
            </a:r>
            <a:endParaRPr sz="3000"/>
          </a:p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Email:kamireddy</a:t>
            </a:r>
            <a:r>
              <a:rPr lang="en-US" sz="3000"/>
              <a:t>.cs23@bmsce.ac.in</a:t>
            </a:r>
            <a:endParaRPr sz="3000"/>
          </a:p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 rot="-5400000">
            <a:off x="15904624" y="8673904"/>
            <a:ext cx="1168793" cy="2337585"/>
          </a:xfrm>
          <a:custGeom>
            <a:rect b="b" l="l" r="r" t="t"/>
            <a:pathLst>
              <a:path extrusionOk="0" h="2337585" w="1168793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63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604674" y="350253"/>
            <a:ext cx="2281812" cy="2281812"/>
          </a:xfrm>
          <a:custGeom>
            <a:rect b="b" l="l" r="r" t="t"/>
            <a:pathLst>
              <a:path extrusionOk="0" h="2281812" w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15154568" y="697596"/>
            <a:ext cx="2287748" cy="1587125"/>
          </a:xfrm>
          <a:custGeom>
            <a:rect b="b" l="l" r="r" t="t"/>
            <a:pathLst>
              <a:path extrusionOk="0" h="1587125" w="2287748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78630" l="-39181" r="-32007" t="-6813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4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14630400" y="-99729"/>
            <a:ext cx="7315200" cy="1316736"/>
          </a:xfrm>
          <a:custGeom>
            <a:rect b="b" l="l" r="r" t="t"/>
            <a:pathLst>
              <a:path extrusionOk="0"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-1870926" y="7429068"/>
            <a:ext cx="4017541" cy="4114800"/>
          </a:xfrm>
          <a:custGeom>
            <a:rect b="b" l="l" r="r" t="t"/>
            <a:pathLst>
              <a:path extrusionOk="0" h="4114800" w="4017541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>
            <a:off x="604674" y="350253"/>
            <a:ext cx="2281812" cy="2281812"/>
          </a:xfrm>
          <a:custGeom>
            <a:rect b="b" l="l" r="r" t="t"/>
            <a:pathLst>
              <a:path extrusionOk="0" h="2281812" w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3"/>
          <p:cNvSpPr/>
          <p:nvPr/>
        </p:nvSpPr>
        <p:spPr>
          <a:xfrm>
            <a:off x="15154568" y="697596"/>
            <a:ext cx="2287748" cy="1587125"/>
          </a:xfrm>
          <a:custGeom>
            <a:rect b="b" l="l" r="r" t="t"/>
            <a:pathLst>
              <a:path extrusionOk="0" h="1587125" w="2287748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78630" l="-39181" r="-32007" t="-68130"/>
            </a:stretch>
          </a:blipFill>
          <a:ln>
            <a:noFill/>
          </a:ln>
        </p:spPr>
      </p:sp>
      <p:sp>
        <p:nvSpPr>
          <p:cNvPr id="117" name="Google Shape;117;p3"/>
          <p:cNvSpPr txBox="1"/>
          <p:nvPr/>
        </p:nvSpPr>
        <p:spPr>
          <a:xfrm>
            <a:off x="6366817" y="1742766"/>
            <a:ext cx="621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solution 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3800125" y="3035112"/>
            <a:ext cx="10687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4485600" y="3080125"/>
            <a:ext cx="11079600" cy="59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Issue:</a:t>
            </a:r>
            <a:endParaRPr sz="26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Coronary Artery Disease (CAD) is one of the leading causes of death globally.</a:t>
            </a:r>
            <a:endParaRPr sz="26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New diagnostic devices (angiography) are costly, invasive, and time-consuming</a:t>
            </a:r>
            <a:endParaRPr sz="26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-High false-negative rates in early-stage detection.</a:t>
            </a:r>
            <a:endParaRPr sz="26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Aim:</a:t>
            </a:r>
            <a:endParaRPr sz="26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Inexpensive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surgical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CAD risk prediction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tests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patient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history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solidFill>
                <a:srgbClr val="191919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Early identification of high-risk patients for preventive treatment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solidFill>
                <a:srgbClr val="191919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Influence:</a:t>
            </a:r>
            <a:endParaRPr sz="26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Eliminates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unnecessary invasive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procedures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solidFill>
                <a:srgbClr val="191919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Improves patient outcomes </a:t>
            </a:r>
            <a:r>
              <a:rPr lang="en-US" sz="26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-US" sz="26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early intervention.</a:t>
            </a:r>
            <a:endParaRPr sz="26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4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4171241" y="1189516"/>
            <a:ext cx="1086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APPROACH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-1485508" y="5998172"/>
            <a:ext cx="3505514" cy="3260128"/>
          </a:xfrm>
          <a:custGeom>
            <a:rect b="b" l="l" r="r" t="t"/>
            <a:pathLst>
              <a:path extrusionOk="0" h="3260128" w="3505514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4"/>
          <p:cNvSpPr/>
          <p:nvPr/>
        </p:nvSpPr>
        <p:spPr>
          <a:xfrm>
            <a:off x="15118090" y="-2029927"/>
            <a:ext cx="4282420" cy="8229600"/>
          </a:xfrm>
          <a:custGeom>
            <a:rect b="b" l="l" r="r" t="t"/>
            <a:pathLst>
              <a:path extrusionOk="0"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4"/>
          <p:cNvSpPr txBox="1"/>
          <p:nvPr/>
        </p:nvSpPr>
        <p:spPr>
          <a:xfrm>
            <a:off x="2805043" y="2972528"/>
            <a:ext cx="13596300" cy="5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Data Preprocessing: Processes missing values (median imputation for numeric, mode for categorical) and feature scaling (StandardScaler).</a:t>
            </a:r>
            <a:endParaRPr sz="2200"/>
          </a:p>
          <a:p>
            <a:pPr indent="-368300" lvl="0" marL="45720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Feature Engineering: Extracts clinical indicators such as Cholesterol_Ratio and Metabolic_Score.</a:t>
            </a:r>
            <a:endParaRPr sz="2200"/>
          </a:p>
          <a:p>
            <a:pPr indent="-368300" lvl="0" marL="45720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Model Training: Trains XGBoost with scale_pos_weight optimization for class imbalance, tested through stratified 5-fold cross-validation.</a:t>
            </a:r>
            <a:endParaRPr sz="2200"/>
          </a:p>
          <a:p>
            <a:pPr indent="-368300" lvl="0" marL="45720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Web Integration:</a:t>
            </a:r>
            <a:endParaRPr sz="2200"/>
          </a:p>
          <a:p>
            <a:pPr indent="-368300" lvl="0" marL="45720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Backend: Flask hosts predictions through a REST API (/predict endpoint).</a:t>
            </a:r>
            <a:endParaRPr sz="2200"/>
          </a:p>
          <a:p>
            <a:pPr indent="-368300" lvl="0" marL="45720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Frontend: HTML/CSS form captures patient data; JavaScript retrieves predictions asynchronously.</a:t>
            </a:r>
            <a:endParaRPr sz="2200"/>
          </a:p>
          <a:p>
            <a:pPr indent="-368300" lvl="0" marL="45720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Deployment: Saved as a.pkl with preprocessing pipeline for hassle-free inference. Metrics: ~80% accuracy, ROC-AUC 0.85, recall prioritized for high-risk cases.</a:t>
            </a:r>
            <a:endParaRPr sz="2200"/>
          </a:p>
          <a:p>
            <a:pPr indent="-368300" lvl="0" marL="45720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Tools: Python, scikit-learn, XGBoost, Flask, Pandas</a:t>
            </a:r>
            <a:endParaRPr sz="2200"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8" name="Google Shape;128;p4"/>
          <p:cNvSpPr/>
          <p:nvPr/>
        </p:nvSpPr>
        <p:spPr>
          <a:xfrm>
            <a:off x="604674" y="350253"/>
            <a:ext cx="2281812" cy="2281812"/>
          </a:xfrm>
          <a:custGeom>
            <a:rect b="b" l="l" r="r" t="t"/>
            <a:pathLst>
              <a:path extrusionOk="0" h="2281812" w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4"/>
          <p:cNvSpPr/>
          <p:nvPr/>
        </p:nvSpPr>
        <p:spPr>
          <a:xfrm>
            <a:off x="15154568" y="697596"/>
            <a:ext cx="2287748" cy="1587125"/>
          </a:xfrm>
          <a:custGeom>
            <a:rect b="b" l="l" r="r" t="t"/>
            <a:pathLst>
              <a:path extrusionOk="0" h="1587125" w="2287748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78630" l="-39181" r="-32007" t="-6813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4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3495316" y="1054966"/>
            <a:ext cx="1086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Workflow/pipeline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-1485508" y="5998172"/>
            <a:ext cx="3505514" cy="3260128"/>
          </a:xfrm>
          <a:custGeom>
            <a:rect b="b" l="l" r="r" t="t"/>
            <a:pathLst>
              <a:path extrusionOk="0" h="3260128" w="3505514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5"/>
          <p:cNvSpPr/>
          <p:nvPr/>
        </p:nvSpPr>
        <p:spPr>
          <a:xfrm>
            <a:off x="604674" y="350253"/>
            <a:ext cx="2281812" cy="2281812"/>
          </a:xfrm>
          <a:custGeom>
            <a:rect b="b" l="l" r="r" t="t"/>
            <a:pathLst>
              <a:path extrusionOk="0" h="2281812" w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5"/>
          <p:cNvSpPr/>
          <p:nvPr/>
        </p:nvSpPr>
        <p:spPr>
          <a:xfrm>
            <a:off x="15154568" y="697596"/>
            <a:ext cx="2287748" cy="1587125"/>
          </a:xfrm>
          <a:custGeom>
            <a:rect b="b" l="l" r="r" t="t"/>
            <a:pathLst>
              <a:path extrusionOk="0" h="1587125" w="2287748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78630" l="-39181" r="-32007" t="-68130"/>
            </a:stretch>
          </a:blipFill>
          <a:ln>
            <a:noFill/>
          </a:ln>
        </p:spPr>
      </p:sp>
      <p:pic>
        <p:nvPicPr>
          <p:cNvPr id="138" name="Google Shape;138;p5" title="imag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6648361" y="-1035688"/>
            <a:ext cx="4541050" cy="131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C4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3009900" y="1777096"/>
            <a:ext cx="1226819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&amp; FUTURE SCOPE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-1485508" y="5998172"/>
            <a:ext cx="3505514" cy="3260128"/>
          </a:xfrm>
          <a:custGeom>
            <a:rect b="b" l="l" r="r" t="t"/>
            <a:pathLst>
              <a:path extrusionOk="0" h="3260128" w="3505514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6"/>
          <p:cNvSpPr/>
          <p:nvPr/>
        </p:nvSpPr>
        <p:spPr>
          <a:xfrm>
            <a:off x="15118090" y="-2029927"/>
            <a:ext cx="4282420" cy="8229600"/>
          </a:xfrm>
          <a:custGeom>
            <a:rect b="b" l="l" r="r" t="t"/>
            <a:pathLst>
              <a:path extrusionOk="0"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6"/>
          <p:cNvSpPr txBox="1"/>
          <p:nvPr/>
        </p:nvSpPr>
        <p:spPr>
          <a:xfrm>
            <a:off x="2886468" y="2854028"/>
            <a:ext cx="13596300" cy="6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Availability: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Utilizes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clinical data (no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ancillary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tests).</a:t>
            </a:r>
            <a:endParaRPr sz="2300">
              <a:solidFill>
                <a:srgbClr val="191919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Cost-Effective: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Saves angiography costs by ~40% (estimated).</a:t>
            </a:r>
            <a:endParaRPr sz="23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Regulatory: HIPAA-compliant data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 model explainability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aligns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FDA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standards for AI in healthcare.</a:t>
            </a:r>
            <a:endParaRPr sz="23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Integration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3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EHR Integration (Epic, Cerner).</a:t>
            </a:r>
            <a:endParaRPr sz="23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developed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medical professionals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300">
              <a:solidFill>
                <a:srgbClr val="191919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191919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Advanced Models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3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191919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Temporal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transformer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300">
              <a:solidFill>
                <a:srgbClr val="191919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191919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hospital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collaborative 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federated learning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3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Extended Use Cases: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Forecast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CAD progression </a:t>
            </a:r>
            <a:r>
              <a:rPr lang="en-US" sz="2300">
                <a:solidFill>
                  <a:schemeClr val="dk1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phases</a:t>
            </a:r>
            <a:r>
              <a:rPr lang="en-US" sz="2300">
                <a:solidFill>
                  <a:srgbClr val="191919"/>
                </a:solidFill>
                <a:highlight>
                  <a:srgbClr val="DAC4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6299">
              <a:highlight>
                <a:srgbClr val="DAC4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04674" y="350253"/>
            <a:ext cx="2281812" cy="2281812"/>
          </a:xfrm>
          <a:custGeom>
            <a:rect b="b" l="l" r="r" t="t"/>
            <a:pathLst>
              <a:path extrusionOk="0" h="2281812" w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6"/>
          <p:cNvSpPr/>
          <p:nvPr/>
        </p:nvSpPr>
        <p:spPr>
          <a:xfrm>
            <a:off x="15154568" y="697596"/>
            <a:ext cx="2287748" cy="1587125"/>
          </a:xfrm>
          <a:custGeom>
            <a:rect b="b" l="l" r="r" t="t"/>
            <a:pathLst>
              <a:path extrusionOk="0" h="1587125" w="2287748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78630" l="-39181" r="-32007" t="-6813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