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howGuides="1">
      <p:cViewPr varScale="1">
        <p:scale>
          <a:sx n="98" d="100"/>
          <a:sy n="98" d="100"/>
        </p:scale>
        <p:origin x="74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2810"/>
            <a:ext cx="8374549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4725" y="1218641"/>
            <a:ext cx="8214359" cy="3242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CEEE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45937" y="4726725"/>
            <a:ext cx="8670925" cy="0"/>
          </a:xfrm>
          <a:custGeom>
            <a:avLst/>
            <a:gdLst/>
            <a:ahLst/>
            <a:cxnLst/>
            <a:rect l="l" t="t" r="r" b="b"/>
            <a:pathLst>
              <a:path w="8670925">
                <a:moveTo>
                  <a:pt x="0" y="0"/>
                </a:moveTo>
                <a:lnTo>
                  <a:pt x="8670899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7495" y="541744"/>
            <a:ext cx="4549140" cy="1619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100"/>
              </a:spcBef>
            </a:pPr>
            <a:r>
              <a:rPr sz="3500" b="1" spc="50" dirty="0">
                <a:latin typeface="Arial" panose="020B0604020202020204"/>
                <a:cs typeface="Arial" panose="020B0604020202020204"/>
              </a:rPr>
              <a:t>Library</a:t>
            </a:r>
            <a:r>
              <a:rPr sz="3500" b="1" spc="-145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95" dirty="0">
                <a:latin typeface="Arial" panose="020B0604020202020204"/>
                <a:cs typeface="Arial" panose="020B0604020202020204"/>
              </a:rPr>
              <a:t>Management </a:t>
            </a:r>
            <a:r>
              <a:rPr sz="3500" b="1" dirty="0">
                <a:latin typeface="Arial" panose="020B0604020202020204"/>
                <a:cs typeface="Arial" panose="020B0604020202020204"/>
              </a:rPr>
              <a:t>System</a:t>
            </a:r>
            <a:r>
              <a:rPr sz="35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dirty="0">
                <a:latin typeface="Arial" panose="020B0604020202020204"/>
                <a:cs typeface="Arial" panose="020B0604020202020204"/>
              </a:rPr>
              <a:t>on</a:t>
            </a:r>
            <a:r>
              <a:rPr sz="35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3500" b="1" spc="-20" dirty="0">
                <a:latin typeface="Arial" panose="020B0604020202020204"/>
                <a:cs typeface="Arial" panose="020B0604020202020204"/>
              </a:rPr>
              <a:t>UNIX</a:t>
            </a:r>
            <a:endParaRPr sz="3500">
              <a:latin typeface="Arial" panose="020B0604020202020204"/>
              <a:cs typeface="Arial" panose="020B0604020202020204"/>
            </a:endParaRPr>
          </a:p>
          <a:p>
            <a:pPr marL="219075" marR="210185" algn="ctr">
              <a:lnSpc>
                <a:spcPct val="100000"/>
              </a:lnSpc>
              <a:spcBef>
                <a:spcPts val="70"/>
              </a:spcBef>
            </a:pPr>
            <a:r>
              <a:rPr sz="1700" spc="-75" dirty="0">
                <a:latin typeface="Verdana" panose="020B0604030504040204"/>
                <a:cs typeface="Verdana" panose="020B0604030504040204"/>
              </a:rPr>
              <a:t>Streamlining </a:t>
            </a:r>
            <a:r>
              <a:rPr sz="1700" spc="-50" dirty="0">
                <a:latin typeface="Verdana" panose="020B0604030504040204"/>
                <a:cs typeface="Verdana" panose="020B0604030504040204"/>
              </a:rPr>
              <a:t>Library</a:t>
            </a:r>
            <a:r>
              <a:rPr sz="17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1700" spc="-50" dirty="0">
                <a:latin typeface="Verdana" panose="020B0604030504040204"/>
                <a:cs typeface="Verdana" panose="020B0604030504040204"/>
              </a:rPr>
              <a:t>Operations</a:t>
            </a:r>
            <a:r>
              <a:rPr sz="1700" spc="-70" dirty="0">
                <a:latin typeface="Verdana" panose="020B0604030504040204"/>
                <a:cs typeface="Verdana" panose="020B0604030504040204"/>
              </a:rPr>
              <a:t> </a:t>
            </a:r>
            <a:r>
              <a:rPr sz="1700" spc="-55" dirty="0">
                <a:latin typeface="Verdana" panose="020B0604030504040204"/>
                <a:cs typeface="Verdana" panose="020B0604030504040204"/>
              </a:rPr>
              <a:t>through </a:t>
            </a:r>
            <a:r>
              <a:rPr sz="1700" spc="-65" dirty="0">
                <a:latin typeface="Verdana" panose="020B0604030504040204"/>
                <a:cs typeface="Verdana" panose="020B0604030504040204"/>
              </a:rPr>
              <a:t>Command-</a:t>
            </a:r>
            <a:r>
              <a:rPr sz="1700" spc="-45" dirty="0">
                <a:latin typeface="Verdana" panose="020B0604030504040204"/>
                <a:cs typeface="Verdana" panose="020B0604030504040204"/>
              </a:rPr>
              <a:t>Line</a:t>
            </a:r>
            <a:r>
              <a:rPr sz="1700" spc="-75" dirty="0">
                <a:latin typeface="Verdana" panose="020B0604030504040204"/>
                <a:cs typeface="Verdana" panose="020B0604030504040204"/>
              </a:rPr>
              <a:t> </a:t>
            </a:r>
            <a:r>
              <a:rPr sz="1700" spc="-10" dirty="0">
                <a:latin typeface="Verdana" panose="020B0604030504040204"/>
                <a:cs typeface="Verdana" panose="020B0604030504040204"/>
              </a:rPr>
              <a:t>Interface</a:t>
            </a:r>
            <a:endParaRPr sz="17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5222325" y="217850"/>
            <a:ext cx="3634274" cy="43715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Main</a:t>
            </a:r>
            <a:r>
              <a:rPr spc="-25" dirty="0"/>
              <a:t> </a:t>
            </a:r>
            <a:r>
              <a:rPr dirty="0"/>
              <a:t>Menu</a:t>
            </a:r>
            <a:r>
              <a:rPr spc="-15" dirty="0"/>
              <a:t> </a:t>
            </a:r>
            <a:r>
              <a:rPr spc="-10" dirty="0"/>
              <a:t>Interaction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84725" y="1218641"/>
            <a:ext cx="8214359" cy="27437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b="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342900">
              <a:lnSpc>
                <a:spcPts val="1700"/>
              </a:lnSpc>
              <a:spcBef>
                <a:spcPts val="1245"/>
              </a:spcBef>
              <a:buFont typeface="Arial MT"/>
              <a:buChar char="●"/>
              <a:tabLst>
                <a:tab pos="469900" algn="l"/>
              </a:tabLst>
            </a:pP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b="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logging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in,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(like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Books,</a:t>
            </a:r>
            <a:r>
              <a:rPr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Book,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Book, etc.).</a:t>
            </a:r>
            <a:endParaRPr b="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42265">
              <a:lnSpc>
                <a:spcPts val="1640"/>
              </a:lnSpc>
              <a:buFont typeface="Arial MT"/>
              <a:buChar char="●"/>
              <a:tabLst>
                <a:tab pos="469265" algn="l"/>
              </a:tabLst>
            </a:pP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b="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corresponds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b="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b="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b="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b="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b="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b="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b="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Zenity</a:t>
            </a:r>
            <a:r>
              <a:rPr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Action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b="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340360" indent="-342900">
              <a:lnSpc>
                <a:spcPts val="1700"/>
              </a:lnSpc>
              <a:spcBef>
                <a:spcPts val="1245"/>
              </a:spcBef>
              <a:buFont typeface="Arial MT"/>
              <a:buChar char="●"/>
              <a:tabLst>
                <a:tab pos="469900" algn="l"/>
              </a:tabLst>
            </a:pP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Zenity</a:t>
            </a:r>
            <a:r>
              <a:rPr b="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b="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b="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b="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</a:t>
            </a:r>
            <a:r>
              <a:rPr b="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b="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options</a:t>
            </a:r>
            <a:r>
              <a:rPr b="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b="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displaying</a:t>
            </a:r>
            <a:r>
              <a:rPr b="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confirmation</a:t>
            </a:r>
            <a:r>
              <a:rPr b="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b="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</a:t>
            </a:r>
            <a:r>
              <a:rPr b="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b="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borrow).</a:t>
            </a:r>
            <a:endParaRPr b="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42265">
              <a:lnSpc>
                <a:spcPts val="1640"/>
              </a:lnSpc>
              <a:buFont typeface="Arial MT"/>
              <a:buChar char="●"/>
              <a:tabLst>
                <a:tab pos="469265" algn="l"/>
              </a:tabLst>
            </a:pP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b="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b="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b="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option,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Zenity</a:t>
            </a:r>
            <a:r>
              <a:rPr b="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warning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asking</a:t>
            </a:r>
            <a:r>
              <a:rPr b="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b="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b="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again.</a:t>
            </a:r>
            <a:endParaRPr b="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b="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42265">
              <a:lnSpc>
                <a:spcPct val="100000"/>
              </a:lnSpc>
              <a:spcBef>
                <a:spcPts val="1155"/>
              </a:spcBef>
              <a:buFont typeface="Arial MT"/>
              <a:buChar char="●"/>
              <a:tabLst>
                <a:tab pos="469265" algn="l"/>
              </a:tabLst>
            </a:pP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b="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</a:t>
            </a:r>
            <a:r>
              <a:rPr b="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b="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b="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b="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b="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b="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b="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chooses</a:t>
            </a:r>
            <a:r>
              <a:rPr b="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"Exit”.</a:t>
            </a:r>
            <a:endParaRPr b="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5100" y="666750"/>
            <a:ext cx="3733800" cy="34575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User</a:t>
            </a:r>
            <a:r>
              <a:rPr spc="-155" dirty="0"/>
              <a:t> </a:t>
            </a:r>
            <a:r>
              <a:rPr dirty="0"/>
              <a:t>Action</a:t>
            </a:r>
            <a:r>
              <a:rPr spc="-20" dirty="0"/>
              <a:t> </a:t>
            </a:r>
            <a:r>
              <a:rPr dirty="0"/>
              <a:t>Example:</a:t>
            </a:r>
            <a:r>
              <a:rPr spc="-20" dirty="0"/>
              <a:t> </a:t>
            </a:r>
            <a:r>
              <a:rPr dirty="0"/>
              <a:t>Borrowing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Book</a:t>
            </a:r>
            <a:endParaRPr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042704"/>
            <a:ext cx="7374890" cy="2850515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7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sz="17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Borrowing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ts val="1990"/>
              </a:lnSpc>
              <a:spcBef>
                <a:spcPts val="1100"/>
              </a:spcBef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"Borrow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book"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ts val="1940"/>
              </a:lnSpc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17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</a:t>
            </a:r>
            <a:r>
              <a:rPr sz="17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7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displayed.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ts val="1940"/>
              </a:lnSpc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3: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ts val="1940"/>
              </a:lnSpc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</a:t>
            </a:r>
            <a:r>
              <a:rPr sz="17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confirms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</a:t>
            </a:r>
            <a:r>
              <a:rPr sz="1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ts val="1990"/>
              </a:lnSpc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</a:t>
            </a:r>
            <a:r>
              <a:rPr sz="17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7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sz="17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(via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Zenity</a:t>
            </a:r>
            <a:r>
              <a:rPr sz="17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dialog).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7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ts val="1990"/>
              </a:lnSpc>
              <a:spcBef>
                <a:spcPts val="1100"/>
              </a:spcBef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interacts</a:t>
            </a:r>
            <a:r>
              <a:rPr sz="17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7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</a:t>
            </a:r>
            <a:r>
              <a:rPr sz="17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sz="1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prompts</a:t>
            </a:r>
            <a:r>
              <a:rPr sz="17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selections.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ts val="1990"/>
              </a:lnSpc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Zenity</a:t>
            </a:r>
            <a:r>
              <a:rPr sz="17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</a:t>
            </a:r>
            <a:r>
              <a:rPr sz="17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smooth,</a:t>
            </a:r>
            <a:r>
              <a:rPr sz="17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friendly</a:t>
            </a:r>
            <a:r>
              <a:rPr sz="17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interactions.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6939" y="742950"/>
            <a:ext cx="3693565" cy="31242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51785"/>
            <a:ext cx="3432138" cy="17627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477231"/>
            <a:ext cx="3863553" cy="169471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Error</a:t>
            </a:r>
            <a:r>
              <a:rPr spc="30" dirty="0"/>
              <a:t> </a:t>
            </a:r>
            <a:r>
              <a:rPr dirty="0"/>
              <a:t>Handling</a:t>
            </a:r>
            <a:r>
              <a:rPr spc="30" dirty="0"/>
              <a:t> </a:t>
            </a:r>
            <a:r>
              <a:rPr dirty="0"/>
              <a:t>and</a:t>
            </a:r>
            <a:r>
              <a:rPr spc="35" dirty="0"/>
              <a:t> </a:t>
            </a:r>
            <a:r>
              <a:rPr spc="-10" dirty="0"/>
              <a:t>Validation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217879"/>
            <a:ext cx="8037195" cy="2936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</a:t>
            </a:r>
            <a:r>
              <a:rPr sz="15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344170">
              <a:lnSpc>
                <a:spcPct val="105000"/>
              </a:lnSpc>
              <a:spcBef>
                <a:spcPts val="1200"/>
              </a:spcBef>
              <a:buFont typeface="Arial MT"/>
              <a:buChar char="●"/>
              <a:tabLst>
                <a:tab pos="469900" algn="l"/>
              </a:tabLst>
            </a:pP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selects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invalid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enters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incorrect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details,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sz="15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</a:t>
            </a:r>
            <a:r>
              <a:rPr sz="15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Zenity.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43535">
              <a:lnSpc>
                <a:spcPct val="100000"/>
              </a:lnSpc>
              <a:spcBef>
                <a:spcPts val="9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</a:t>
            </a:r>
            <a:r>
              <a:rPr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"Invalid</a:t>
            </a:r>
            <a:r>
              <a:rPr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choice,</a:t>
            </a:r>
            <a:r>
              <a:rPr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</a:t>
            </a:r>
            <a:r>
              <a:rPr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again!"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r>
              <a:rPr sz="15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5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Mistakes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43535">
              <a:lnSpc>
                <a:spcPct val="100000"/>
              </a:lnSpc>
              <a:spcBef>
                <a:spcPts val="129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</a:t>
            </a:r>
            <a:r>
              <a:rPr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mistakes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crashing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causing</a:t>
            </a:r>
            <a:r>
              <a:rPr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issues.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43535">
              <a:lnSpc>
                <a:spcPct val="100000"/>
              </a:lnSpc>
              <a:spcBef>
                <a:spcPts val="9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</a:t>
            </a:r>
            <a:r>
              <a:rPr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</a:t>
            </a:r>
            <a:r>
              <a:rPr sz="15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43535">
              <a:lnSpc>
                <a:spcPct val="100000"/>
              </a:lnSpc>
              <a:spcBef>
                <a:spcPts val="129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continues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asking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0822" y="819150"/>
            <a:ext cx="3571875" cy="14192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2" y="2647950"/>
            <a:ext cx="3571875" cy="14192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Result and</a:t>
            </a:r>
            <a:r>
              <a:rPr spc="5" dirty="0"/>
              <a:t> </a:t>
            </a:r>
            <a:r>
              <a:rPr spc="-10" dirty="0"/>
              <a:t>analysis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217879"/>
            <a:ext cx="7572375" cy="2936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15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43535">
              <a:lnSpc>
                <a:spcPct val="100000"/>
              </a:lnSpc>
              <a:spcBef>
                <a:spcPts val="129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43535">
              <a:lnSpc>
                <a:spcPct val="100000"/>
              </a:lnSpc>
              <a:spcBef>
                <a:spcPts val="9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Reduction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spent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43535">
              <a:lnSpc>
                <a:spcPct val="100000"/>
              </a:lnSpc>
              <a:spcBef>
                <a:spcPts val="9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Easy-to-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Zenity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boxes.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500" b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43535">
              <a:lnSpc>
                <a:spcPct val="100000"/>
              </a:lnSpc>
              <a:spcBef>
                <a:spcPts val="129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automating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90"/>
              </a:spcBef>
            </a:pPr>
            <a:r>
              <a:rPr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  <a:r>
              <a:rPr sz="15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Improvements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344170">
              <a:lnSpc>
                <a:spcPct val="105000"/>
              </a:lnSpc>
              <a:spcBef>
                <a:spcPts val="1200"/>
              </a:spcBef>
              <a:buFont typeface="Arial MT"/>
              <a:buChar char="●"/>
              <a:tabLst>
                <a:tab pos="469900" algn="l"/>
              </a:tabLst>
            </a:pP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could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later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search,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overdue</a:t>
            </a:r>
            <a:r>
              <a:rPr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tracking,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</a:t>
            </a:r>
            <a:r>
              <a:rPr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3105150"/>
            <a:ext cx="3429000" cy="14478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2247" y="1019175"/>
            <a:ext cx="4314825" cy="28765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16" y="590550"/>
            <a:ext cx="342900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Conclusion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067410"/>
            <a:ext cx="8257540" cy="3290644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24765" indent="-351790">
              <a:lnSpc>
                <a:spcPts val="1820"/>
              </a:lnSpc>
              <a:spcBef>
                <a:spcPts val="1250"/>
              </a:spcBef>
              <a:buFont typeface="Arial MT"/>
              <a:buChar char="●"/>
              <a:tabLst>
                <a:tab pos="46990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borrowing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offering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friendly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1155">
              <a:lnSpc>
                <a:spcPts val="1785"/>
              </a:lnSpc>
              <a:buFont typeface="Arial MT"/>
              <a:buChar char="●"/>
              <a:tabLst>
                <a:tab pos="46926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command-line-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</a:t>
            </a:r>
            <a:r>
              <a:rPr sz="1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Enhancements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1155">
              <a:lnSpc>
                <a:spcPts val="1870"/>
              </a:lnSpc>
              <a:spcBef>
                <a:spcPts val="1105"/>
              </a:spcBef>
              <a:buFont typeface="Arial MT"/>
              <a:buChar char="●"/>
              <a:tabLst>
                <a:tab pos="46926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overdue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reminders,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search).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1155">
              <a:lnSpc>
                <a:spcPts val="1870"/>
              </a:lnSpc>
              <a:buFont typeface="Arial MT"/>
              <a:buChar char="●"/>
              <a:tabLst>
                <a:tab pos="469265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r>
              <a:rPr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646430" indent="-351790">
              <a:lnSpc>
                <a:spcPts val="1820"/>
              </a:lnSpc>
              <a:spcBef>
                <a:spcPts val="1250"/>
              </a:spcBef>
              <a:buFont typeface="Arial MT"/>
              <a:buChar char="●"/>
              <a:tabLst>
                <a:tab pos="469900" algn="l"/>
              </a:tabLst>
            </a:pP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Streamlines</a:t>
            </a:r>
            <a:r>
              <a:rPr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</a:t>
            </a:r>
            <a:r>
              <a:rPr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error-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40" dirty="0">
                <a:latin typeface="Times New Roman" panose="02020603050405020304"/>
                <a:cs typeface="Times New Roman" panose="02020603050405020304"/>
              </a:rPr>
              <a:t>Table</a:t>
            </a:r>
            <a:r>
              <a:rPr sz="3000" b="1" spc="-8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b="1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300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b="1" spc="-10" dirty="0">
                <a:latin typeface="Times New Roman" panose="02020603050405020304"/>
                <a:cs typeface="Times New Roman" panose="02020603050405020304"/>
              </a:rPr>
              <a:t>Contents</a:t>
            </a:r>
            <a:endParaRPr sz="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4725" y="1042210"/>
            <a:ext cx="8134984" cy="3003550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sz="1850" b="1" spc="-10" dirty="0">
                <a:latin typeface="Times New Roman" panose="02020603050405020304"/>
                <a:cs typeface="Times New Roman" panose="02020603050405020304"/>
              </a:rPr>
              <a:t>Content</a:t>
            </a:r>
            <a:r>
              <a:rPr sz="1850" spc="-10" dirty="0">
                <a:latin typeface="Times New Roman" panose="02020603050405020304"/>
                <a:cs typeface="Times New Roman" panose="02020603050405020304"/>
              </a:rPr>
              <a:t>:</a:t>
            </a: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469265" indent="-369570">
              <a:lnSpc>
                <a:spcPts val="2160"/>
              </a:lnSpc>
              <a:spcBef>
                <a:spcPts val="1085"/>
              </a:spcBef>
              <a:buFont typeface="Arial MT"/>
              <a:buChar char="●"/>
              <a:tabLst>
                <a:tab pos="469265" algn="l"/>
              </a:tabLst>
            </a:pPr>
            <a:r>
              <a:rPr sz="1850" b="1" spc="-10" dirty="0">
                <a:latin typeface="Times New Roman" panose="02020603050405020304"/>
                <a:cs typeface="Times New Roman" panose="02020603050405020304"/>
              </a:rPr>
              <a:t>Introduction</a:t>
            </a:r>
            <a:r>
              <a:rPr sz="185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Overview</a:t>
            </a:r>
            <a:r>
              <a:rPr sz="18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system,</a:t>
            </a:r>
            <a:r>
              <a:rPr sz="18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purpose,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18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spc="-10" dirty="0">
                <a:latin typeface="Times New Roman" panose="02020603050405020304"/>
                <a:cs typeface="Times New Roman" panose="02020603050405020304"/>
              </a:rPr>
              <a:t>technology.</a:t>
            </a: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469265" indent="-369570">
              <a:lnSpc>
                <a:spcPts val="2105"/>
              </a:lnSpc>
              <a:buFont typeface="Arial MT"/>
              <a:buChar char="●"/>
              <a:tabLst>
                <a:tab pos="469265" algn="l"/>
              </a:tabLst>
            </a:pPr>
            <a:r>
              <a:rPr sz="1850" b="1" dirty="0"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185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b="1" spc="-10" dirty="0"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sz="185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Detailed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explanation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main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features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5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spc="-10" dirty="0">
                <a:latin typeface="Times New Roman" panose="02020603050405020304"/>
                <a:cs typeface="Times New Roman" panose="02020603050405020304"/>
              </a:rPr>
              <a:t>system.</a:t>
            </a: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469900" marR="58420" indent="-370205">
              <a:lnSpc>
                <a:spcPts val="2100"/>
              </a:lnSpc>
              <a:spcBef>
                <a:spcPts val="110"/>
              </a:spcBef>
              <a:buFont typeface="Arial MT"/>
              <a:buChar char="●"/>
              <a:tabLst>
                <a:tab pos="469900" algn="l"/>
              </a:tabLst>
            </a:pPr>
            <a:r>
              <a:rPr sz="1850" b="1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185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b="1" dirty="0">
                <a:latin typeface="Times New Roman" panose="02020603050405020304"/>
                <a:cs typeface="Times New Roman" panose="02020603050405020304"/>
              </a:rPr>
              <a:t>Flow</a:t>
            </a:r>
            <a:r>
              <a:rPr sz="185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5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b="1" dirty="0">
                <a:latin typeface="Times New Roman" panose="02020603050405020304"/>
                <a:cs typeface="Times New Roman" panose="02020603050405020304"/>
              </a:rPr>
              <a:t>Menu</a:t>
            </a:r>
            <a:r>
              <a:rPr sz="1850" b="1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b="1" spc="-10" dirty="0">
                <a:latin typeface="Times New Roman" panose="02020603050405020304"/>
                <a:cs typeface="Times New Roman" panose="02020603050405020304"/>
              </a:rPr>
              <a:t>Structure</a:t>
            </a:r>
            <a:r>
              <a:rPr sz="1850" b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runs,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login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spc="-20" dirty="0">
                <a:latin typeface="Times New Roman" panose="02020603050405020304"/>
                <a:cs typeface="Times New Roman" panose="02020603050405020304"/>
              </a:rPr>
              <a:t>main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menu</a:t>
            </a:r>
            <a:r>
              <a:rPr sz="18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spc="-10" dirty="0">
                <a:latin typeface="Times New Roman" panose="02020603050405020304"/>
                <a:cs typeface="Times New Roman" panose="02020603050405020304"/>
              </a:rPr>
              <a:t>options.</a:t>
            </a: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469900" marR="311785" indent="-370205">
              <a:lnSpc>
                <a:spcPts val="2100"/>
              </a:lnSpc>
              <a:spcBef>
                <a:spcPts val="10"/>
              </a:spcBef>
              <a:buFont typeface="Arial MT"/>
              <a:buChar char="●"/>
              <a:tabLst>
                <a:tab pos="469900" algn="l"/>
              </a:tabLst>
            </a:pPr>
            <a:r>
              <a:rPr sz="1850" b="1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1850" b="1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b="1" spc="-10" dirty="0">
                <a:latin typeface="Times New Roman" panose="02020603050405020304"/>
                <a:cs typeface="Times New Roman" panose="02020603050405020304"/>
              </a:rPr>
              <a:t>Interaction</a:t>
            </a:r>
            <a:r>
              <a:rPr sz="185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185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spc="-10" dirty="0">
                <a:latin typeface="Times New Roman" panose="02020603050405020304"/>
                <a:cs typeface="Times New Roman" panose="02020603050405020304"/>
              </a:rPr>
              <a:t>Step-by-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breakdown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how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50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interacts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185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spc="-25" dirty="0"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1850" spc="-10" dirty="0">
                <a:latin typeface="Times New Roman" panose="02020603050405020304"/>
                <a:cs typeface="Times New Roman" panose="02020603050405020304"/>
              </a:rPr>
              <a:t>system.</a:t>
            </a: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469265" indent="-369570">
              <a:lnSpc>
                <a:spcPts val="2000"/>
              </a:lnSpc>
              <a:buFont typeface="Arial MT"/>
              <a:buChar char="●"/>
              <a:tabLst>
                <a:tab pos="469265" algn="l"/>
              </a:tabLst>
            </a:pPr>
            <a:r>
              <a:rPr sz="1850" b="1" dirty="0">
                <a:latin typeface="Times New Roman" panose="02020603050405020304"/>
                <a:cs typeface="Times New Roman" panose="02020603050405020304"/>
              </a:rPr>
              <a:t>Results</a:t>
            </a:r>
            <a:r>
              <a:rPr sz="1850" b="1" spc="-9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50" b="1" spc="-114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b="1" dirty="0">
                <a:latin typeface="Times New Roman" panose="02020603050405020304"/>
                <a:cs typeface="Times New Roman" panose="02020603050405020304"/>
              </a:rPr>
              <a:t>Analysis</a:t>
            </a:r>
            <a:r>
              <a:rPr sz="1850" b="1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18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Key</a:t>
            </a:r>
            <a:r>
              <a:rPr sz="18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outcomes</a:t>
            </a:r>
            <a:r>
              <a:rPr sz="18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benefits</a:t>
            </a:r>
            <a:r>
              <a:rPr sz="18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18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implementing</a:t>
            </a:r>
            <a:r>
              <a:rPr sz="185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50" spc="-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spc="-10" dirty="0">
                <a:latin typeface="Times New Roman" panose="02020603050405020304"/>
                <a:cs typeface="Times New Roman" panose="02020603050405020304"/>
              </a:rPr>
              <a:t>system.</a:t>
            </a:r>
            <a:endParaRPr sz="1850">
              <a:latin typeface="Times New Roman" panose="02020603050405020304"/>
              <a:cs typeface="Times New Roman" panose="02020603050405020304"/>
            </a:endParaRPr>
          </a:p>
          <a:p>
            <a:pPr marL="469900" marR="5080" indent="-370205">
              <a:lnSpc>
                <a:spcPts val="2100"/>
              </a:lnSpc>
              <a:spcBef>
                <a:spcPts val="110"/>
              </a:spcBef>
              <a:buFont typeface="Arial MT"/>
              <a:buChar char="●"/>
              <a:tabLst>
                <a:tab pos="469900" algn="l"/>
              </a:tabLst>
            </a:pPr>
            <a:r>
              <a:rPr sz="1850" b="1" spc="-10" dirty="0">
                <a:latin typeface="Times New Roman" panose="02020603050405020304"/>
                <a:cs typeface="Times New Roman" panose="02020603050405020304"/>
              </a:rPr>
              <a:t>Conclusion</a:t>
            </a:r>
            <a:r>
              <a:rPr sz="1850" b="1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b="1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5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b="1" dirty="0">
                <a:latin typeface="Times New Roman" panose="02020603050405020304"/>
                <a:cs typeface="Times New Roman" panose="02020603050405020304"/>
              </a:rPr>
              <a:t>Future</a:t>
            </a:r>
            <a:r>
              <a:rPr sz="1850" b="1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b="1" spc="-10" dirty="0">
                <a:latin typeface="Times New Roman" panose="02020603050405020304"/>
                <a:cs typeface="Times New Roman" panose="02020603050405020304"/>
              </a:rPr>
              <a:t>Enhancements</a:t>
            </a:r>
            <a:r>
              <a:rPr sz="1850" b="1" spc="-4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Summarizing</a:t>
            </a:r>
            <a:r>
              <a:rPr sz="18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18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18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185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dirty="0">
                <a:latin typeface="Times New Roman" panose="02020603050405020304"/>
                <a:cs typeface="Times New Roman" panose="02020603050405020304"/>
              </a:rPr>
              <a:t>ideas</a:t>
            </a:r>
            <a:r>
              <a:rPr sz="1850" spc="-5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50" spc="-25" dirty="0"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1850" spc="-10" dirty="0">
                <a:latin typeface="Times New Roman" panose="02020603050405020304"/>
                <a:cs typeface="Times New Roman" panose="02020603050405020304"/>
              </a:rPr>
              <a:t>improvement.</a:t>
            </a:r>
            <a:endParaRPr sz="185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Introduction</a:t>
            </a:r>
            <a:r>
              <a:rPr spc="-2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spc="-10" dirty="0"/>
              <a:t>System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067543"/>
            <a:ext cx="8356600" cy="3741409"/>
          </a:xfrm>
          <a:prstGeom prst="rect">
            <a:avLst/>
          </a:prstGeom>
        </p:spPr>
        <p:txBody>
          <a:bodyPr vert="horz" wrap="square" lIns="0" tIns="154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15"/>
              </a:spcBef>
            </a:pPr>
            <a:r>
              <a:rPr sz="1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55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550" spc="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67335">
              <a:lnSpc>
                <a:spcPts val="1780"/>
              </a:lnSpc>
              <a:spcBef>
                <a:spcPts val="1250"/>
              </a:spcBef>
            </a:pP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books,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borrowers,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borrowing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process.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820"/>
              </a:lnSpc>
              <a:spcBef>
                <a:spcPts val="1075"/>
              </a:spcBef>
            </a:pPr>
            <a:r>
              <a:rPr sz="155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90805">
              <a:lnSpc>
                <a:spcPts val="1780"/>
              </a:lnSpc>
              <a:spcBef>
                <a:spcPts val="90"/>
              </a:spcBef>
            </a:pP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command-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lang="en-US" sz="155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90805">
              <a:lnSpc>
                <a:spcPts val="1780"/>
              </a:lnSpc>
              <a:spcBef>
                <a:spcPts val="90"/>
              </a:spcBef>
            </a:pP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695"/>
              </a:lnSpc>
            </a:pPr>
            <a:r>
              <a:rPr sz="155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ts val="1780"/>
              </a:lnSpc>
              <a:spcBef>
                <a:spcPts val="85"/>
              </a:spcBef>
            </a:pP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leverages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scripting,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Zenity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boxes),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data.</a:t>
            </a:r>
            <a:endParaRPr lang="en-US" sz="155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ts val="1780"/>
              </a:lnSpc>
              <a:spcBef>
                <a:spcPts val="85"/>
              </a:spcBef>
            </a:pP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695"/>
              </a:lnSpc>
            </a:pPr>
            <a:r>
              <a:rPr sz="15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sz="155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UNIX?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65405">
              <a:lnSpc>
                <a:spcPts val="1780"/>
              </a:lnSpc>
              <a:spcBef>
                <a:spcPts val="85"/>
              </a:spcBef>
            </a:pP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UNIX’s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flexibility,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command-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capabilities,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</a:t>
            </a:r>
            <a:r>
              <a:rPr sz="155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55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15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</a:t>
            </a:r>
            <a:endParaRPr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Key</a:t>
            </a:r>
            <a:r>
              <a:rPr spc="-5" dirty="0"/>
              <a:t> </a:t>
            </a:r>
            <a:r>
              <a:rPr dirty="0"/>
              <a:t>Features</a:t>
            </a:r>
            <a:r>
              <a:rPr spc="-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dirty="0"/>
              <a:t>the </a:t>
            </a:r>
            <a:r>
              <a:rPr spc="-10" dirty="0"/>
              <a:t>System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384725" y="1216864"/>
            <a:ext cx="6478270" cy="3118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latin typeface="Arial" panose="020B0604020202020204"/>
                <a:cs typeface="Arial" panose="020B0604020202020204"/>
              </a:rPr>
              <a:t>Main</a:t>
            </a:r>
            <a:r>
              <a:rPr sz="17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700" b="1" dirty="0">
                <a:latin typeface="Arial" panose="020B0604020202020204"/>
                <a:cs typeface="Arial" panose="020B0604020202020204"/>
              </a:rPr>
              <a:t>Menu</a:t>
            </a:r>
            <a:r>
              <a:rPr sz="17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1700" b="1" spc="-10" dirty="0">
                <a:latin typeface="Arial" panose="020B0604020202020204"/>
                <a:cs typeface="Arial" panose="020B0604020202020204"/>
              </a:rPr>
              <a:t>Options</a:t>
            </a:r>
            <a:r>
              <a:rPr sz="1700" spc="-10" dirty="0">
                <a:latin typeface="Arial MT"/>
                <a:cs typeface="Arial MT"/>
              </a:rPr>
              <a:t>:</a:t>
            </a:r>
            <a:endParaRPr sz="1700" dirty="0">
              <a:latin typeface="Arial MT"/>
              <a:cs typeface="Arial MT"/>
            </a:endParaRPr>
          </a:p>
          <a:p>
            <a:pPr marL="469265" indent="-358775">
              <a:lnSpc>
                <a:spcPct val="100000"/>
              </a:lnSpc>
              <a:spcBef>
                <a:spcPts val="1505"/>
              </a:spcBef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currently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ct val="100000"/>
              </a:lnSpc>
              <a:spcBef>
                <a:spcPts val="305"/>
              </a:spcBef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7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ct val="100000"/>
              </a:lnSpc>
              <a:spcBef>
                <a:spcPts val="305"/>
              </a:spcBef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ct val="100000"/>
              </a:lnSpc>
              <a:spcBef>
                <a:spcPts val="305"/>
              </a:spcBef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sz="1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Lets</a:t>
            </a:r>
            <a:r>
              <a:rPr sz="1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17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borrowed</a:t>
            </a:r>
            <a:r>
              <a:rPr sz="17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ct val="100000"/>
              </a:lnSpc>
              <a:spcBef>
                <a:spcPts val="310"/>
              </a:spcBef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Deletes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ct val="100000"/>
              </a:lnSpc>
              <a:spcBef>
                <a:spcPts val="305"/>
              </a:spcBef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borrowers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registered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borrowers.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ct val="100000"/>
              </a:lnSpc>
              <a:spcBef>
                <a:spcPts val="305"/>
              </a:spcBef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7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ct val="100000"/>
              </a:lnSpc>
              <a:spcBef>
                <a:spcPts val="305"/>
              </a:spcBef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Deletes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registered</a:t>
            </a:r>
            <a:r>
              <a:rPr sz="17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users).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58775">
              <a:lnSpc>
                <a:spcPct val="100000"/>
              </a:lnSpc>
              <a:spcBef>
                <a:spcPts val="305"/>
              </a:spcBef>
              <a:buFont typeface="Arial MT"/>
              <a:buChar char="●"/>
              <a:tabLst>
                <a:tab pos="469265" algn="l"/>
              </a:tabLst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sz="17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Closes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7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1700" spc="-10" dirty="0">
                <a:latin typeface="Arial MT"/>
                <a:cs typeface="Arial MT"/>
              </a:rPr>
              <a:t>.</a:t>
            </a:r>
            <a:endParaRPr sz="17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4725" y="479337"/>
            <a:ext cx="7915909" cy="14516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 panose="020B0604020202020204"/>
                <a:cs typeface="Arial" panose="020B0604020202020204"/>
              </a:rPr>
              <a:t>Zenity</a:t>
            </a:r>
            <a:r>
              <a:rPr sz="14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1400" b="1" spc="-10" dirty="0">
                <a:latin typeface="Arial" panose="020B0604020202020204"/>
                <a:cs typeface="Arial" panose="020B0604020202020204"/>
              </a:rPr>
              <a:t>Integration</a:t>
            </a:r>
            <a:r>
              <a:rPr sz="1400" spc="-10" dirty="0">
                <a:latin typeface="Arial MT"/>
                <a:cs typeface="Arial MT"/>
              </a:rPr>
              <a:t>:</a:t>
            </a:r>
            <a:endParaRPr sz="1400" dirty="0">
              <a:latin typeface="Arial MT"/>
              <a:cs typeface="Arial MT"/>
            </a:endParaRPr>
          </a:p>
          <a:p>
            <a:pPr marL="469265" indent="-335915">
              <a:lnSpc>
                <a:spcPct val="100000"/>
              </a:lnSpc>
              <a:spcBef>
                <a:spcPts val="1450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Zenity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boxes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throughout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friendly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pop-ups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notifications.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Command-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sz="14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35915">
              <a:lnSpc>
                <a:spcPct val="100000"/>
              </a:lnSpc>
              <a:spcBef>
                <a:spcPts val="1450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text-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interaction.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System</a:t>
            </a:r>
            <a:r>
              <a:rPr spc="10" dirty="0"/>
              <a:t> </a:t>
            </a:r>
            <a:r>
              <a:rPr dirty="0"/>
              <a:t>Flow</a:t>
            </a:r>
            <a:r>
              <a:rPr spc="15" dirty="0"/>
              <a:t> </a:t>
            </a:r>
            <a:r>
              <a:rPr dirty="0"/>
              <a:t>and</a:t>
            </a:r>
            <a:r>
              <a:rPr spc="15" dirty="0"/>
              <a:t> </a:t>
            </a:r>
            <a:r>
              <a:rPr dirty="0"/>
              <a:t>Menu</a:t>
            </a:r>
            <a:r>
              <a:rPr spc="10" dirty="0"/>
              <a:t> </a:t>
            </a:r>
            <a:r>
              <a:rPr spc="-10" dirty="0"/>
              <a:t>Structure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473074" y="1123950"/>
            <a:ext cx="8197850" cy="27212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14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35915">
              <a:lnSpc>
                <a:spcPct val="100000"/>
              </a:lnSpc>
              <a:spcBef>
                <a:spcPts val="1450"/>
              </a:spcBef>
              <a:buChar char="●"/>
              <a:tabLst>
                <a:tab pos="469265" algn="l"/>
              </a:tabLst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starts,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prompted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35915">
              <a:lnSpc>
                <a:spcPct val="100000"/>
              </a:lnSpc>
              <a:spcBef>
                <a:spcPts val="250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credentials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authenticate.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35915">
              <a:lnSpc>
                <a:spcPct val="100000"/>
              </a:lnSpc>
              <a:spcBef>
                <a:spcPts val="255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r>
              <a:rPr sz="1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35915">
              <a:lnSpc>
                <a:spcPct val="100000"/>
              </a:lnSpc>
              <a:spcBef>
                <a:spcPts val="250"/>
              </a:spcBef>
              <a:buChar char="●"/>
              <a:tabLst>
                <a:tab pos="469265" algn="l"/>
              </a:tabLst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logged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in,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35915">
              <a:lnSpc>
                <a:spcPct val="100000"/>
              </a:lnSpc>
              <a:spcBef>
                <a:spcPts val="255"/>
              </a:spcBef>
              <a:buChar char="●"/>
              <a:tabLst>
                <a:tab pos="469265" algn="l"/>
              </a:tabLst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borrow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book),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35915">
              <a:lnSpc>
                <a:spcPct val="100000"/>
              </a:lnSpc>
              <a:spcBef>
                <a:spcPts val="1450"/>
              </a:spcBef>
              <a:buFont typeface="Arial MT"/>
              <a:buChar char="●"/>
              <a:tabLst>
                <a:tab pos="469265" algn="l"/>
              </a:tabLst>
            </a:pP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Login/Register</a:t>
            </a:r>
            <a:r>
              <a:rPr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</a:t>
            </a:r>
            <a:r>
              <a:rPr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(Borrow,</a:t>
            </a:r>
            <a:r>
              <a:rPr sz="14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Add,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Remove,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etc.) </a:t>
            </a: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Menu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>
              <a:lnSpc>
                <a:spcPct val="100000"/>
              </a:lnSpc>
              <a:spcBef>
                <a:spcPts val="255"/>
              </a:spcBef>
            </a:pPr>
            <a:r>
              <a:rPr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562546"/>
            <a:ext cx="2895600" cy="22743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833" y="554164"/>
            <a:ext cx="4013456" cy="37165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120"/>
              </a:spcBef>
            </a:pPr>
            <a:r>
              <a:rPr dirty="0"/>
              <a:t>Login</a:t>
            </a:r>
            <a:r>
              <a:rPr spc="5" dirty="0"/>
              <a:t> </a:t>
            </a:r>
            <a:r>
              <a:rPr dirty="0"/>
              <a:t>and</a:t>
            </a:r>
            <a:r>
              <a:rPr spc="5" dirty="0"/>
              <a:t> </a:t>
            </a:r>
            <a:r>
              <a:rPr dirty="0"/>
              <a:t>Registration</a:t>
            </a:r>
            <a:r>
              <a:rPr spc="5" dirty="0"/>
              <a:t> </a:t>
            </a:r>
            <a:r>
              <a:rPr spc="-10" dirty="0"/>
              <a:t>Process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84725" y="1218641"/>
            <a:ext cx="8214359" cy="3282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32105">
              <a:lnSpc>
                <a:spcPct val="100000"/>
              </a:lnSpc>
              <a:spcBef>
                <a:spcPts val="1280"/>
              </a:spcBef>
              <a:buFont typeface="Arial MT"/>
              <a:buChar char="●"/>
              <a:tabLst>
                <a:tab pos="469265" algn="l"/>
              </a:tabLst>
            </a:pP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350" b="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credentials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(email/password)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themselves.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32105">
              <a:lnSpc>
                <a:spcPct val="100000"/>
              </a:lnSpc>
              <a:spcBef>
                <a:spcPts val="80"/>
              </a:spcBef>
              <a:buFont typeface="Arial MT"/>
              <a:buChar char="●"/>
              <a:tabLst>
                <a:tab pos="469265" algn="l"/>
              </a:tabLst>
            </a:pP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sz="135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credentials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valid,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granted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system.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32105">
              <a:lnSpc>
                <a:spcPct val="100000"/>
              </a:lnSpc>
              <a:spcBef>
                <a:spcPts val="1280"/>
              </a:spcBef>
              <a:buFont typeface="Arial MT"/>
              <a:buChar char="●"/>
              <a:tabLst>
                <a:tab pos="469265" algn="l"/>
              </a:tabLst>
            </a:pP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sz="135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35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135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</a:t>
            </a:r>
            <a:r>
              <a:rPr sz="135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135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name,</a:t>
            </a:r>
            <a:r>
              <a:rPr sz="135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email,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password.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32105">
              <a:lnSpc>
                <a:spcPct val="100000"/>
              </a:lnSpc>
              <a:spcBef>
                <a:spcPts val="85"/>
              </a:spcBef>
              <a:buFont typeface="Arial MT"/>
              <a:buChar char="●"/>
              <a:tabLst>
                <a:tab pos="469265" algn="l"/>
              </a:tabLst>
            </a:pP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</a:t>
            </a:r>
            <a:r>
              <a:rPr sz="135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registered,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35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r>
              <a:rPr sz="135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credentials.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32105">
              <a:lnSpc>
                <a:spcPct val="100000"/>
              </a:lnSpc>
              <a:spcBef>
                <a:spcPts val="1280"/>
              </a:spcBef>
              <a:buFont typeface="Arial MT"/>
              <a:buChar char="●"/>
              <a:tabLst>
                <a:tab pos="469265" algn="l"/>
              </a:tabLst>
            </a:pP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sz="1350" b="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authenticated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profiles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350"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Zenity</a:t>
            </a:r>
            <a:r>
              <a:rPr sz="135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Dialog</a:t>
            </a:r>
            <a:r>
              <a:rPr sz="135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Boxes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indent="-332105">
              <a:lnSpc>
                <a:spcPct val="100000"/>
              </a:lnSpc>
              <a:spcBef>
                <a:spcPts val="1280"/>
              </a:spcBef>
              <a:buFont typeface="Arial MT"/>
              <a:buChar char="●"/>
              <a:tabLst>
                <a:tab pos="469265" algn="l"/>
              </a:tabLst>
            </a:pP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Zenity</a:t>
            </a:r>
            <a:r>
              <a:rPr sz="135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login/register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prompts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z="135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success/error</a:t>
            </a:r>
            <a:r>
              <a:rPr sz="135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feedback.</a:t>
            </a:r>
            <a:endParaRPr sz="1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819150"/>
            <a:ext cx="3645699" cy="18977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580" y="819150"/>
            <a:ext cx="3730972" cy="18977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LIBRARY MANAGEMENT SYSTEM</Template>
  <TotalTime>0</TotalTime>
  <Words>5391</Words>
  <Application>WPS Presentation</Application>
  <PresentationFormat>On-screen Show (16:9)</PresentationFormat>
  <Paragraphs>125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Arial</vt:lpstr>
      <vt:lpstr>SimSun</vt:lpstr>
      <vt:lpstr>Wingdings</vt:lpstr>
      <vt:lpstr>Arial MT</vt:lpstr>
      <vt:lpstr>Arial</vt:lpstr>
      <vt:lpstr>Verdana</vt:lpstr>
      <vt:lpstr>Times New Roman</vt:lpstr>
      <vt:lpstr>Times New Roman</vt:lpstr>
      <vt:lpstr>Microsoft YaHei</vt:lpstr>
      <vt:lpstr>Arial Unicode MS</vt:lpstr>
      <vt:lpstr>Calibri</vt:lpstr>
      <vt:lpstr>Office Theme</vt:lpstr>
      <vt:lpstr>Streamlining Library Operations through Command-Line Interface</vt:lpstr>
      <vt:lpstr>Table of Contents</vt:lpstr>
      <vt:lpstr>Introduction to the System</vt:lpstr>
      <vt:lpstr>Key Features of the System</vt:lpstr>
      <vt:lpstr>PowerPoint 演示文稿</vt:lpstr>
      <vt:lpstr>System Flow and Menu Structure</vt:lpstr>
      <vt:lpstr>PowerPoint 演示文稿</vt:lpstr>
      <vt:lpstr>Login and Registration Process</vt:lpstr>
      <vt:lpstr>PowerPoint 演示文稿</vt:lpstr>
      <vt:lpstr>Main Menu Interaction</vt:lpstr>
      <vt:lpstr>PowerPoint 演示文稿</vt:lpstr>
      <vt:lpstr>User Action Example: Borrowing a Book</vt:lpstr>
      <vt:lpstr>PowerPoint 演示文稿</vt:lpstr>
      <vt:lpstr>Error Handling and Validation</vt:lpstr>
      <vt:lpstr>PowerPoint 演示文稿</vt:lpstr>
      <vt:lpstr>Result and analysis</vt:lpstr>
      <vt:lpstr>PowerPoint 演示文稿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 on UNIX Streamlining Library Operations through Command-Line Interface</dc:title>
  <dc:creator>student</dc:creator>
  <cp:lastModifiedBy>Kashvi Agarwal</cp:lastModifiedBy>
  <cp:revision>2</cp:revision>
  <dcterms:created xsi:type="dcterms:W3CDTF">2025-01-01T22:56:00Z</dcterms:created>
  <dcterms:modified xsi:type="dcterms:W3CDTF">2025-07-23T12:10:39Z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2025-01-02T05:30:00Z</vt:filetime>
  </property>
  <property fmtid="{D5CDD505-2E9C-101B-9397-08002B2CF9AE}" pid="3" name="Creator">
    <vt:lpwstr>Google</vt:lpwstr>
  </property>
  <property fmtid="{D5CDD505-2E9C-101B-9397-08002B2CF9AE}" pid="4" name="LastSaved">
    <vt:filetime>2025-01-02T05:30:00Z</vt:filetime>
  </property>
  <property fmtid="{D5CDD505-2E9C-101B-9397-08002B2CF9AE}" pid="5" name="ICV">
    <vt:lpwstr>04428A62A45E43A8B678BE8910C89C94_12</vt:lpwstr>
  </property>
  <property fmtid="{D5CDD505-2E9C-101B-9397-08002B2CF9AE}" pid="6" name="KSOProductBuildVer">
    <vt:lpwstr>1033-12.2.0.21936</vt:lpwstr>
  </property>
</Properties>
</file>