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40" r:id="rId9"/>
    <p:sldId id="343" r:id="rId10"/>
    <p:sldId id="353" r:id="rId11"/>
    <p:sldId id="329" r:id="rId12"/>
    <p:sldId id="348" r:id="rId13"/>
    <p:sldId id="347" r:id="rId14"/>
    <p:sldId id="346" r:id="rId15"/>
    <p:sldId id="349" r:id="rId16"/>
    <p:sldId id="350" r:id="rId17"/>
    <p:sldId id="352" r:id="rId18"/>
    <p:sldId id="351" r:id="rId19"/>
    <p:sldId id="354" r:id="rId20"/>
    <p:sldId id="330"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256" autoAdjust="0"/>
  </p:normalViewPr>
  <p:slideViewPr>
    <p:cSldViewPr snapToGrid="0">
      <p:cViewPr varScale="1">
        <p:scale>
          <a:sx n="86" d="100"/>
          <a:sy n="86" d="100"/>
        </p:scale>
        <p:origin x="398"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eerthi\Downloads\Final%20project%20files\C19%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Keerthi\Downloads\Final%20project%20files\C19%20Dashboar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Keerthi\Downloads\Final%20project%20files\C19%20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Percentage of population vaccinated against covid19</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'Population vaccinated'!$B$1</c:f>
              <c:strCache>
                <c:ptCount val="1"/>
                <c:pt idx="0">
                  <c:v>Partly_vaccinated</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'Population vaccinated'!$A$2:$A$38</c:f>
              <c:strCache>
                <c:ptCount val="37"/>
                <c:pt idx="0">
                  <c:v>NL</c:v>
                </c:pt>
                <c:pt idx="1">
                  <c:v>ML</c:v>
                </c:pt>
                <c:pt idx="2">
                  <c:v>JH</c:v>
                </c:pt>
                <c:pt idx="3">
                  <c:v>MN</c:v>
                </c:pt>
                <c:pt idx="4">
                  <c:v>BR</c:v>
                </c:pt>
                <c:pt idx="5">
                  <c:v>UP</c:v>
                </c:pt>
                <c:pt idx="6">
                  <c:v>PY</c:v>
                </c:pt>
                <c:pt idx="7">
                  <c:v>AR</c:v>
                </c:pt>
                <c:pt idx="8">
                  <c:v>CT</c:v>
                </c:pt>
                <c:pt idx="9">
                  <c:v>PB</c:v>
                </c:pt>
                <c:pt idx="10">
                  <c:v>RJ</c:v>
                </c:pt>
                <c:pt idx="11">
                  <c:v>MH</c:v>
                </c:pt>
                <c:pt idx="12">
                  <c:v>TT</c:v>
                </c:pt>
                <c:pt idx="13">
                  <c:v>TN</c:v>
                </c:pt>
                <c:pt idx="14">
                  <c:v>WB</c:v>
                </c:pt>
                <c:pt idx="15">
                  <c:v>OR</c:v>
                </c:pt>
                <c:pt idx="16">
                  <c:v>AS</c:v>
                </c:pt>
                <c:pt idx="17">
                  <c:v>MZ</c:v>
                </c:pt>
                <c:pt idx="18">
                  <c:v>TG</c:v>
                </c:pt>
                <c:pt idx="19">
                  <c:v>MP</c:v>
                </c:pt>
                <c:pt idx="20">
                  <c:v>HR</c:v>
                </c:pt>
                <c:pt idx="21">
                  <c:v>TR</c:v>
                </c:pt>
                <c:pt idx="22">
                  <c:v>AP</c:v>
                </c:pt>
                <c:pt idx="23">
                  <c:v>KA</c:v>
                </c:pt>
                <c:pt idx="24">
                  <c:v>GJ</c:v>
                </c:pt>
                <c:pt idx="25">
                  <c:v>DL</c:v>
                </c:pt>
                <c:pt idx="26">
                  <c:v>UT</c:v>
                </c:pt>
                <c:pt idx="27">
                  <c:v>DN</c:v>
                </c:pt>
                <c:pt idx="28">
                  <c:v>LA</c:v>
                </c:pt>
                <c:pt idx="29">
                  <c:v>JK</c:v>
                </c:pt>
                <c:pt idx="30">
                  <c:v>KL</c:v>
                </c:pt>
                <c:pt idx="31">
                  <c:v>AN</c:v>
                </c:pt>
                <c:pt idx="32">
                  <c:v>HP</c:v>
                </c:pt>
                <c:pt idx="33">
                  <c:v>SK</c:v>
                </c:pt>
                <c:pt idx="34">
                  <c:v>CH</c:v>
                </c:pt>
                <c:pt idx="35">
                  <c:v>LD</c:v>
                </c:pt>
                <c:pt idx="36">
                  <c:v>GA</c:v>
                </c:pt>
              </c:strCache>
            </c:strRef>
          </c:cat>
          <c:val>
            <c:numRef>
              <c:f>'Population vaccinated'!$B$2:$B$38</c:f>
              <c:numCache>
                <c:formatCode>0%</c:formatCode>
                <c:ptCount val="37"/>
                <c:pt idx="0">
                  <c:v>0.33</c:v>
                </c:pt>
                <c:pt idx="1">
                  <c:v>0.34</c:v>
                </c:pt>
                <c:pt idx="2">
                  <c:v>0.4</c:v>
                </c:pt>
                <c:pt idx="3">
                  <c:v>0.4</c:v>
                </c:pt>
                <c:pt idx="4">
                  <c:v>0.42</c:v>
                </c:pt>
                <c:pt idx="5">
                  <c:v>0.44</c:v>
                </c:pt>
                <c:pt idx="6">
                  <c:v>0.49</c:v>
                </c:pt>
                <c:pt idx="7">
                  <c:v>0.51</c:v>
                </c:pt>
                <c:pt idx="8">
                  <c:v>0.52</c:v>
                </c:pt>
                <c:pt idx="9">
                  <c:v>0.53</c:v>
                </c:pt>
                <c:pt idx="10">
                  <c:v>0.55000000000000004</c:v>
                </c:pt>
                <c:pt idx="11">
                  <c:v>0.55000000000000004</c:v>
                </c:pt>
                <c:pt idx="12">
                  <c:v>0.55000000000000004</c:v>
                </c:pt>
                <c:pt idx="13">
                  <c:v>0.55000000000000004</c:v>
                </c:pt>
                <c:pt idx="14">
                  <c:v>0.57999999999999996</c:v>
                </c:pt>
                <c:pt idx="15">
                  <c:v>0.59</c:v>
                </c:pt>
                <c:pt idx="16">
                  <c:v>0.59</c:v>
                </c:pt>
                <c:pt idx="17">
                  <c:v>0.6</c:v>
                </c:pt>
                <c:pt idx="18">
                  <c:v>0.6</c:v>
                </c:pt>
                <c:pt idx="19">
                  <c:v>0.61</c:v>
                </c:pt>
                <c:pt idx="20">
                  <c:v>0.62</c:v>
                </c:pt>
                <c:pt idx="21">
                  <c:v>0.63</c:v>
                </c:pt>
                <c:pt idx="22">
                  <c:v>0.63</c:v>
                </c:pt>
                <c:pt idx="23">
                  <c:v>0.65</c:v>
                </c:pt>
                <c:pt idx="24">
                  <c:v>0.66</c:v>
                </c:pt>
                <c:pt idx="25">
                  <c:v>0.66</c:v>
                </c:pt>
                <c:pt idx="26">
                  <c:v>0.67</c:v>
                </c:pt>
                <c:pt idx="27">
                  <c:v>0.69</c:v>
                </c:pt>
                <c:pt idx="28">
                  <c:v>0.71</c:v>
                </c:pt>
                <c:pt idx="29">
                  <c:v>0.72</c:v>
                </c:pt>
                <c:pt idx="30">
                  <c:v>0.72</c:v>
                </c:pt>
                <c:pt idx="31">
                  <c:v>0.74</c:v>
                </c:pt>
                <c:pt idx="32">
                  <c:v>0.78</c:v>
                </c:pt>
                <c:pt idx="33">
                  <c:v>0.79</c:v>
                </c:pt>
                <c:pt idx="34">
                  <c:v>0.79</c:v>
                </c:pt>
                <c:pt idx="35">
                  <c:v>0.81</c:v>
                </c:pt>
                <c:pt idx="36">
                  <c:v>0.82</c:v>
                </c:pt>
              </c:numCache>
            </c:numRef>
          </c:val>
          <c:extLst>
            <c:ext xmlns:c16="http://schemas.microsoft.com/office/drawing/2014/chart" uri="{C3380CC4-5D6E-409C-BE32-E72D297353CC}">
              <c16:uniqueId val="{00000000-28FB-4413-BBFC-88D336B64582}"/>
            </c:ext>
          </c:extLst>
        </c:ser>
        <c:ser>
          <c:idx val="1"/>
          <c:order val="1"/>
          <c:tx>
            <c:strRef>
              <c:f>'Population vaccinated'!$C$1</c:f>
              <c:strCache>
                <c:ptCount val="1"/>
                <c:pt idx="0">
                  <c:v>Fully_vaccinated</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'Population vaccinated'!$A$2:$A$38</c:f>
              <c:strCache>
                <c:ptCount val="37"/>
                <c:pt idx="0">
                  <c:v>NL</c:v>
                </c:pt>
                <c:pt idx="1">
                  <c:v>ML</c:v>
                </c:pt>
                <c:pt idx="2">
                  <c:v>JH</c:v>
                </c:pt>
                <c:pt idx="3">
                  <c:v>MN</c:v>
                </c:pt>
                <c:pt idx="4">
                  <c:v>BR</c:v>
                </c:pt>
                <c:pt idx="5">
                  <c:v>UP</c:v>
                </c:pt>
                <c:pt idx="6">
                  <c:v>PY</c:v>
                </c:pt>
                <c:pt idx="7">
                  <c:v>AR</c:v>
                </c:pt>
                <c:pt idx="8">
                  <c:v>CT</c:v>
                </c:pt>
                <c:pt idx="9">
                  <c:v>PB</c:v>
                </c:pt>
                <c:pt idx="10">
                  <c:v>RJ</c:v>
                </c:pt>
                <c:pt idx="11">
                  <c:v>MH</c:v>
                </c:pt>
                <c:pt idx="12">
                  <c:v>TT</c:v>
                </c:pt>
                <c:pt idx="13">
                  <c:v>TN</c:v>
                </c:pt>
                <c:pt idx="14">
                  <c:v>WB</c:v>
                </c:pt>
                <c:pt idx="15">
                  <c:v>OR</c:v>
                </c:pt>
                <c:pt idx="16">
                  <c:v>AS</c:v>
                </c:pt>
                <c:pt idx="17">
                  <c:v>MZ</c:v>
                </c:pt>
                <c:pt idx="18">
                  <c:v>TG</c:v>
                </c:pt>
                <c:pt idx="19">
                  <c:v>MP</c:v>
                </c:pt>
                <c:pt idx="20">
                  <c:v>HR</c:v>
                </c:pt>
                <c:pt idx="21">
                  <c:v>TR</c:v>
                </c:pt>
                <c:pt idx="22">
                  <c:v>AP</c:v>
                </c:pt>
                <c:pt idx="23">
                  <c:v>KA</c:v>
                </c:pt>
                <c:pt idx="24">
                  <c:v>GJ</c:v>
                </c:pt>
                <c:pt idx="25">
                  <c:v>DL</c:v>
                </c:pt>
                <c:pt idx="26">
                  <c:v>UT</c:v>
                </c:pt>
                <c:pt idx="27">
                  <c:v>DN</c:v>
                </c:pt>
                <c:pt idx="28">
                  <c:v>LA</c:v>
                </c:pt>
                <c:pt idx="29">
                  <c:v>JK</c:v>
                </c:pt>
                <c:pt idx="30">
                  <c:v>KL</c:v>
                </c:pt>
                <c:pt idx="31">
                  <c:v>AN</c:v>
                </c:pt>
                <c:pt idx="32">
                  <c:v>HP</c:v>
                </c:pt>
                <c:pt idx="33">
                  <c:v>SK</c:v>
                </c:pt>
                <c:pt idx="34">
                  <c:v>CH</c:v>
                </c:pt>
                <c:pt idx="35">
                  <c:v>LD</c:v>
                </c:pt>
                <c:pt idx="36">
                  <c:v>GA</c:v>
                </c:pt>
              </c:strCache>
            </c:strRef>
          </c:cat>
          <c:val>
            <c:numRef>
              <c:f>'Population vaccinated'!$C$2:$C$38</c:f>
              <c:numCache>
                <c:formatCode>0%</c:formatCode>
                <c:ptCount val="37"/>
                <c:pt idx="0">
                  <c:v>0.23</c:v>
                </c:pt>
                <c:pt idx="1">
                  <c:v>0.2</c:v>
                </c:pt>
                <c:pt idx="2">
                  <c:v>0.15</c:v>
                </c:pt>
                <c:pt idx="3">
                  <c:v>0.23</c:v>
                </c:pt>
                <c:pt idx="4">
                  <c:v>0.15</c:v>
                </c:pt>
                <c:pt idx="5">
                  <c:v>0.15</c:v>
                </c:pt>
                <c:pt idx="6">
                  <c:v>0.27</c:v>
                </c:pt>
                <c:pt idx="7">
                  <c:v>0.36</c:v>
                </c:pt>
                <c:pt idx="8">
                  <c:v>0.26</c:v>
                </c:pt>
                <c:pt idx="9">
                  <c:v>0.21</c:v>
                </c:pt>
                <c:pt idx="10">
                  <c:v>0.26</c:v>
                </c:pt>
                <c:pt idx="11">
                  <c:v>0.25</c:v>
                </c:pt>
                <c:pt idx="12">
                  <c:v>0.25</c:v>
                </c:pt>
                <c:pt idx="13">
                  <c:v>0.23</c:v>
                </c:pt>
                <c:pt idx="14">
                  <c:v>0.22</c:v>
                </c:pt>
                <c:pt idx="15">
                  <c:v>0.26</c:v>
                </c:pt>
                <c:pt idx="16">
                  <c:v>0.24</c:v>
                </c:pt>
                <c:pt idx="17">
                  <c:v>0.43</c:v>
                </c:pt>
                <c:pt idx="18">
                  <c:v>0.26</c:v>
                </c:pt>
                <c:pt idx="19">
                  <c:v>0.25</c:v>
                </c:pt>
                <c:pt idx="20">
                  <c:v>0.28000000000000003</c:v>
                </c:pt>
                <c:pt idx="21">
                  <c:v>0.41</c:v>
                </c:pt>
                <c:pt idx="22">
                  <c:v>0.39</c:v>
                </c:pt>
                <c:pt idx="23">
                  <c:v>0.35</c:v>
                </c:pt>
                <c:pt idx="24">
                  <c:v>0.38</c:v>
                </c:pt>
                <c:pt idx="25">
                  <c:v>0.37</c:v>
                </c:pt>
                <c:pt idx="26">
                  <c:v>0.35</c:v>
                </c:pt>
                <c:pt idx="27">
                  <c:v>0.39</c:v>
                </c:pt>
                <c:pt idx="28">
                  <c:v>0.52</c:v>
                </c:pt>
                <c:pt idx="29">
                  <c:v>0.39</c:v>
                </c:pt>
                <c:pt idx="30">
                  <c:v>0.39</c:v>
                </c:pt>
                <c:pt idx="31">
                  <c:v>0.5</c:v>
                </c:pt>
                <c:pt idx="32">
                  <c:v>0.47</c:v>
                </c:pt>
                <c:pt idx="33">
                  <c:v>0.68</c:v>
                </c:pt>
                <c:pt idx="34">
                  <c:v>0.46</c:v>
                </c:pt>
                <c:pt idx="35">
                  <c:v>0.68</c:v>
                </c:pt>
                <c:pt idx="36">
                  <c:v>0.59</c:v>
                </c:pt>
              </c:numCache>
            </c:numRef>
          </c:val>
          <c:extLst>
            <c:ext xmlns:c16="http://schemas.microsoft.com/office/drawing/2014/chart" uri="{C3380CC4-5D6E-409C-BE32-E72D297353CC}">
              <c16:uniqueId val="{00000001-28FB-4413-BBFC-88D336B64582}"/>
            </c:ext>
          </c:extLst>
        </c:ser>
        <c:dLbls>
          <c:dLblPos val="ctr"/>
          <c:showLegendKey val="0"/>
          <c:showVal val="1"/>
          <c:showCatName val="0"/>
          <c:showSerName val="0"/>
          <c:showPercent val="0"/>
          <c:showBubbleSize val="0"/>
        </c:dLbls>
        <c:gapWidth val="79"/>
        <c:axId val="647721711"/>
        <c:axId val="647734191"/>
      </c:barChart>
      <c:catAx>
        <c:axId val="647721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47734191"/>
        <c:crosses val="autoZero"/>
        <c:auto val="1"/>
        <c:lblAlgn val="ctr"/>
        <c:lblOffset val="100"/>
        <c:noMultiLvlLbl val="0"/>
      </c:catAx>
      <c:valAx>
        <c:axId val="647734191"/>
        <c:scaling>
          <c:orientation val="minMax"/>
        </c:scaling>
        <c:delete val="1"/>
        <c:axPos val="b"/>
        <c:numFmt formatCode="0%" sourceLinked="1"/>
        <c:majorTickMark val="none"/>
        <c:minorTickMark val="none"/>
        <c:tickLblPos val="nextTo"/>
        <c:crossAx val="6477217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Case severity KPI1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severity KPI1 '!$A$2</c:f>
              <c:strCache>
                <c:ptCount val="1"/>
                <c:pt idx="0">
                  <c:v>MP</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severity KPI1 '!$B$1:$D$1</c:f>
              <c:strCache>
                <c:ptCount val="3"/>
                <c:pt idx="0">
                  <c:v>Confirmed</c:v>
                </c:pt>
                <c:pt idx="1">
                  <c:v>Recovered</c:v>
                </c:pt>
                <c:pt idx="2">
                  <c:v>Death</c:v>
                </c:pt>
              </c:strCache>
            </c:strRef>
          </c:cat>
          <c:val>
            <c:numRef>
              <c:f>'Case severity KPI1 '!$B$2:$D$2</c:f>
              <c:numCache>
                <c:formatCode>General</c:formatCode>
                <c:ptCount val="3"/>
                <c:pt idx="0">
                  <c:v>792854</c:v>
                </c:pt>
                <c:pt idx="1">
                  <c:v>782215</c:v>
                </c:pt>
                <c:pt idx="2">
                  <c:v>10524</c:v>
                </c:pt>
              </c:numCache>
            </c:numRef>
          </c:val>
          <c:extLst>
            <c:ext xmlns:c16="http://schemas.microsoft.com/office/drawing/2014/chart" uri="{C3380CC4-5D6E-409C-BE32-E72D297353CC}">
              <c16:uniqueId val="{00000000-1CD1-4E37-B477-6BB47DF140C5}"/>
            </c:ext>
          </c:extLst>
        </c:ser>
        <c:ser>
          <c:idx val="1"/>
          <c:order val="1"/>
          <c:tx>
            <c:strRef>
              <c:f>'Case severity KPI1 '!$A$3</c:f>
              <c:strCache>
                <c:ptCount val="1"/>
                <c:pt idx="0">
                  <c:v>UP</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severity KPI1 '!$B$1:$D$1</c:f>
              <c:strCache>
                <c:ptCount val="3"/>
                <c:pt idx="0">
                  <c:v>Confirmed</c:v>
                </c:pt>
                <c:pt idx="1">
                  <c:v>Recovered</c:v>
                </c:pt>
                <c:pt idx="2">
                  <c:v>Death</c:v>
                </c:pt>
              </c:strCache>
            </c:strRef>
          </c:cat>
          <c:val>
            <c:numRef>
              <c:f>'Case severity KPI1 '!$B$3:$D$3</c:f>
              <c:numCache>
                <c:formatCode>General</c:formatCode>
                <c:ptCount val="3"/>
                <c:pt idx="0">
                  <c:v>1710158</c:v>
                </c:pt>
                <c:pt idx="1">
                  <c:v>1687151</c:v>
                </c:pt>
                <c:pt idx="2">
                  <c:v>22900</c:v>
                </c:pt>
              </c:numCache>
            </c:numRef>
          </c:val>
          <c:extLst>
            <c:ext xmlns:c16="http://schemas.microsoft.com/office/drawing/2014/chart" uri="{C3380CC4-5D6E-409C-BE32-E72D297353CC}">
              <c16:uniqueId val="{00000001-1CD1-4E37-B477-6BB47DF140C5}"/>
            </c:ext>
          </c:extLst>
        </c:ser>
        <c:dLbls>
          <c:dLblPos val="outEnd"/>
          <c:showLegendKey val="0"/>
          <c:showVal val="1"/>
          <c:showCatName val="0"/>
          <c:showSerName val="0"/>
          <c:showPercent val="0"/>
          <c:showBubbleSize val="0"/>
        </c:dLbls>
        <c:gapWidth val="219"/>
        <c:overlap val="-27"/>
        <c:axId val="2047081023"/>
        <c:axId val="2047083519"/>
      </c:barChart>
      <c:catAx>
        <c:axId val="20470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083519"/>
        <c:crosses val="autoZero"/>
        <c:auto val="1"/>
        <c:lblAlgn val="ctr"/>
        <c:lblOffset val="100"/>
        <c:noMultiLvlLbl val="0"/>
      </c:catAx>
      <c:valAx>
        <c:axId val="2047083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081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Case severity KPI2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severity KPI2'!$A$2</c:f>
              <c:strCache>
                <c:ptCount val="1"/>
                <c:pt idx="0">
                  <c:v>DL</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severity KPI2'!$B$1:$D$1</c:f>
              <c:strCache>
                <c:ptCount val="3"/>
                <c:pt idx="0">
                  <c:v>Confirmed</c:v>
                </c:pt>
                <c:pt idx="1">
                  <c:v>Recovered</c:v>
                </c:pt>
                <c:pt idx="2">
                  <c:v>Death</c:v>
                </c:pt>
              </c:strCache>
            </c:strRef>
          </c:cat>
          <c:val>
            <c:numRef>
              <c:f>'Case severity KPI2'!$B$2:$D$2</c:f>
              <c:numCache>
                <c:formatCode>General</c:formatCode>
                <c:ptCount val="3"/>
                <c:pt idx="0">
                  <c:v>1439870</c:v>
                </c:pt>
                <c:pt idx="1">
                  <c:v>1414431</c:v>
                </c:pt>
                <c:pt idx="2">
                  <c:v>25091</c:v>
                </c:pt>
              </c:numCache>
            </c:numRef>
          </c:val>
          <c:extLst>
            <c:ext xmlns:c16="http://schemas.microsoft.com/office/drawing/2014/chart" uri="{C3380CC4-5D6E-409C-BE32-E72D297353CC}">
              <c16:uniqueId val="{00000000-62A9-4B75-9FA4-E70FEA5DA1D0}"/>
            </c:ext>
          </c:extLst>
        </c:ser>
        <c:ser>
          <c:idx val="1"/>
          <c:order val="1"/>
          <c:tx>
            <c:strRef>
              <c:f>'Case severity KPI2'!$A$3</c:f>
              <c:strCache>
                <c:ptCount val="1"/>
                <c:pt idx="0">
                  <c:v>KL</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severity KPI2'!$B$1:$D$1</c:f>
              <c:strCache>
                <c:ptCount val="3"/>
                <c:pt idx="0">
                  <c:v>Confirmed</c:v>
                </c:pt>
                <c:pt idx="1">
                  <c:v>Recovered</c:v>
                </c:pt>
                <c:pt idx="2">
                  <c:v>Death</c:v>
                </c:pt>
              </c:strCache>
            </c:strRef>
          </c:cat>
          <c:val>
            <c:numRef>
              <c:f>'Case severity KPI2'!$B$3:$D$3</c:f>
              <c:numCache>
                <c:formatCode>General</c:formatCode>
                <c:ptCount val="3"/>
                <c:pt idx="0">
                  <c:v>4968657</c:v>
                </c:pt>
                <c:pt idx="1">
                  <c:v>4857181</c:v>
                </c:pt>
                <c:pt idx="2">
                  <c:v>31681</c:v>
                </c:pt>
              </c:numCache>
            </c:numRef>
          </c:val>
          <c:extLst>
            <c:ext xmlns:c16="http://schemas.microsoft.com/office/drawing/2014/chart" uri="{C3380CC4-5D6E-409C-BE32-E72D297353CC}">
              <c16:uniqueId val="{00000001-62A9-4B75-9FA4-E70FEA5DA1D0}"/>
            </c:ext>
          </c:extLst>
        </c:ser>
        <c:dLbls>
          <c:dLblPos val="outEnd"/>
          <c:showLegendKey val="0"/>
          <c:showVal val="1"/>
          <c:showCatName val="0"/>
          <c:showSerName val="0"/>
          <c:showPercent val="0"/>
          <c:showBubbleSize val="0"/>
        </c:dLbls>
        <c:gapWidth val="219"/>
        <c:overlap val="-27"/>
        <c:axId val="35013103"/>
        <c:axId val="35013935"/>
      </c:barChart>
      <c:catAx>
        <c:axId val="3501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13935"/>
        <c:crosses val="autoZero"/>
        <c:auto val="1"/>
        <c:lblAlgn val="ctr"/>
        <c:lblOffset val="100"/>
        <c:noMultiLvlLbl val="0"/>
      </c:catAx>
      <c:valAx>
        <c:axId val="35013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1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Confirmed</a:t>
            </a:r>
            <a:r>
              <a:rPr lang="en-US" baseline="0"/>
              <a:t> Cases by Month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'Total confirmed cases by month'!$C$1</c:f>
              <c:strCache>
                <c:ptCount val="1"/>
                <c:pt idx="0">
                  <c:v>total_confirmed</c:v>
                </c:pt>
              </c:strCache>
            </c:strRef>
          </c:tx>
          <c:spPr>
            <a:ln w="28575" cap="rnd">
              <a:solidFill>
                <a:schemeClr val="accent1"/>
              </a:solidFill>
              <a:round/>
            </a:ln>
            <a:effectLst/>
          </c:spPr>
          <c:marker>
            <c:symbol val="none"/>
          </c:marker>
          <c:cat>
            <c:multiLvlStrRef>
              <c:f>'Total confirmed cases by month'!$A$2:$B$23</c:f>
              <c:multiLvlStrCache>
                <c:ptCount val="2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lvl>
                <c:lvl>
                  <c:pt idx="0">
                    <c:v>2020</c:v>
                  </c:pt>
                  <c:pt idx="1">
                    <c:v>2020</c:v>
                  </c:pt>
                  <c:pt idx="2">
                    <c:v>2020</c:v>
                  </c:pt>
                  <c:pt idx="3">
                    <c:v>2020</c:v>
                  </c:pt>
                  <c:pt idx="4">
                    <c:v>2020</c:v>
                  </c:pt>
                  <c:pt idx="5">
                    <c:v>2020</c:v>
                  </c:pt>
                  <c:pt idx="6">
                    <c:v>2020</c:v>
                  </c:pt>
                  <c:pt idx="7">
                    <c:v>2020</c:v>
                  </c:pt>
                  <c:pt idx="8">
                    <c:v>2020</c:v>
                  </c:pt>
                  <c:pt idx="9">
                    <c:v>2020</c:v>
                  </c:pt>
                  <c:pt idx="10">
                    <c:v>2020</c:v>
                  </c:pt>
                  <c:pt idx="11">
                    <c:v>2020</c:v>
                  </c:pt>
                  <c:pt idx="12">
                    <c:v>2021</c:v>
                  </c:pt>
                  <c:pt idx="13">
                    <c:v>2021</c:v>
                  </c:pt>
                  <c:pt idx="14">
                    <c:v>2021</c:v>
                  </c:pt>
                  <c:pt idx="15">
                    <c:v>2021</c:v>
                  </c:pt>
                  <c:pt idx="16">
                    <c:v>2021</c:v>
                  </c:pt>
                  <c:pt idx="17">
                    <c:v>2021</c:v>
                  </c:pt>
                  <c:pt idx="18">
                    <c:v>2021</c:v>
                  </c:pt>
                  <c:pt idx="19">
                    <c:v>2021</c:v>
                  </c:pt>
                  <c:pt idx="20">
                    <c:v>2021</c:v>
                  </c:pt>
                  <c:pt idx="21">
                    <c:v>2021</c:v>
                  </c:pt>
                </c:lvl>
              </c:multiLvlStrCache>
            </c:multiLvlStrRef>
          </c:cat>
          <c:val>
            <c:numRef>
              <c:f>'Total confirmed cases by month'!$C$2:$C$23</c:f>
              <c:numCache>
                <c:formatCode>General</c:formatCode>
                <c:ptCount val="22"/>
                <c:pt idx="0">
                  <c:v>2</c:v>
                </c:pt>
                <c:pt idx="1">
                  <c:v>4</c:v>
                </c:pt>
                <c:pt idx="2">
                  <c:v>3264</c:v>
                </c:pt>
                <c:pt idx="3">
                  <c:v>66464</c:v>
                </c:pt>
                <c:pt idx="4">
                  <c:v>311562</c:v>
                </c:pt>
                <c:pt idx="5">
                  <c:v>790286</c:v>
                </c:pt>
                <c:pt idx="6">
                  <c:v>2222526</c:v>
                </c:pt>
                <c:pt idx="7">
                  <c:v>3981776</c:v>
                </c:pt>
                <c:pt idx="8">
                  <c:v>5244648</c:v>
                </c:pt>
                <c:pt idx="9">
                  <c:v>3746260</c:v>
                </c:pt>
                <c:pt idx="10">
                  <c:v>2559720</c:v>
                </c:pt>
                <c:pt idx="11">
                  <c:v>1646112</c:v>
                </c:pt>
                <c:pt idx="12">
                  <c:v>944634</c:v>
                </c:pt>
                <c:pt idx="13">
                  <c:v>706856</c:v>
                </c:pt>
                <c:pt idx="14">
                  <c:v>2217320</c:v>
                </c:pt>
                <c:pt idx="15">
                  <c:v>13872958</c:v>
                </c:pt>
                <c:pt idx="16">
                  <c:v>18033374</c:v>
                </c:pt>
                <c:pt idx="17">
                  <c:v>4473770</c:v>
                </c:pt>
                <c:pt idx="18">
                  <c:v>2487946</c:v>
                </c:pt>
                <c:pt idx="19">
                  <c:v>2312010</c:v>
                </c:pt>
                <c:pt idx="20">
                  <c:v>1909512</c:v>
                </c:pt>
                <c:pt idx="21">
                  <c:v>1040220</c:v>
                </c:pt>
              </c:numCache>
            </c:numRef>
          </c:val>
          <c:smooth val="0"/>
          <c:extLst>
            <c:ext xmlns:c16="http://schemas.microsoft.com/office/drawing/2014/chart" uri="{C3380CC4-5D6E-409C-BE32-E72D297353CC}">
              <c16:uniqueId val="{00000000-F7FB-4A58-AAF7-753B5FBC1602}"/>
            </c:ext>
          </c:extLst>
        </c:ser>
        <c:dLbls>
          <c:showLegendKey val="0"/>
          <c:showVal val="0"/>
          <c:showCatName val="0"/>
          <c:showSerName val="0"/>
          <c:showPercent val="0"/>
          <c:showBubbleSize val="0"/>
        </c:dLbls>
        <c:smooth val="0"/>
        <c:axId val="1914822832"/>
        <c:axId val="1914823248"/>
      </c:lineChart>
      <c:catAx>
        <c:axId val="191482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23248"/>
        <c:crosses val="autoZero"/>
        <c:auto val="1"/>
        <c:lblAlgn val="ctr"/>
        <c:lblOffset val="100"/>
        <c:noMultiLvlLbl val="0"/>
      </c:catAx>
      <c:valAx>
        <c:axId val="191482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22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Top 10 States with Maximum cases in October 2021</a:t>
            </a:r>
          </a:p>
        </c:rich>
      </c:tx>
      <c:layout>
        <c:manualLayout>
          <c:xMode val="edge"/>
          <c:yMode val="edge"/>
          <c:x val="9.9555555555555564E-2"/>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States with Max Case'!$A$2</c:f>
              <c:strCache>
                <c:ptCount val="1"/>
                <c:pt idx="0">
                  <c:v>TT</c:v>
                </c:pt>
              </c:strCache>
            </c:strRef>
          </c:tx>
          <c:spPr>
            <a:gradFill rotWithShape="1">
              <a:gsLst>
                <a:gs pos="0">
                  <a:schemeClr val="accent1">
                    <a:shade val="42000"/>
                    <a:satMod val="103000"/>
                    <a:lumMod val="102000"/>
                    <a:tint val="94000"/>
                  </a:schemeClr>
                </a:gs>
                <a:gs pos="50000">
                  <a:schemeClr val="accent1">
                    <a:shade val="42000"/>
                    <a:satMod val="110000"/>
                    <a:lumMod val="100000"/>
                    <a:shade val="100000"/>
                  </a:schemeClr>
                </a:gs>
                <a:gs pos="100000">
                  <a:schemeClr val="accent1">
                    <a:shade val="42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Case'!$B$2</c:f>
              <c:numCache>
                <c:formatCode>General</c:formatCode>
                <c:ptCount val="1"/>
                <c:pt idx="0">
                  <c:v>7911991</c:v>
                </c:pt>
              </c:numCache>
            </c:numRef>
          </c:val>
          <c:extLst>
            <c:ext xmlns:c16="http://schemas.microsoft.com/office/drawing/2014/chart" uri="{C3380CC4-5D6E-409C-BE32-E72D297353CC}">
              <c16:uniqueId val="{00000000-54DC-4171-BD67-8BEA9A601BEA}"/>
            </c:ext>
          </c:extLst>
        </c:ser>
        <c:ser>
          <c:idx val="1"/>
          <c:order val="1"/>
          <c:tx>
            <c:strRef>
              <c:f>'Top 10 States with Max Case'!$A$3</c:f>
              <c:strCache>
                <c:ptCount val="1"/>
                <c:pt idx="0">
                  <c:v>KL</c:v>
                </c:pt>
              </c:strCache>
            </c:strRef>
          </c:tx>
          <c:spPr>
            <a:gradFill rotWithShape="1">
              <a:gsLst>
                <a:gs pos="0">
                  <a:schemeClr val="accent1">
                    <a:shade val="55000"/>
                    <a:satMod val="103000"/>
                    <a:lumMod val="102000"/>
                    <a:tint val="94000"/>
                  </a:schemeClr>
                </a:gs>
                <a:gs pos="50000">
                  <a:schemeClr val="accent1">
                    <a:shade val="55000"/>
                    <a:satMod val="110000"/>
                    <a:lumMod val="100000"/>
                    <a:shade val="100000"/>
                  </a:schemeClr>
                </a:gs>
                <a:gs pos="100000">
                  <a:schemeClr val="accent1">
                    <a:shade val="5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Case'!$B$3</c:f>
              <c:numCache>
                <c:formatCode>General</c:formatCode>
                <c:ptCount val="1"/>
                <c:pt idx="0">
                  <c:v>4321701</c:v>
                </c:pt>
              </c:numCache>
            </c:numRef>
          </c:val>
          <c:extLst>
            <c:ext xmlns:c16="http://schemas.microsoft.com/office/drawing/2014/chart" uri="{C3380CC4-5D6E-409C-BE32-E72D297353CC}">
              <c16:uniqueId val="{00000001-54DC-4171-BD67-8BEA9A601BEA}"/>
            </c:ext>
          </c:extLst>
        </c:ser>
        <c:ser>
          <c:idx val="2"/>
          <c:order val="2"/>
          <c:tx>
            <c:strRef>
              <c:f>'Top 10 States with Max Case'!$A$4</c:f>
              <c:strCache>
                <c:ptCount val="1"/>
                <c:pt idx="0">
                  <c:v>MH</c:v>
                </c:pt>
              </c:strCache>
            </c:strRef>
          </c:tx>
          <c:spPr>
            <a:gradFill rotWithShape="1">
              <a:gsLst>
                <a:gs pos="0">
                  <a:schemeClr val="accent1">
                    <a:shade val="68000"/>
                    <a:satMod val="103000"/>
                    <a:lumMod val="102000"/>
                    <a:tint val="94000"/>
                  </a:schemeClr>
                </a:gs>
                <a:gs pos="50000">
                  <a:schemeClr val="accent1">
                    <a:shade val="68000"/>
                    <a:satMod val="110000"/>
                    <a:lumMod val="100000"/>
                    <a:shade val="100000"/>
                  </a:schemeClr>
                </a:gs>
                <a:gs pos="100000">
                  <a:schemeClr val="accent1">
                    <a:shade val="68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Case'!$B$4</c:f>
              <c:numCache>
                <c:formatCode>General</c:formatCode>
                <c:ptCount val="1"/>
                <c:pt idx="0">
                  <c:v>705544</c:v>
                </c:pt>
              </c:numCache>
            </c:numRef>
          </c:val>
          <c:extLst>
            <c:ext xmlns:c16="http://schemas.microsoft.com/office/drawing/2014/chart" uri="{C3380CC4-5D6E-409C-BE32-E72D297353CC}">
              <c16:uniqueId val="{00000002-54DC-4171-BD67-8BEA9A601BEA}"/>
            </c:ext>
          </c:extLst>
        </c:ser>
        <c:ser>
          <c:idx val="3"/>
          <c:order val="3"/>
          <c:tx>
            <c:strRef>
              <c:f>'Top 10 States with Max Case'!$A$5</c:f>
              <c:strCache>
                <c:ptCount val="1"/>
                <c:pt idx="0">
                  <c:v>TN</c:v>
                </c:pt>
              </c:strCache>
            </c:strRef>
          </c:tx>
          <c:spPr>
            <a:gradFill rotWithShape="1">
              <a:gsLst>
                <a:gs pos="0">
                  <a:schemeClr val="accent1">
                    <a:shade val="80000"/>
                    <a:satMod val="103000"/>
                    <a:lumMod val="102000"/>
                    <a:tint val="94000"/>
                  </a:schemeClr>
                </a:gs>
                <a:gs pos="50000">
                  <a:schemeClr val="accent1">
                    <a:shade val="80000"/>
                    <a:satMod val="110000"/>
                    <a:lumMod val="100000"/>
                    <a:shade val="100000"/>
                  </a:schemeClr>
                </a:gs>
                <a:gs pos="100000">
                  <a:schemeClr val="accent1">
                    <a:shade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Case'!$B$5</c:f>
              <c:numCache>
                <c:formatCode>General</c:formatCode>
                <c:ptCount val="1"/>
                <c:pt idx="0">
                  <c:v>598337</c:v>
                </c:pt>
              </c:numCache>
            </c:numRef>
          </c:val>
          <c:extLst>
            <c:ext xmlns:c16="http://schemas.microsoft.com/office/drawing/2014/chart" uri="{C3380CC4-5D6E-409C-BE32-E72D297353CC}">
              <c16:uniqueId val="{00000003-54DC-4171-BD67-8BEA9A601BEA}"/>
            </c:ext>
          </c:extLst>
        </c:ser>
        <c:ser>
          <c:idx val="4"/>
          <c:order val="4"/>
          <c:tx>
            <c:strRef>
              <c:f>'Top 10 States with Max Case'!$A$6</c:f>
              <c:strCache>
                <c:ptCount val="1"/>
                <c:pt idx="0">
                  <c:v>WB</c:v>
                </c:pt>
              </c:strCache>
            </c:strRef>
          </c:tx>
          <c:spPr>
            <a:gradFill rotWithShape="1">
              <a:gsLst>
                <a:gs pos="0">
                  <a:schemeClr val="accent1">
                    <a:shade val="93000"/>
                    <a:satMod val="103000"/>
                    <a:lumMod val="102000"/>
                    <a:tint val="94000"/>
                  </a:schemeClr>
                </a:gs>
                <a:gs pos="50000">
                  <a:schemeClr val="accent1">
                    <a:shade val="93000"/>
                    <a:satMod val="110000"/>
                    <a:lumMod val="100000"/>
                    <a:shade val="100000"/>
                  </a:schemeClr>
                </a:gs>
                <a:gs pos="100000">
                  <a:schemeClr val="accent1">
                    <a:shade val="93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Case'!$B$6</c:f>
              <c:numCache>
                <c:formatCode>General</c:formatCode>
                <c:ptCount val="1"/>
                <c:pt idx="0">
                  <c:v>538346</c:v>
                </c:pt>
              </c:numCache>
            </c:numRef>
          </c:val>
          <c:extLst>
            <c:ext xmlns:c16="http://schemas.microsoft.com/office/drawing/2014/chart" uri="{C3380CC4-5D6E-409C-BE32-E72D297353CC}">
              <c16:uniqueId val="{00000004-54DC-4171-BD67-8BEA9A601BEA}"/>
            </c:ext>
          </c:extLst>
        </c:ser>
        <c:ser>
          <c:idx val="5"/>
          <c:order val="5"/>
          <c:tx>
            <c:strRef>
              <c:f>'Top 10 States with Max Case'!$A$7</c:f>
              <c:strCache>
                <c:ptCount val="1"/>
                <c:pt idx="0">
                  <c:v>MZ</c:v>
                </c:pt>
              </c:strCache>
            </c:strRef>
          </c:tx>
          <c:spPr>
            <a:gradFill rotWithShape="1">
              <a:gsLst>
                <a:gs pos="0">
                  <a:schemeClr val="accent1">
                    <a:tint val="94000"/>
                    <a:satMod val="103000"/>
                    <a:lumMod val="102000"/>
                    <a:tint val="94000"/>
                  </a:schemeClr>
                </a:gs>
                <a:gs pos="50000">
                  <a:schemeClr val="accent1">
                    <a:tint val="94000"/>
                    <a:satMod val="110000"/>
                    <a:lumMod val="100000"/>
                    <a:shade val="100000"/>
                  </a:schemeClr>
                </a:gs>
                <a:gs pos="100000">
                  <a:schemeClr val="accent1">
                    <a:tint val="94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Case'!$B$7</c:f>
              <c:numCache>
                <c:formatCode>General</c:formatCode>
                <c:ptCount val="1"/>
                <c:pt idx="0">
                  <c:v>322503</c:v>
                </c:pt>
              </c:numCache>
            </c:numRef>
          </c:val>
          <c:extLst>
            <c:ext xmlns:c16="http://schemas.microsoft.com/office/drawing/2014/chart" uri="{C3380CC4-5D6E-409C-BE32-E72D297353CC}">
              <c16:uniqueId val="{00000005-54DC-4171-BD67-8BEA9A601BEA}"/>
            </c:ext>
          </c:extLst>
        </c:ser>
        <c:ser>
          <c:idx val="6"/>
          <c:order val="6"/>
          <c:tx>
            <c:strRef>
              <c:f>'Top 10 States with Max Case'!$A$8</c:f>
              <c:strCache>
                <c:ptCount val="1"/>
                <c:pt idx="0">
                  <c:v>OR</c:v>
                </c:pt>
              </c:strCache>
            </c:strRef>
          </c:tx>
          <c:spPr>
            <a:gradFill rotWithShape="1">
              <a:gsLst>
                <a:gs pos="0">
                  <a:schemeClr val="accent1">
                    <a:tint val="81000"/>
                    <a:satMod val="103000"/>
                    <a:lumMod val="102000"/>
                    <a:tint val="94000"/>
                  </a:schemeClr>
                </a:gs>
                <a:gs pos="50000">
                  <a:schemeClr val="accent1">
                    <a:tint val="81000"/>
                    <a:satMod val="110000"/>
                    <a:lumMod val="100000"/>
                    <a:shade val="100000"/>
                  </a:schemeClr>
                </a:gs>
                <a:gs pos="100000">
                  <a:schemeClr val="accent1">
                    <a:tint val="81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Case'!$B$8</c:f>
              <c:numCache>
                <c:formatCode>General</c:formatCode>
                <c:ptCount val="1"/>
                <c:pt idx="0">
                  <c:v>283528</c:v>
                </c:pt>
              </c:numCache>
            </c:numRef>
          </c:val>
          <c:extLst>
            <c:ext xmlns:c16="http://schemas.microsoft.com/office/drawing/2014/chart" uri="{C3380CC4-5D6E-409C-BE32-E72D297353CC}">
              <c16:uniqueId val="{00000006-54DC-4171-BD67-8BEA9A601BEA}"/>
            </c:ext>
          </c:extLst>
        </c:ser>
        <c:ser>
          <c:idx val="7"/>
          <c:order val="7"/>
          <c:tx>
            <c:strRef>
              <c:f>'Top 10 States with Max Case'!$A$9</c:f>
              <c:strCache>
                <c:ptCount val="1"/>
                <c:pt idx="0">
                  <c:v>AP</c:v>
                </c:pt>
              </c:strCache>
            </c:strRef>
          </c:tx>
          <c:spPr>
            <a:gradFill rotWithShape="1">
              <a:gsLst>
                <a:gs pos="0">
                  <a:schemeClr val="accent1">
                    <a:tint val="69000"/>
                    <a:satMod val="103000"/>
                    <a:lumMod val="102000"/>
                    <a:tint val="94000"/>
                  </a:schemeClr>
                </a:gs>
                <a:gs pos="50000">
                  <a:schemeClr val="accent1">
                    <a:tint val="69000"/>
                    <a:satMod val="110000"/>
                    <a:lumMod val="100000"/>
                    <a:shade val="100000"/>
                  </a:schemeClr>
                </a:gs>
                <a:gs pos="100000">
                  <a:schemeClr val="accent1">
                    <a:tint val="69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Case'!$B$9</c:f>
              <c:numCache>
                <c:formatCode>General</c:formatCode>
                <c:ptCount val="1"/>
                <c:pt idx="0">
                  <c:v>227920</c:v>
                </c:pt>
              </c:numCache>
            </c:numRef>
          </c:val>
          <c:extLst>
            <c:ext xmlns:c16="http://schemas.microsoft.com/office/drawing/2014/chart" uri="{C3380CC4-5D6E-409C-BE32-E72D297353CC}">
              <c16:uniqueId val="{00000007-54DC-4171-BD67-8BEA9A601BEA}"/>
            </c:ext>
          </c:extLst>
        </c:ser>
        <c:ser>
          <c:idx val="8"/>
          <c:order val="8"/>
          <c:tx>
            <c:strRef>
              <c:f>'Top 10 States with Max Case'!$A$10</c:f>
              <c:strCache>
                <c:ptCount val="1"/>
                <c:pt idx="0">
                  <c:v>KA</c:v>
                </c:pt>
              </c:strCache>
            </c:strRef>
          </c:tx>
          <c:spPr>
            <a:gradFill rotWithShape="1">
              <a:gsLst>
                <a:gs pos="0">
                  <a:schemeClr val="accent1">
                    <a:tint val="56000"/>
                    <a:satMod val="103000"/>
                    <a:lumMod val="102000"/>
                    <a:tint val="94000"/>
                  </a:schemeClr>
                </a:gs>
                <a:gs pos="50000">
                  <a:schemeClr val="accent1">
                    <a:tint val="56000"/>
                    <a:satMod val="110000"/>
                    <a:lumMod val="100000"/>
                    <a:shade val="100000"/>
                  </a:schemeClr>
                </a:gs>
                <a:gs pos="100000">
                  <a:schemeClr val="accent1">
                    <a:tint val="5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Case'!$B$10</c:f>
              <c:numCache>
                <c:formatCode>General</c:formatCode>
                <c:ptCount val="1"/>
                <c:pt idx="0">
                  <c:v>174908</c:v>
                </c:pt>
              </c:numCache>
            </c:numRef>
          </c:val>
          <c:extLst>
            <c:ext xmlns:c16="http://schemas.microsoft.com/office/drawing/2014/chart" uri="{C3380CC4-5D6E-409C-BE32-E72D297353CC}">
              <c16:uniqueId val="{00000008-54DC-4171-BD67-8BEA9A601BEA}"/>
            </c:ext>
          </c:extLst>
        </c:ser>
        <c:ser>
          <c:idx val="9"/>
          <c:order val="9"/>
          <c:tx>
            <c:strRef>
              <c:f>'Top 10 States with Max Case'!$A$11</c:f>
              <c:strCache>
                <c:ptCount val="1"/>
                <c:pt idx="0">
                  <c:v>AS</c:v>
                </c:pt>
              </c:strCache>
            </c:strRef>
          </c:tx>
          <c:spPr>
            <a:gradFill rotWithShape="1">
              <a:gsLst>
                <a:gs pos="0">
                  <a:schemeClr val="accent1">
                    <a:tint val="43000"/>
                    <a:satMod val="103000"/>
                    <a:lumMod val="102000"/>
                    <a:tint val="94000"/>
                  </a:schemeClr>
                </a:gs>
                <a:gs pos="50000">
                  <a:schemeClr val="accent1">
                    <a:tint val="43000"/>
                    <a:satMod val="110000"/>
                    <a:lumMod val="100000"/>
                    <a:shade val="100000"/>
                  </a:schemeClr>
                </a:gs>
                <a:gs pos="100000">
                  <a:schemeClr val="accent1">
                    <a:tint val="43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'Top 10 States with Max Case'!$B$11</c:f>
              <c:numCache>
                <c:formatCode>General</c:formatCode>
                <c:ptCount val="1"/>
                <c:pt idx="0">
                  <c:v>121900</c:v>
                </c:pt>
              </c:numCache>
            </c:numRef>
          </c:val>
          <c:extLst>
            <c:ext xmlns:c16="http://schemas.microsoft.com/office/drawing/2014/chart" uri="{C3380CC4-5D6E-409C-BE32-E72D297353CC}">
              <c16:uniqueId val="{00000009-54DC-4171-BD67-8BEA9A601BEA}"/>
            </c:ext>
          </c:extLst>
        </c:ser>
        <c:dLbls>
          <c:dLblPos val="outEnd"/>
          <c:showLegendKey val="0"/>
          <c:showVal val="1"/>
          <c:showCatName val="0"/>
          <c:showSerName val="0"/>
          <c:showPercent val="0"/>
          <c:showBubbleSize val="0"/>
        </c:dLbls>
        <c:gapWidth val="100"/>
        <c:overlap val="-24"/>
        <c:axId val="573403743"/>
        <c:axId val="573415391"/>
      </c:barChart>
      <c:catAx>
        <c:axId val="573403743"/>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415391"/>
        <c:crosses val="autoZero"/>
        <c:auto val="1"/>
        <c:lblAlgn val="ctr"/>
        <c:lblOffset val="100"/>
        <c:noMultiLvlLbl val="0"/>
      </c:catAx>
      <c:valAx>
        <c:axId val="57341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403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Case</a:t>
            </a:r>
            <a:r>
              <a:rPr lang="en-IN" baseline="0"/>
              <a:t> 1</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'October 2021 analysis'!$B$3</c:f>
              <c:strCache>
                <c:ptCount val="1"/>
                <c:pt idx="0">
                  <c:v>confirmed</c:v>
                </c:pt>
              </c:strCache>
            </c:strRef>
          </c:tx>
          <c:spPr>
            <a:solidFill>
              <a:schemeClr val="accent1"/>
            </a:solidFill>
            <a:ln>
              <a:noFill/>
            </a:ln>
            <a:effectLst/>
          </c:spPr>
          <c:invertIfNegative val="0"/>
          <c:cat>
            <c:strRef>
              <c:f>'October 2021 analysis'!$A$4:$A$8</c:f>
              <c:strCache>
                <c:ptCount val="5"/>
                <c:pt idx="0">
                  <c:v>AN</c:v>
                </c:pt>
                <c:pt idx="1">
                  <c:v>GA</c:v>
                </c:pt>
                <c:pt idx="2">
                  <c:v>LA</c:v>
                </c:pt>
                <c:pt idx="3">
                  <c:v>LD</c:v>
                </c:pt>
                <c:pt idx="4">
                  <c:v>SK</c:v>
                </c:pt>
              </c:strCache>
            </c:strRef>
          </c:cat>
          <c:val>
            <c:numRef>
              <c:f>'October 2021 analysis'!$B$4:$B$8</c:f>
              <c:numCache>
                <c:formatCode>General</c:formatCode>
                <c:ptCount val="5"/>
                <c:pt idx="0">
                  <c:v>30</c:v>
                </c:pt>
                <c:pt idx="1">
                  <c:v>1677</c:v>
                </c:pt>
                <c:pt idx="2">
                  <c:v>159</c:v>
                </c:pt>
                <c:pt idx="3">
                  <c:v>4</c:v>
                </c:pt>
                <c:pt idx="4">
                  <c:v>528</c:v>
                </c:pt>
              </c:numCache>
            </c:numRef>
          </c:val>
          <c:extLst>
            <c:ext xmlns:c16="http://schemas.microsoft.com/office/drawing/2014/chart" uri="{C3380CC4-5D6E-409C-BE32-E72D297353CC}">
              <c16:uniqueId val="{00000000-4985-4263-B9B7-9C370FFB38FF}"/>
            </c:ext>
          </c:extLst>
        </c:ser>
        <c:ser>
          <c:idx val="1"/>
          <c:order val="1"/>
          <c:tx>
            <c:strRef>
              <c:f>'October 2021 analysis'!$C$3</c:f>
              <c:strCache>
                <c:ptCount val="1"/>
                <c:pt idx="0">
                  <c:v>recovered</c:v>
                </c:pt>
              </c:strCache>
            </c:strRef>
          </c:tx>
          <c:spPr>
            <a:solidFill>
              <a:schemeClr val="accent2"/>
            </a:solidFill>
            <a:ln>
              <a:noFill/>
            </a:ln>
            <a:effectLst/>
          </c:spPr>
          <c:invertIfNegative val="0"/>
          <c:cat>
            <c:strRef>
              <c:f>'October 2021 analysis'!$A$4:$A$8</c:f>
              <c:strCache>
                <c:ptCount val="5"/>
                <c:pt idx="0">
                  <c:v>AN</c:v>
                </c:pt>
                <c:pt idx="1">
                  <c:v>GA</c:v>
                </c:pt>
                <c:pt idx="2">
                  <c:v>LA</c:v>
                </c:pt>
                <c:pt idx="3">
                  <c:v>LD</c:v>
                </c:pt>
                <c:pt idx="4">
                  <c:v>SK</c:v>
                </c:pt>
              </c:strCache>
            </c:strRef>
          </c:cat>
          <c:val>
            <c:numRef>
              <c:f>'October 2021 analysis'!$C$4:$C$8</c:f>
              <c:numCache>
                <c:formatCode>General</c:formatCode>
                <c:ptCount val="5"/>
                <c:pt idx="0">
                  <c:v>35</c:v>
                </c:pt>
                <c:pt idx="1">
                  <c:v>2131</c:v>
                </c:pt>
                <c:pt idx="2">
                  <c:v>159</c:v>
                </c:pt>
                <c:pt idx="3">
                  <c:v>5</c:v>
                </c:pt>
                <c:pt idx="4">
                  <c:v>926</c:v>
                </c:pt>
              </c:numCache>
            </c:numRef>
          </c:val>
          <c:extLst>
            <c:ext xmlns:c16="http://schemas.microsoft.com/office/drawing/2014/chart" uri="{C3380CC4-5D6E-409C-BE32-E72D297353CC}">
              <c16:uniqueId val="{00000001-4985-4263-B9B7-9C370FFB38FF}"/>
            </c:ext>
          </c:extLst>
        </c:ser>
        <c:dLbls>
          <c:showLegendKey val="0"/>
          <c:showVal val="0"/>
          <c:showCatName val="0"/>
          <c:showSerName val="0"/>
          <c:showPercent val="0"/>
          <c:showBubbleSize val="0"/>
        </c:dLbls>
        <c:gapWidth val="219"/>
        <c:overlap val="-27"/>
        <c:axId val="1911497392"/>
        <c:axId val="1911498640"/>
      </c:barChart>
      <c:lineChart>
        <c:grouping val="standard"/>
        <c:varyColors val="0"/>
        <c:ser>
          <c:idx val="2"/>
          <c:order val="2"/>
          <c:tx>
            <c:strRef>
              <c:f>'October 2021 analysis'!$D$3</c:f>
              <c:strCache>
                <c:ptCount val="1"/>
                <c:pt idx="0">
                  <c:v>vaccinated1</c:v>
                </c:pt>
              </c:strCache>
            </c:strRef>
          </c:tx>
          <c:spPr>
            <a:ln w="28575" cap="rnd">
              <a:solidFill>
                <a:schemeClr val="accent3"/>
              </a:solidFill>
              <a:round/>
            </a:ln>
            <a:effectLst/>
          </c:spPr>
          <c:marker>
            <c:symbol val="none"/>
          </c:marker>
          <c:cat>
            <c:strRef>
              <c:f>'October 2021 analysis'!$A$4:$A$8</c:f>
              <c:strCache>
                <c:ptCount val="5"/>
                <c:pt idx="0">
                  <c:v>AN</c:v>
                </c:pt>
                <c:pt idx="1">
                  <c:v>GA</c:v>
                </c:pt>
                <c:pt idx="2">
                  <c:v>LA</c:v>
                </c:pt>
                <c:pt idx="3">
                  <c:v>LD</c:v>
                </c:pt>
                <c:pt idx="4">
                  <c:v>SK</c:v>
                </c:pt>
              </c:strCache>
            </c:strRef>
          </c:cat>
          <c:val>
            <c:numRef>
              <c:f>'October 2021 analysis'!$D$4:$D$8</c:f>
              <c:numCache>
                <c:formatCode>0%</c:formatCode>
                <c:ptCount val="5"/>
                <c:pt idx="0">
                  <c:v>0.74</c:v>
                </c:pt>
                <c:pt idx="1">
                  <c:v>0.82</c:v>
                </c:pt>
                <c:pt idx="2">
                  <c:v>0.71</c:v>
                </c:pt>
                <c:pt idx="3">
                  <c:v>0.81</c:v>
                </c:pt>
                <c:pt idx="4">
                  <c:v>0.79</c:v>
                </c:pt>
              </c:numCache>
            </c:numRef>
          </c:val>
          <c:smooth val="0"/>
          <c:extLst>
            <c:ext xmlns:c16="http://schemas.microsoft.com/office/drawing/2014/chart" uri="{C3380CC4-5D6E-409C-BE32-E72D297353CC}">
              <c16:uniqueId val="{00000002-4985-4263-B9B7-9C370FFB38FF}"/>
            </c:ext>
          </c:extLst>
        </c:ser>
        <c:ser>
          <c:idx val="3"/>
          <c:order val="3"/>
          <c:tx>
            <c:strRef>
              <c:f>'October 2021 analysis'!$E$3</c:f>
              <c:strCache>
                <c:ptCount val="1"/>
                <c:pt idx="0">
                  <c:v>vaccinated2</c:v>
                </c:pt>
              </c:strCache>
            </c:strRef>
          </c:tx>
          <c:spPr>
            <a:ln w="28575" cap="rnd">
              <a:solidFill>
                <a:schemeClr val="accent4"/>
              </a:solidFill>
              <a:round/>
            </a:ln>
            <a:effectLst/>
          </c:spPr>
          <c:marker>
            <c:symbol val="none"/>
          </c:marker>
          <c:cat>
            <c:strRef>
              <c:f>'October 2021 analysis'!$A$4:$A$8</c:f>
              <c:strCache>
                <c:ptCount val="5"/>
                <c:pt idx="0">
                  <c:v>AN</c:v>
                </c:pt>
                <c:pt idx="1">
                  <c:v>GA</c:v>
                </c:pt>
                <c:pt idx="2">
                  <c:v>LA</c:v>
                </c:pt>
                <c:pt idx="3">
                  <c:v>LD</c:v>
                </c:pt>
                <c:pt idx="4">
                  <c:v>SK</c:v>
                </c:pt>
              </c:strCache>
            </c:strRef>
          </c:cat>
          <c:val>
            <c:numRef>
              <c:f>'October 2021 analysis'!$E$4:$E$8</c:f>
              <c:numCache>
                <c:formatCode>0%</c:formatCode>
                <c:ptCount val="5"/>
                <c:pt idx="0">
                  <c:v>0.5</c:v>
                </c:pt>
                <c:pt idx="1">
                  <c:v>0.59</c:v>
                </c:pt>
                <c:pt idx="2">
                  <c:v>0.52</c:v>
                </c:pt>
                <c:pt idx="3">
                  <c:v>0.68</c:v>
                </c:pt>
                <c:pt idx="4">
                  <c:v>0.68</c:v>
                </c:pt>
              </c:numCache>
            </c:numRef>
          </c:val>
          <c:smooth val="0"/>
          <c:extLst>
            <c:ext xmlns:c16="http://schemas.microsoft.com/office/drawing/2014/chart" uri="{C3380CC4-5D6E-409C-BE32-E72D297353CC}">
              <c16:uniqueId val="{00000003-4985-4263-B9B7-9C370FFB38FF}"/>
            </c:ext>
          </c:extLst>
        </c:ser>
        <c:dLbls>
          <c:showLegendKey val="0"/>
          <c:showVal val="0"/>
          <c:showCatName val="0"/>
          <c:showSerName val="0"/>
          <c:showPercent val="0"/>
          <c:showBubbleSize val="0"/>
        </c:dLbls>
        <c:marker val="1"/>
        <c:smooth val="0"/>
        <c:axId val="1911499056"/>
        <c:axId val="1911497808"/>
      </c:lineChart>
      <c:catAx>
        <c:axId val="191149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98640"/>
        <c:crosses val="autoZero"/>
        <c:auto val="1"/>
        <c:lblAlgn val="ctr"/>
        <c:lblOffset val="100"/>
        <c:noMultiLvlLbl val="0"/>
      </c:catAx>
      <c:valAx>
        <c:axId val="1911498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97392"/>
        <c:crosses val="autoZero"/>
        <c:crossBetween val="between"/>
      </c:valAx>
      <c:valAx>
        <c:axId val="191149780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99056"/>
        <c:crosses val="max"/>
        <c:crossBetween val="between"/>
      </c:valAx>
      <c:catAx>
        <c:axId val="1911499056"/>
        <c:scaling>
          <c:orientation val="minMax"/>
        </c:scaling>
        <c:delete val="1"/>
        <c:axPos val="b"/>
        <c:numFmt formatCode="General" sourceLinked="1"/>
        <c:majorTickMark val="out"/>
        <c:minorTickMark val="none"/>
        <c:tickLblPos val="nextTo"/>
        <c:crossAx val="19114978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Case</a:t>
            </a:r>
            <a:r>
              <a:rPr lang="en-IN" baseline="0"/>
              <a:t> 2</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'October 2021 analysis'!$B$11</c:f>
              <c:strCache>
                <c:ptCount val="1"/>
                <c:pt idx="0">
                  <c:v>confirmed</c:v>
                </c:pt>
              </c:strCache>
            </c:strRef>
          </c:tx>
          <c:spPr>
            <a:solidFill>
              <a:schemeClr val="accent1"/>
            </a:solidFill>
            <a:ln>
              <a:noFill/>
            </a:ln>
            <a:effectLst/>
          </c:spPr>
          <c:invertIfNegative val="0"/>
          <c:cat>
            <c:strRef>
              <c:f>'October 2021 analysis'!$A$12:$A$16</c:f>
              <c:strCache>
                <c:ptCount val="5"/>
                <c:pt idx="0">
                  <c:v>KL</c:v>
                </c:pt>
                <c:pt idx="1">
                  <c:v>MH</c:v>
                </c:pt>
                <c:pt idx="2">
                  <c:v>TN</c:v>
                </c:pt>
                <c:pt idx="3">
                  <c:v>MZ</c:v>
                </c:pt>
                <c:pt idx="4">
                  <c:v>WB</c:v>
                </c:pt>
              </c:strCache>
            </c:strRef>
          </c:cat>
          <c:val>
            <c:numRef>
              <c:f>'October 2021 analysis'!$B$12:$B$16</c:f>
              <c:numCache>
                <c:formatCode>General</c:formatCode>
                <c:ptCount val="5"/>
                <c:pt idx="0">
                  <c:v>287799</c:v>
                </c:pt>
                <c:pt idx="1">
                  <c:v>60222</c:v>
                </c:pt>
                <c:pt idx="2">
                  <c:v>38834</c:v>
                </c:pt>
                <c:pt idx="3">
                  <c:v>27699</c:v>
                </c:pt>
                <c:pt idx="4">
                  <c:v>23838</c:v>
                </c:pt>
              </c:numCache>
            </c:numRef>
          </c:val>
          <c:extLst>
            <c:ext xmlns:c16="http://schemas.microsoft.com/office/drawing/2014/chart" uri="{C3380CC4-5D6E-409C-BE32-E72D297353CC}">
              <c16:uniqueId val="{00000000-00EC-436E-85FC-8FCFE8FAA9E7}"/>
            </c:ext>
          </c:extLst>
        </c:ser>
        <c:ser>
          <c:idx val="1"/>
          <c:order val="1"/>
          <c:tx>
            <c:strRef>
              <c:f>'October 2021 analysis'!$C$11</c:f>
              <c:strCache>
                <c:ptCount val="1"/>
                <c:pt idx="0">
                  <c:v>recovered</c:v>
                </c:pt>
              </c:strCache>
            </c:strRef>
          </c:tx>
          <c:spPr>
            <a:solidFill>
              <a:schemeClr val="accent2"/>
            </a:solidFill>
            <a:ln>
              <a:noFill/>
            </a:ln>
            <a:effectLst/>
          </c:spPr>
          <c:invertIfNegative val="0"/>
          <c:cat>
            <c:strRef>
              <c:f>'October 2021 analysis'!$A$12:$A$16</c:f>
              <c:strCache>
                <c:ptCount val="5"/>
                <c:pt idx="0">
                  <c:v>KL</c:v>
                </c:pt>
                <c:pt idx="1">
                  <c:v>MH</c:v>
                </c:pt>
                <c:pt idx="2">
                  <c:v>TN</c:v>
                </c:pt>
                <c:pt idx="3">
                  <c:v>MZ</c:v>
                </c:pt>
                <c:pt idx="4">
                  <c:v>WB</c:v>
                </c:pt>
              </c:strCache>
            </c:strRef>
          </c:cat>
          <c:val>
            <c:numRef>
              <c:f>'October 2021 analysis'!$C$12:$C$16</c:f>
              <c:numCache>
                <c:formatCode>General</c:formatCode>
                <c:ptCount val="5"/>
                <c:pt idx="0">
                  <c:v>344519</c:v>
                </c:pt>
                <c:pt idx="1">
                  <c:v>78857</c:v>
                </c:pt>
                <c:pt idx="2">
                  <c:v>43954</c:v>
                </c:pt>
                <c:pt idx="3">
                  <c:v>36508</c:v>
                </c:pt>
                <c:pt idx="4">
                  <c:v>22764</c:v>
                </c:pt>
              </c:numCache>
            </c:numRef>
          </c:val>
          <c:extLst>
            <c:ext xmlns:c16="http://schemas.microsoft.com/office/drawing/2014/chart" uri="{C3380CC4-5D6E-409C-BE32-E72D297353CC}">
              <c16:uniqueId val="{00000001-00EC-436E-85FC-8FCFE8FAA9E7}"/>
            </c:ext>
          </c:extLst>
        </c:ser>
        <c:dLbls>
          <c:showLegendKey val="0"/>
          <c:showVal val="0"/>
          <c:showCatName val="0"/>
          <c:showSerName val="0"/>
          <c:showPercent val="0"/>
          <c:showBubbleSize val="0"/>
        </c:dLbls>
        <c:gapWidth val="219"/>
        <c:overlap val="-27"/>
        <c:axId val="1894592464"/>
        <c:axId val="1894588720"/>
      </c:barChart>
      <c:lineChart>
        <c:grouping val="standard"/>
        <c:varyColors val="0"/>
        <c:ser>
          <c:idx val="2"/>
          <c:order val="2"/>
          <c:tx>
            <c:strRef>
              <c:f>'October 2021 analysis'!$D$11</c:f>
              <c:strCache>
                <c:ptCount val="1"/>
                <c:pt idx="0">
                  <c:v>vaccinated1</c:v>
                </c:pt>
              </c:strCache>
            </c:strRef>
          </c:tx>
          <c:spPr>
            <a:ln w="28575" cap="rnd">
              <a:solidFill>
                <a:schemeClr val="accent3"/>
              </a:solidFill>
              <a:round/>
            </a:ln>
            <a:effectLst/>
          </c:spPr>
          <c:marker>
            <c:symbol val="none"/>
          </c:marker>
          <c:cat>
            <c:strRef>
              <c:f>'October 2021 analysis'!$A$12:$A$16</c:f>
              <c:strCache>
                <c:ptCount val="5"/>
                <c:pt idx="0">
                  <c:v>KL</c:v>
                </c:pt>
                <c:pt idx="1">
                  <c:v>MH</c:v>
                </c:pt>
                <c:pt idx="2">
                  <c:v>TN</c:v>
                </c:pt>
                <c:pt idx="3">
                  <c:v>MZ</c:v>
                </c:pt>
                <c:pt idx="4">
                  <c:v>WB</c:v>
                </c:pt>
              </c:strCache>
            </c:strRef>
          </c:cat>
          <c:val>
            <c:numRef>
              <c:f>'October 2021 analysis'!$D$12:$D$16</c:f>
              <c:numCache>
                <c:formatCode>0%</c:formatCode>
                <c:ptCount val="5"/>
                <c:pt idx="0">
                  <c:v>0.72</c:v>
                </c:pt>
                <c:pt idx="1">
                  <c:v>0.55000000000000004</c:v>
                </c:pt>
                <c:pt idx="2">
                  <c:v>0.55000000000000004</c:v>
                </c:pt>
                <c:pt idx="3">
                  <c:v>0.6</c:v>
                </c:pt>
                <c:pt idx="4">
                  <c:v>0.57999999999999996</c:v>
                </c:pt>
              </c:numCache>
            </c:numRef>
          </c:val>
          <c:smooth val="0"/>
          <c:extLst>
            <c:ext xmlns:c16="http://schemas.microsoft.com/office/drawing/2014/chart" uri="{C3380CC4-5D6E-409C-BE32-E72D297353CC}">
              <c16:uniqueId val="{00000002-00EC-436E-85FC-8FCFE8FAA9E7}"/>
            </c:ext>
          </c:extLst>
        </c:ser>
        <c:ser>
          <c:idx val="3"/>
          <c:order val="3"/>
          <c:tx>
            <c:strRef>
              <c:f>'October 2021 analysis'!$E$11</c:f>
              <c:strCache>
                <c:ptCount val="1"/>
                <c:pt idx="0">
                  <c:v>vaccinated2</c:v>
                </c:pt>
              </c:strCache>
            </c:strRef>
          </c:tx>
          <c:spPr>
            <a:ln w="28575" cap="rnd">
              <a:solidFill>
                <a:schemeClr val="accent4"/>
              </a:solidFill>
              <a:round/>
            </a:ln>
            <a:effectLst/>
          </c:spPr>
          <c:marker>
            <c:symbol val="none"/>
          </c:marker>
          <c:cat>
            <c:strRef>
              <c:f>'October 2021 analysis'!$A$12:$A$16</c:f>
              <c:strCache>
                <c:ptCount val="5"/>
                <c:pt idx="0">
                  <c:v>KL</c:v>
                </c:pt>
                <c:pt idx="1">
                  <c:v>MH</c:v>
                </c:pt>
                <c:pt idx="2">
                  <c:v>TN</c:v>
                </c:pt>
                <c:pt idx="3">
                  <c:v>MZ</c:v>
                </c:pt>
                <c:pt idx="4">
                  <c:v>WB</c:v>
                </c:pt>
              </c:strCache>
            </c:strRef>
          </c:cat>
          <c:val>
            <c:numRef>
              <c:f>'October 2021 analysis'!$E$12:$E$16</c:f>
              <c:numCache>
                <c:formatCode>0%</c:formatCode>
                <c:ptCount val="5"/>
                <c:pt idx="0">
                  <c:v>0.39</c:v>
                </c:pt>
                <c:pt idx="1">
                  <c:v>0.25</c:v>
                </c:pt>
                <c:pt idx="2">
                  <c:v>0.23</c:v>
                </c:pt>
                <c:pt idx="3">
                  <c:v>0.43</c:v>
                </c:pt>
                <c:pt idx="4">
                  <c:v>0.22</c:v>
                </c:pt>
              </c:numCache>
            </c:numRef>
          </c:val>
          <c:smooth val="0"/>
          <c:extLst>
            <c:ext xmlns:c16="http://schemas.microsoft.com/office/drawing/2014/chart" uri="{C3380CC4-5D6E-409C-BE32-E72D297353CC}">
              <c16:uniqueId val="{00000003-00EC-436E-85FC-8FCFE8FAA9E7}"/>
            </c:ext>
          </c:extLst>
        </c:ser>
        <c:dLbls>
          <c:showLegendKey val="0"/>
          <c:showVal val="0"/>
          <c:showCatName val="0"/>
          <c:showSerName val="0"/>
          <c:showPercent val="0"/>
          <c:showBubbleSize val="0"/>
        </c:dLbls>
        <c:marker val="1"/>
        <c:smooth val="0"/>
        <c:axId val="1894600368"/>
        <c:axId val="1894590384"/>
      </c:lineChart>
      <c:catAx>
        <c:axId val="189459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588720"/>
        <c:crosses val="autoZero"/>
        <c:auto val="1"/>
        <c:lblAlgn val="ctr"/>
        <c:lblOffset val="100"/>
        <c:noMultiLvlLbl val="0"/>
      </c:catAx>
      <c:valAx>
        <c:axId val="189458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592464"/>
        <c:crosses val="autoZero"/>
        <c:crossBetween val="between"/>
      </c:valAx>
      <c:valAx>
        <c:axId val="189459038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600368"/>
        <c:crosses val="max"/>
        <c:crossBetween val="between"/>
      </c:valAx>
      <c:catAx>
        <c:axId val="1894600368"/>
        <c:scaling>
          <c:orientation val="minMax"/>
        </c:scaling>
        <c:delete val="1"/>
        <c:axPos val="b"/>
        <c:numFmt formatCode="General" sourceLinked="1"/>
        <c:majorTickMark val="out"/>
        <c:minorTickMark val="none"/>
        <c:tickLblPos val="nextTo"/>
        <c:crossAx val="18945903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Weekly</a:t>
            </a:r>
            <a:r>
              <a:rPr lang="en-IN" baseline="0" dirty="0"/>
              <a:t> Evolution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Total_Deaths</c:v>
                </c:pt>
              </c:strCache>
            </c:strRef>
          </c:tx>
          <c:spPr>
            <a:ln w="28575" cap="rnd">
              <a:solidFill>
                <a:schemeClr val="accent1"/>
              </a:solidFill>
              <a:round/>
            </a:ln>
            <a:effectLst/>
          </c:spPr>
          <c:marker>
            <c:symbol val="none"/>
          </c:marker>
          <c:cat>
            <c:multiLvlStrRef>
              <c:f>Sheet1!$A$2:$B$41</c:f>
              <c:multiLvlStrCache>
                <c:ptCount val="40"/>
                <c:lvl>
                  <c:pt idx="0">
                    <c:v>week1</c:v>
                  </c:pt>
                  <c:pt idx="1">
                    <c:v>week2</c:v>
                  </c:pt>
                  <c:pt idx="2">
                    <c:v>week3</c:v>
                  </c:pt>
                  <c:pt idx="3">
                    <c:v>week4</c:v>
                  </c:pt>
                  <c:pt idx="4">
                    <c:v>week1</c:v>
                  </c:pt>
                  <c:pt idx="5">
                    <c:v>week2</c:v>
                  </c:pt>
                  <c:pt idx="6">
                    <c:v>week3</c:v>
                  </c:pt>
                  <c:pt idx="7">
                    <c:v>week4</c:v>
                  </c:pt>
                  <c:pt idx="8">
                    <c:v>week1</c:v>
                  </c:pt>
                  <c:pt idx="9">
                    <c:v>week2</c:v>
                  </c:pt>
                  <c:pt idx="10">
                    <c:v>week3</c:v>
                  </c:pt>
                  <c:pt idx="11">
                    <c:v>week4</c:v>
                  </c:pt>
                  <c:pt idx="12">
                    <c:v>week1</c:v>
                  </c:pt>
                  <c:pt idx="13">
                    <c:v>week2</c:v>
                  </c:pt>
                  <c:pt idx="14">
                    <c:v>week3</c:v>
                  </c:pt>
                  <c:pt idx="15">
                    <c:v>week4</c:v>
                  </c:pt>
                  <c:pt idx="16">
                    <c:v>week1</c:v>
                  </c:pt>
                  <c:pt idx="17">
                    <c:v>week2</c:v>
                  </c:pt>
                  <c:pt idx="18">
                    <c:v>week3</c:v>
                  </c:pt>
                  <c:pt idx="19">
                    <c:v>week4</c:v>
                  </c:pt>
                  <c:pt idx="20">
                    <c:v>week1</c:v>
                  </c:pt>
                  <c:pt idx="21">
                    <c:v>week2</c:v>
                  </c:pt>
                  <c:pt idx="22">
                    <c:v>week3</c:v>
                  </c:pt>
                  <c:pt idx="23">
                    <c:v>week4</c:v>
                  </c:pt>
                  <c:pt idx="24">
                    <c:v>week1</c:v>
                  </c:pt>
                  <c:pt idx="25">
                    <c:v>week2</c:v>
                  </c:pt>
                  <c:pt idx="26">
                    <c:v>week3</c:v>
                  </c:pt>
                  <c:pt idx="27">
                    <c:v>week4</c:v>
                  </c:pt>
                  <c:pt idx="28">
                    <c:v>week1</c:v>
                  </c:pt>
                  <c:pt idx="29">
                    <c:v>week2</c:v>
                  </c:pt>
                  <c:pt idx="30">
                    <c:v>week3</c:v>
                  </c:pt>
                  <c:pt idx="31">
                    <c:v>week4</c:v>
                  </c:pt>
                  <c:pt idx="32">
                    <c:v>week1</c:v>
                  </c:pt>
                  <c:pt idx="33">
                    <c:v>week2</c:v>
                  </c:pt>
                  <c:pt idx="34">
                    <c:v>week3</c:v>
                  </c:pt>
                  <c:pt idx="35">
                    <c:v>week4</c:v>
                  </c:pt>
                  <c:pt idx="36">
                    <c:v>week1</c:v>
                  </c:pt>
                  <c:pt idx="37">
                    <c:v>week2</c:v>
                  </c:pt>
                  <c:pt idx="38">
                    <c:v>week3</c:v>
                  </c:pt>
                  <c:pt idx="39">
                    <c:v>week4</c:v>
                  </c:pt>
                </c:lvl>
                <c:lvl>
                  <c:pt idx="0">
                    <c:v>Jan</c:v>
                  </c:pt>
                  <c:pt idx="1">
                    <c:v>Jan</c:v>
                  </c:pt>
                  <c:pt idx="2">
                    <c:v>Jan</c:v>
                  </c:pt>
                  <c:pt idx="3">
                    <c:v>Jan</c:v>
                  </c:pt>
                  <c:pt idx="4">
                    <c:v>Feb</c:v>
                  </c:pt>
                  <c:pt idx="5">
                    <c:v>Feb</c:v>
                  </c:pt>
                  <c:pt idx="6">
                    <c:v>Feb</c:v>
                  </c:pt>
                  <c:pt idx="7">
                    <c:v>Feb</c:v>
                  </c:pt>
                  <c:pt idx="8">
                    <c:v>Mar</c:v>
                  </c:pt>
                  <c:pt idx="9">
                    <c:v>Mar</c:v>
                  </c:pt>
                  <c:pt idx="10">
                    <c:v>Mar</c:v>
                  </c:pt>
                  <c:pt idx="11">
                    <c:v>Mar</c:v>
                  </c:pt>
                  <c:pt idx="12">
                    <c:v>Apr</c:v>
                  </c:pt>
                  <c:pt idx="13">
                    <c:v>Apr</c:v>
                  </c:pt>
                  <c:pt idx="14">
                    <c:v>Apr</c:v>
                  </c:pt>
                  <c:pt idx="15">
                    <c:v>Apr</c:v>
                  </c:pt>
                  <c:pt idx="16">
                    <c:v>May</c:v>
                  </c:pt>
                  <c:pt idx="17">
                    <c:v>May</c:v>
                  </c:pt>
                  <c:pt idx="18">
                    <c:v>May</c:v>
                  </c:pt>
                  <c:pt idx="19">
                    <c:v>May</c:v>
                  </c:pt>
                  <c:pt idx="20">
                    <c:v>Jun</c:v>
                  </c:pt>
                  <c:pt idx="21">
                    <c:v>Jun</c:v>
                  </c:pt>
                  <c:pt idx="22">
                    <c:v>Jun</c:v>
                  </c:pt>
                  <c:pt idx="23">
                    <c:v>Jun</c:v>
                  </c:pt>
                  <c:pt idx="24">
                    <c:v>Jul</c:v>
                  </c:pt>
                  <c:pt idx="25">
                    <c:v>Jul</c:v>
                  </c:pt>
                  <c:pt idx="26">
                    <c:v>Jul</c:v>
                  </c:pt>
                  <c:pt idx="27">
                    <c:v>Jul</c:v>
                  </c:pt>
                  <c:pt idx="28">
                    <c:v>Aug</c:v>
                  </c:pt>
                  <c:pt idx="29">
                    <c:v>Aug</c:v>
                  </c:pt>
                  <c:pt idx="30">
                    <c:v>Aug</c:v>
                  </c:pt>
                  <c:pt idx="31">
                    <c:v>Aug</c:v>
                  </c:pt>
                  <c:pt idx="32">
                    <c:v>Sep</c:v>
                  </c:pt>
                  <c:pt idx="33">
                    <c:v>Sep</c:v>
                  </c:pt>
                  <c:pt idx="34">
                    <c:v>Sep</c:v>
                  </c:pt>
                  <c:pt idx="35">
                    <c:v>Sep</c:v>
                  </c:pt>
                  <c:pt idx="36">
                    <c:v>Oct</c:v>
                  </c:pt>
                  <c:pt idx="37">
                    <c:v>Oct</c:v>
                  </c:pt>
                  <c:pt idx="38">
                    <c:v>Oct</c:v>
                  </c:pt>
                  <c:pt idx="39">
                    <c:v>Oct</c:v>
                  </c:pt>
                </c:lvl>
              </c:multiLvlStrCache>
            </c:multiLvlStrRef>
          </c:cat>
          <c:val>
            <c:numRef>
              <c:f>Sheet1!$C$2:$C$41</c:f>
              <c:numCache>
                <c:formatCode>General</c:formatCode>
                <c:ptCount val="40"/>
                <c:pt idx="0">
                  <c:v>3176</c:v>
                </c:pt>
                <c:pt idx="1">
                  <c:v>2696</c:v>
                </c:pt>
                <c:pt idx="2">
                  <c:v>2228</c:v>
                </c:pt>
                <c:pt idx="3">
                  <c:v>2720</c:v>
                </c:pt>
                <c:pt idx="4">
                  <c:v>1380</c:v>
                </c:pt>
                <c:pt idx="5">
                  <c:v>1302</c:v>
                </c:pt>
                <c:pt idx="6">
                  <c:v>1306</c:v>
                </c:pt>
                <c:pt idx="7">
                  <c:v>1544</c:v>
                </c:pt>
                <c:pt idx="8">
                  <c:v>1392</c:v>
                </c:pt>
                <c:pt idx="9">
                  <c:v>1744</c:v>
                </c:pt>
                <c:pt idx="10">
                  <c:v>2482</c:v>
                </c:pt>
                <c:pt idx="11">
                  <c:v>5914</c:v>
                </c:pt>
                <c:pt idx="12">
                  <c:v>7864</c:v>
                </c:pt>
                <c:pt idx="13">
                  <c:v>12522</c:v>
                </c:pt>
                <c:pt idx="14">
                  <c:v>23038</c:v>
                </c:pt>
                <c:pt idx="15">
                  <c:v>54334</c:v>
                </c:pt>
                <c:pt idx="16">
                  <c:v>52936</c:v>
                </c:pt>
                <c:pt idx="17">
                  <c:v>55870</c:v>
                </c:pt>
                <c:pt idx="18">
                  <c:v>58636</c:v>
                </c:pt>
                <c:pt idx="19">
                  <c:v>72702</c:v>
                </c:pt>
                <c:pt idx="20">
                  <c:v>38850</c:v>
                </c:pt>
                <c:pt idx="21">
                  <c:v>51452</c:v>
                </c:pt>
                <c:pt idx="22">
                  <c:v>24540</c:v>
                </c:pt>
                <c:pt idx="23">
                  <c:v>20314</c:v>
                </c:pt>
                <c:pt idx="24">
                  <c:v>11140</c:v>
                </c:pt>
                <c:pt idx="25">
                  <c:v>13920</c:v>
                </c:pt>
                <c:pt idx="26">
                  <c:v>14004</c:v>
                </c:pt>
                <c:pt idx="27">
                  <c:v>10724</c:v>
                </c:pt>
                <c:pt idx="28">
                  <c:v>7018</c:v>
                </c:pt>
                <c:pt idx="29">
                  <c:v>6722</c:v>
                </c:pt>
                <c:pt idx="30">
                  <c:v>6292</c:v>
                </c:pt>
                <c:pt idx="31">
                  <c:v>9310</c:v>
                </c:pt>
                <c:pt idx="32">
                  <c:v>4778</c:v>
                </c:pt>
                <c:pt idx="33">
                  <c:v>4170</c:v>
                </c:pt>
                <c:pt idx="34">
                  <c:v>4546</c:v>
                </c:pt>
                <c:pt idx="35">
                  <c:v>5142</c:v>
                </c:pt>
                <c:pt idx="36">
                  <c:v>3578</c:v>
                </c:pt>
                <c:pt idx="37">
                  <c:v>3372</c:v>
                </c:pt>
                <c:pt idx="38">
                  <c:v>2458</c:v>
                </c:pt>
                <c:pt idx="39">
                  <c:v>10788</c:v>
                </c:pt>
              </c:numCache>
            </c:numRef>
          </c:val>
          <c:smooth val="0"/>
          <c:extLst>
            <c:ext xmlns:c16="http://schemas.microsoft.com/office/drawing/2014/chart" uri="{C3380CC4-5D6E-409C-BE32-E72D297353CC}">
              <c16:uniqueId val="{00000000-AA2D-4536-A141-BA0273C9C859}"/>
            </c:ext>
          </c:extLst>
        </c:ser>
        <c:dLbls>
          <c:showLegendKey val="0"/>
          <c:showVal val="0"/>
          <c:showCatName val="0"/>
          <c:showSerName val="0"/>
          <c:showPercent val="0"/>
          <c:showBubbleSize val="0"/>
        </c:dLbls>
        <c:smooth val="0"/>
        <c:axId val="570706767"/>
        <c:axId val="570693455"/>
        <c:extLst>
          <c:ext xmlns:c15="http://schemas.microsoft.com/office/drawing/2012/chart" uri="{02D57815-91ED-43cb-92C2-25804820EDAC}">
            <c15:filteredLineSeries>
              <c15:ser>
                <c:idx val="1"/>
                <c:order val="1"/>
                <c:tx>
                  <c:strRef>
                    <c:extLst>
                      <c:ext uri="{02D57815-91ED-43cb-92C2-25804820EDAC}">
                        <c15:formulaRef>
                          <c15:sqref>Sheet1!$D$1</c15:sqref>
                        </c15:formulaRef>
                      </c:ext>
                    </c:extLst>
                    <c:strCache>
                      <c:ptCount val="1"/>
                      <c:pt idx="0">
                        <c:v>Total_Recovered</c:v>
                      </c:pt>
                    </c:strCache>
                  </c:strRef>
                </c:tx>
                <c:spPr>
                  <a:ln w="28575" cap="rnd">
                    <a:solidFill>
                      <a:schemeClr val="accent2"/>
                    </a:solidFill>
                    <a:round/>
                  </a:ln>
                  <a:effectLst/>
                </c:spPr>
                <c:marker>
                  <c:symbol val="none"/>
                </c:marker>
                <c:cat>
                  <c:multiLvlStrRef>
                    <c:extLst>
                      <c:ext uri="{02D57815-91ED-43cb-92C2-25804820EDAC}">
                        <c15:formulaRef>
                          <c15:sqref>Sheet1!$A$2:$B$41</c15:sqref>
                        </c15:formulaRef>
                      </c:ext>
                    </c:extLst>
                    <c:multiLvlStrCache>
                      <c:ptCount val="40"/>
                      <c:lvl>
                        <c:pt idx="0">
                          <c:v>week1</c:v>
                        </c:pt>
                        <c:pt idx="1">
                          <c:v>week2</c:v>
                        </c:pt>
                        <c:pt idx="2">
                          <c:v>week3</c:v>
                        </c:pt>
                        <c:pt idx="3">
                          <c:v>week4</c:v>
                        </c:pt>
                        <c:pt idx="4">
                          <c:v>week1</c:v>
                        </c:pt>
                        <c:pt idx="5">
                          <c:v>week2</c:v>
                        </c:pt>
                        <c:pt idx="6">
                          <c:v>week3</c:v>
                        </c:pt>
                        <c:pt idx="7">
                          <c:v>week4</c:v>
                        </c:pt>
                        <c:pt idx="8">
                          <c:v>week1</c:v>
                        </c:pt>
                        <c:pt idx="9">
                          <c:v>week2</c:v>
                        </c:pt>
                        <c:pt idx="10">
                          <c:v>week3</c:v>
                        </c:pt>
                        <c:pt idx="11">
                          <c:v>week4</c:v>
                        </c:pt>
                        <c:pt idx="12">
                          <c:v>week1</c:v>
                        </c:pt>
                        <c:pt idx="13">
                          <c:v>week2</c:v>
                        </c:pt>
                        <c:pt idx="14">
                          <c:v>week3</c:v>
                        </c:pt>
                        <c:pt idx="15">
                          <c:v>week4</c:v>
                        </c:pt>
                        <c:pt idx="16">
                          <c:v>week1</c:v>
                        </c:pt>
                        <c:pt idx="17">
                          <c:v>week2</c:v>
                        </c:pt>
                        <c:pt idx="18">
                          <c:v>week3</c:v>
                        </c:pt>
                        <c:pt idx="19">
                          <c:v>week4</c:v>
                        </c:pt>
                        <c:pt idx="20">
                          <c:v>week1</c:v>
                        </c:pt>
                        <c:pt idx="21">
                          <c:v>week2</c:v>
                        </c:pt>
                        <c:pt idx="22">
                          <c:v>week3</c:v>
                        </c:pt>
                        <c:pt idx="23">
                          <c:v>week4</c:v>
                        </c:pt>
                        <c:pt idx="24">
                          <c:v>week1</c:v>
                        </c:pt>
                        <c:pt idx="25">
                          <c:v>week2</c:v>
                        </c:pt>
                        <c:pt idx="26">
                          <c:v>week3</c:v>
                        </c:pt>
                        <c:pt idx="27">
                          <c:v>week4</c:v>
                        </c:pt>
                        <c:pt idx="28">
                          <c:v>week1</c:v>
                        </c:pt>
                        <c:pt idx="29">
                          <c:v>week2</c:v>
                        </c:pt>
                        <c:pt idx="30">
                          <c:v>week3</c:v>
                        </c:pt>
                        <c:pt idx="31">
                          <c:v>week4</c:v>
                        </c:pt>
                        <c:pt idx="32">
                          <c:v>week1</c:v>
                        </c:pt>
                        <c:pt idx="33">
                          <c:v>week2</c:v>
                        </c:pt>
                        <c:pt idx="34">
                          <c:v>week3</c:v>
                        </c:pt>
                        <c:pt idx="35">
                          <c:v>week4</c:v>
                        </c:pt>
                        <c:pt idx="36">
                          <c:v>week1</c:v>
                        </c:pt>
                        <c:pt idx="37">
                          <c:v>week2</c:v>
                        </c:pt>
                        <c:pt idx="38">
                          <c:v>week3</c:v>
                        </c:pt>
                        <c:pt idx="39">
                          <c:v>week4</c:v>
                        </c:pt>
                      </c:lvl>
                      <c:lvl>
                        <c:pt idx="0">
                          <c:v>Jan</c:v>
                        </c:pt>
                        <c:pt idx="1">
                          <c:v>Jan</c:v>
                        </c:pt>
                        <c:pt idx="2">
                          <c:v>Jan</c:v>
                        </c:pt>
                        <c:pt idx="3">
                          <c:v>Jan</c:v>
                        </c:pt>
                        <c:pt idx="4">
                          <c:v>Feb</c:v>
                        </c:pt>
                        <c:pt idx="5">
                          <c:v>Feb</c:v>
                        </c:pt>
                        <c:pt idx="6">
                          <c:v>Feb</c:v>
                        </c:pt>
                        <c:pt idx="7">
                          <c:v>Feb</c:v>
                        </c:pt>
                        <c:pt idx="8">
                          <c:v>Mar</c:v>
                        </c:pt>
                        <c:pt idx="9">
                          <c:v>Mar</c:v>
                        </c:pt>
                        <c:pt idx="10">
                          <c:v>Mar</c:v>
                        </c:pt>
                        <c:pt idx="11">
                          <c:v>Mar</c:v>
                        </c:pt>
                        <c:pt idx="12">
                          <c:v>Apr</c:v>
                        </c:pt>
                        <c:pt idx="13">
                          <c:v>Apr</c:v>
                        </c:pt>
                        <c:pt idx="14">
                          <c:v>Apr</c:v>
                        </c:pt>
                        <c:pt idx="15">
                          <c:v>Apr</c:v>
                        </c:pt>
                        <c:pt idx="16">
                          <c:v>May</c:v>
                        </c:pt>
                        <c:pt idx="17">
                          <c:v>May</c:v>
                        </c:pt>
                        <c:pt idx="18">
                          <c:v>May</c:v>
                        </c:pt>
                        <c:pt idx="19">
                          <c:v>May</c:v>
                        </c:pt>
                        <c:pt idx="20">
                          <c:v>Jun</c:v>
                        </c:pt>
                        <c:pt idx="21">
                          <c:v>Jun</c:v>
                        </c:pt>
                        <c:pt idx="22">
                          <c:v>Jun</c:v>
                        </c:pt>
                        <c:pt idx="23">
                          <c:v>Jun</c:v>
                        </c:pt>
                        <c:pt idx="24">
                          <c:v>Jul</c:v>
                        </c:pt>
                        <c:pt idx="25">
                          <c:v>Jul</c:v>
                        </c:pt>
                        <c:pt idx="26">
                          <c:v>Jul</c:v>
                        </c:pt>
                        <c:pt idx="27">
                          <c:v>Jul</c:v>
                        </c:pt>
                        <c:pt idx="28">
                          <c:v>Aug</c:v>
                        </c:pt>
                        <c:pt idx="29">
                          <c:v>Aug</c:v>
                        </c:pt>
                        <c:pt idx="30">
                          <c:v>Aug</c:v>
                        </c:pt>
                        <c:pt idx="31">
                          <c:v>Aug</c:v>
                        </c:pt>
                        <c:pt idx="32">
                          <c:v>Sep</c:v>
                        </c:pt>
                        <c:pt idx="33">
                          <c:v>Sep</c:v>
                        </c:pt>
                        <c:pt idx="34">
                          <c:v>Sep</c:v>
                        </c:pt>
                        <c:pt idx="35">
                          <c:v>Sep</c:v>
                        </c:pt>
                        <c:pt idx="36">
                          <c:v>Oct</c:v>
                        </c:pt>
                        <c:pt idx="37">
                          <c:v>Oct</c:v>
                        </c:pt>
                        <c:pt idx="38">
                          <c:v>Oct</c:v>
                        </c:pt>
                        <c:pt idx="39">
                          <c:v>Oct</c:v>
                        </c:pt>
                      </c:lvl>
                    </c:multiLvlStrCache>
                  </c:multiLvlStrRef>
                </c:cat>
                <c:val>
                  <c:numRef>
                    <c:extLst>
                      <c:ext uri="{02D57815-91ED-43cb-92C2-25804820EDAC}">
                        <c15:formulaRef>
                          <c15:sqref>Sheet1!$D$2:$D$41</c15:sqref>
                        </c15:formulaRef>
                      </c:ext>
                    </c:extLst>
                    <c:numCache>
                      <c:formatCode>General</c:formatCode>
                      <c:ptCount val="40"/>
                      <c:pt idx="0">
                        <c:v>309922</c:v>
                      </c:pt>
                      <c:pt idx="1">
                        <c:v>251038</c:v>
                      </c:pt>
                      <c:pt idx="2">
                        <c:v>241370</c:v>
                      </c:pt>
                      <c:pt idx="3">
                        <c:v>302220</c:v>
                      </c:pt>
                      <c:pt idx="4">
                        <c:v>198646</c:v>
                      </c:pt>
                      <c:pt idx="5">
                        <c:v>172022</c:v>
                      </c:pt>
                      <c:pt idx="6">
                        <c:v>155826</c:v>
                      </c:pt>
                      <c:pt idx="7">
                        <c:v>174628</c:v>
                      </c:pt>
                      <c:pt idx="8">
                        <c:v>192624</c:v>
                      </c:pt>
                      <c:pt idx="9">
                        <c:v>249130</c:v>
                      </c:pt>
                      <c:pt idx="10">
                        <c:v>287760</c:v>
                      </c:pt>
                      <c:pt idx="11">
                        <c:v>646350</c:v>
                      </c:pt>
                      <c:pt idx="12">
                        <c:v>752826</c:v>
                      </c:pt>
                      <c:pt idx="13">
                        <c:v>1154564</c:v>
                      </c:pt>
                      <c:pt idx="14">
                        <c:v>2046608</c:v>
                      </c:pt>
                      <c:pt idx="15">
                        <c:v>4447502</c:v>
                      </c:pt>
                      <c:pt idx="16">
                        <c:v>4504084</c:v>
                      </c:pt>
                      <c:pt idx="17">
                        <c:v>5002762</c:v>
                      </c:pt>
                      <c:pt idx="18">
                        <c:v>5274050</c:v>
                      </c:pt>
                      <c:pt idx="19">
                        <c:v>5752104</c:v>
                      </c:pt>
                      <c:pt idx="20">
                        <c:v>2788336</c:v>
                      </c:pt>
                      <c:pt idx="21">
                        <c:v>1878012</c:v>
                      </c:pt>
                      <c:pt idx="22">
                        <c:v>1291596</c:v>
                      </c:pt>
                      <c:pt idx="23">
                        <c:v>1126238</c:v>
                      </c:pt>
                      <c:pt idx="24">
                        <c:v>709358</c:v>
                      </c:pt>
                      <c:pt idx="25">
                        <c:v>599934</c:v>
                      </c:pt>
                      <c:pt idx="26">
                        <c:v>570848</c:v>
                      </c:pt>
                      <c:pt idx="27">
                        <c:v>782292</c:v>
                      </c:pt>
                      <c:pt idx="28">
                        <c:v>558080</c:v>
                      </c:pt>
                      <c:pt idx="29">
                        <c:v>552736</c:v>
                      </c:pt>
                      <c:pt idx="30">
                        <c:v>521076</c:v>
                      </c:pt>
                      <c:pt idx="31">
                        <c:v>714652</c:v>
                      </c:pt>
                      <c:pt idx="32">
                        <c:v>540468</c:v>
                      </c:pt>
                      <c:pt idx="33">
                        <c:v>516162</c:v>
                      </c:pt>
                      <c:pt idx="34">
                        <c:v>523146</c:v>
                      </c:pt>
                      <c:pt idx="35">
                        <c:v>518654</c:v>
                      </c:pt>
                      <c:pt idx="36">
                        <c:v>364194</c:v>
                      </c:pt>
                      <c:pt idx="37">
                        <c:v>313688</c:v>
                      </c:pt>
                      <c:pt idx="38">
                        <c:v>264696</c:v>
                      </c:pt>
                      <c:pt idx="39">
                        <c:v>309012</c:v>
                      </c:pt>
                    </c:numCache>
                  </c:numRef>
                </c:val>
                <c:smooth val="0"/>
                <c:extLst>
                  <c:ext xmlns:c16="http://schemas.microsoft.com/office/drawing/2014/chart" uri="{C3380CC4-5D6E-409C-BE32-E72D297353CC}">
                    <c16:uniqueId val="{00000001-AA2D-4536-A141-BA0273C9C85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Sheet1!$E$1</c15:sqref>
                        </c15:formulaRef>
                      </c:ext>
                    </c:extLst>
                    <c:strCache>
                      <c:ptCount val="1"/>
                      <c:pt idx="0">
                        <c:v> Total_Confirmed</c:v>
                      </c:pt>
                    </c:strCache>
                  </c:strRef>
                </c:tx>
                <c:spPr>
                  <a:ln w="28575" cap="rnd">
                    <a:solidFill>
                      <a:schemeClr val="accent3"/>
                    </a:solidFill>
                    <a:round/>
                  </a:ln>
                  <a:effectLst/>
                </c:spPr>
                <c:marker>
                  <c:symbol val="none"/>
                </c:marker>
                <c:cat>
                  <c:multiLvlStrRef>
                    <c:extLst xmlns:c15="http://schemas.microsoft.com/office/drawing/2012/chart">
                      <c:ext xmlns:c15="http://schemas.microsoft.com/office/drawing/2012/chart" uri="{02D57815-91ED-43cb-92C2-25804820EDAC}">
                        <c15:formulaRef>
                          <c15:sqref>Sheet1!$A$2:$B$41</c15:sqref>
                        </c15:formulaRef>
                      </c:ext>
                    </c:extLst>
                    <c:multiLvlStrCache>
                      <c:ptCount val="40"/>
                      <c:lvl>
                        <c:pt idx="0">
                          <c:v>week1</c:v>
                        </c:pt>
                        <c:pt idx="1">
                          <c:v>week2</c:v>
                        </c:pt>
                        <c:pt idx="2">
                          <c:v>week3</c:v>
                        </c:pt>
                        <c:pt idx="3">
                          <c:v>week4</c:v>
                        </c:pt>
                        <c:pt idx="4">
                          <c:v>week1</c:v>
                        </c:pt>
                        <c:pt idx="5">
                          <c:v>week2</c:v>
                        </c:pt>
                        <c:pt idx="6">
                          <c:v>week3</c:v>
                        </c:pt>
                        <c:pt idx="7">
                          <c:v>week4</c:v>
                        </c:pt>
                        <c:pt idx="8">
                          <c:v>week1</c:v>
                        </c:pt>
                        <c:pt idx="9">
                          <c:v>week2</c:v>
                        </c:pt>
                        <c:pt idx="10">
                          <c:v>week3</c:v>
                        </c:pt>
                        <c:pt idx="11">
                          <c:v>week4</c:v>
                        </c:pt>
                        <c:pt idx="12">
                          <c:v>week1</c:v>
                        </c:pt>
                        <c:pt idx="13">
                          <c:v>week2</c:v>
                        </c:pt>
                        <c:pt idx="14">
                          <c:v>week3</c:v>
                        </c:pt>
                        <c:pt idx="15">
                          <c:v>week4</c:v>
                        </c:pt>
                        <c:pt idx="16">
                          <c:v>week1</c:v>
                        </c:pt>
                        <c:pt idx="17">
                          <c:v>week2</c:v>
                        </c:pt>
                        <c:pt idx="18">
                          <c:v>week3</c:v>
                        </c:pt>
                        <c:pt idx="19">
                          <c:v>week4</c:v>
                        </c:pt>
                        <c:pt idx="20">
                          <c:v>week1</c:v>
                        </c:pt>
                        <c:pt idx="21">
                          <c:v>week2</c:v>
                        </c:pt>
                        <c:pt idx="22">
                          <c:v>week3</c:v>
                        </c:pt>
                        <c:pt idx="23">
                          <c:v>week4</c:v>
                        </c:pt>
                        <c:pt idx="24">
                          <c:v>week1</c:v>
                        </c:pt>
                        <c:pt idx="25">
                          <c:v>week2</c:v>
                        </c:pt>
                        <c:pt idx="26">
                          <c:v>week3</c:v>
                        </c:pt>
                        <c:pt idx="27">
                          <c:v>week4</c:v>
                        </c:pt>
                        <c:pt idx="28">
                          <c:v>week1</c:v>
                        </c:pt>
                        <c:pt idx="29">
                          <c:v>week2</c:v>
                        </c:pt>
                        <c:pt idx="30">
                          <c:v>week3</c:v>
                        </c:pt>
                        <c:pt idx="31">
                          <c:v>week4</c:v>
                        </c:pt>
                        <c:pt idx="32">
                          <c:v>week1</c:v>
                        </c:pt>
                        <c:pt idx="33">
                          <c:v>week2</c:v>
                        </c:pt>
                        <c:pt idx="34">
                          <c:v>week3</c:v>
                        </c:pt>
                        <c:pt idx="35">
                          <c:v>week4</c:v>
                        </c:pt>
                        <c:pt idx="36">
                          <c:v>week1</c:v>
                        </c:pt>
                        <c:pt idx="37">
                          <c:v>week2</c:v>
                        </c:pt>
                        <c:pt idx="38">
                          <c:v>week3</c:v>
                        </c:pt>
                        <c:pt idx="39">
                          <c:v>week4</c:v>
                        </c:pt>
                      </c:lvl>
                      <c:lvl>
                        <c:pt idx="0">
                          <c:v>Jan</c:v>
                        </c:pt>
                        <c:pt idx="1">
                          <c:v>Jan</c:v>
                        </c:pt>
                        <c:pt idx="2">
                          <c:v>Jan</c:v>
                        </c:pt>
                        <c:pt idx="3">
                          <c:v>Jan</c:v>
                        </c:pt>
                        <c:pt idx="4">
                          <c:v>Feb</c:v>
                        </c:pt>
                        <c:pt idx="5">
                          <c:v>Feb</c:v>
                        </c:pt>
                        <c:pt idx="6">
                          <c:v>Feb</c:v>
                        </c:pt>
                        <c:pt idx="7">
                          <c:v>Feb</c:v>
                        </c:pt>
                        <c:pt idx="8">
                          <c:v>Mar</c:v>
                        </c:pt>
                        <c:pt idx="9">
                          <c:v>Mar</c:v>
                        </c:pt>
                        <c:pt idx="10">
                          <c:v>Mar</c:v>
                        </c:pt>
                        <c:pt idx="11">
                          <c:v>Mar</c:v>
                        </c:pt>
                        <c:pt idx="12">
                          <c:v>Apr</c:v>
                        </c:pt>
                        <c:pt idx="13">
                          <c:v>Apr</c:v>
                        </c:pt>
                        <c:pt idx="14">
                          <c:v>Apr</c:v>
                        </c:pt>
                        <c:pt idx="15">
                          <c:v>Apr</c:v>
                        </c:pt>
                        <c:pt idx="16">
                          <c:v>May</c:v>
                        </c:pt>
                        <c:pt idx="17">
                          <c:v>May</c:v>
                        </c:pt>
                        <c:pt idx="18">
                          <c:v>May</c:v>
                        </c:pt>
                        <c:pt idx="19">
                          <c:v>May</c:v>
                        </c:pt>
                        <c:pt idx="20">
                          <c:v>Jun</c:v>
                        </c:pt>
                        <c:pt idx="21">
                          <c:v>Jun</c:v>
                        </c:pt>
                        <c:pt idx="22">
                          <c:v>Jun</c:v>
                        </c:pt>
                        <c:pt idx="23">
                          <c:v>Jun</c:v>
                        </c:pt>
                        <c:pt idx="24">
                          <c:v>Jul</c:v>
                        </c:pt>
                        <c:pt idx="25">
                          <c:v>Jul</c:v>
                        </c:pt>
                        <c:pt idx="26">
                          <c:v>Jul</c:v>
                        </c:pt>
                        <c:pt idx="27">
                          <c:v>Jul</c:v>
                        </c:pt>
                        <c:pt idx="28">
                          <c:v>Aug</c:v>
                        </c:pt>
                        <c:pt idx="29">
                          <c:v>Aug</c:v>
                        </c:pt>
                        <c:pt idx="30">
                          <c:v>Aug</c:v>
                        </c:pt>
                        <c:pt idx="31">
                          <c:v>Aug</c:v>
                        </c:pt>
                        <c:pt idx="32">
                          <c:v>Sep</c:v>
                        </c:pt>
                        <c:pt idx="33">
                          <c:v>Sep</c:v>
                        </c:pt>
                        <c:pt idx="34">
                          <c:v>Sep</c:v>
                        </c:pt>
                        <c:pt idx="35">
                          <c:v>Sep</c:v>
                        </c:pt>
                        <c:pt idx="36">
                          <c:v>Oct</c:v>
                        </c:pt>
                        <c:pt idx="37">
                          <c:v>Oct</c:v>
                        </c:pt>
                        <c:pt idx="38">
                          <c:v>Oct</c:v>
                        </c:pt>
                        <c:pt idx="39">
                          <c:v>Oct</c:v>
                        </c:pt>
                      </c:lvl>
                    </c:multiLvlStrCache>
                  </c:multiLvlStrRef>
                </c:cat>
                <c:val>
                  <c:numRef>
                    <c:extLst xmlns:c15="http://schemas.microsoft.com/office/drawing/2012/chart">
                      <c:ext xmlns:c15="http://schemas.microsoft.com/office/drawing/2012/chart" uri="{02D57815-91ED-43cb-92C2-25804820EDAC}">
                        <c15:formulaRef>
                          <c15:sqref>Sheet1!$E$2:$E$41</c15:sqref>
                        </c15:formulaRef>
                      </c:ext>
                    </c:extLst>
                    <c:numCache>
                      <c:formatCode>General</c:formatCode>
                      <c:ptCount val="40"/>
                      <c:pt idx="0">
                        <c:v>255526</c:v>
                      </c:pt>
                      <c:pt idx="1">
                        <c:v>228870</c:v>
                      </c:pt>
                      <c:pt idx="2">
                        <c:v>195430</c:v>
                      </c:pt>
                      <c:pt idx="3">
                        <c:v>264808</c:v>
                      </c:pt>
                      <c:pt idx="4">
                        <c:v>160944</c:v>
                      </c:pt>
                      <c:pt idx="5">
                        <c:v>154758</c:v>
                      </c:pt>
                      <c:pt idx="6">
                        <c:v>177782</c:v>
                      </c:pt>
                      <c:pt idx="7">
                        <c:v>213372</c:v>
                      </c:pt>
                      <c:pt idx="8">
                        <c:v>234430</c:v>
                      </c:pt>
                      <c:pt idx="9">
                        <c:v>311774</c:v>
                      </c:pt>
                      <c:pt idx="10">
                        <c:v>521122</c:v>
                      </c:pt>
                      <c:pt idx="11">
                        <c:v>1149994</c:v>
                      </c:pt>
                      <c:pt idx="12">
                        <c:v>1410720</c:v>
                      </c:pt>
                      <c:pt idx="13">
                        <c:v>2290198</c:v>
                      </c:pt>
                      <c:pt idx="14">
                        <c:v>3707930</c:v>
                      </c:pt>
                      <c:pt idx="15">
                        <c:v>6464110</c:v>
                      </c:pt>
                      <c:pt idx="16">
                        <c:v>5470174</c:v>
                      </c:pt>
                      <c:pt idx="17">
                        <c:v>4960404</c:v>
                      </c:pt>
                      <c:pt idx="18">
                        <c:v>3831178</c:v>
                      </c:pt>
                      <c:pt idx="19">
                        <c:v>3771618</c:v>
                      </c:pt>
                      <c:pt idx="20">
                        <c:v>1643150</c:v>
                      </c:pt>
                      <c:pt idx="21">
                        <c:v>1149254</c:v>
                      </c:pt>
                      <c:pt idx="22">
                        <c:v>813966</c:v>
                      </c:pt>
                      <c:pt idx="23">
                        <c:v>867400</c:v>
                      </c:pt>
                      <c:pt idx="24">
                        <c:v>595672</c:v>
                      </c:pt>
                      <c:pt idx="25">
                        <c:v>556406</c:v>
                      </c:pt>
                      <c:pt idx="26">
                        <c:v>540072</c:v>
                      </c:pt>
                      <c:pt idx="27">
                        <c:v>795796</c:v>
                      </c:pt>
                      <c:pt idx="28">
                        <c:v>557638</c:v>
                      </c:pt>
                      <c:pt idx="29">
                        <c:v>516814</c:v>
                      </c:pt>
                      <c:pt idx="30">
                        <c:v>463164</c:v>
                      </c:pt>
                      <c:pt idx="31">
                        <c:v>774394</c:v>
                      </c:pt>
                      <c:pt idx="32">
                        <c:v>569418</c:v>
                      </c:pt>
                      <c:pt idx="33">
                        <c:v>440144</c:v>
                      </c:pt>
                      <c:pt idx="34">
                        <c:v>429130</c:v>
                      </c:pt>
                      <c:pt idx="35">
                        <c:v>470820</c:v>
                      </c:pt>
                      <c:pt idx="36">
                        <c:v>297950</c:v>
                      </c:pt>
                      <c:pt idx="37">
                        <c:v>244414</c:v>
                      </c:pt>
                      <c:pt idx="38">
                        <c:v>211594</c:v>
                      </c:pt>
                      <c:pt idx="39">
                        <c:v>286262</c:v>
                      </c:pt>
                    </c:numCache>
                  </c:numRef>
                </c:val>
                <c:smooth val="0"/>
                <c:extLst xmlns:c15="http://schemas.microsoft.com/office/drawing/2012/chart">
                  <c:ext xmlns:c16="http://schemas.microsoft.com/office/drawing/2014/chart" uri="{C3380CC4-5D6E-409C-BE32-E72D297353CC}">
                    <c16:uniqueId val="{00000002-AA2D-4536-A141-BA0273C9C859}"/>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Sheet1!$F$1</c15:sqref>
                        </c15:formulaRef>
                      </c:ext>
                    </c:extLst>
                    <c:strCache>
                      <c:ptCount val="1"/>
                      <c:pt idx="0">
                        <c:v> Total_Tests</c:v>
                      </c:pt>
                    </c:strCache>
                  </c:strRef>
                </c:tx>
                <c:spPr>
                  <a:ln w="28575" cap="rnd">
                    <a:solidFill>
                      <a:schemeClr val="accent4"/>
                    </a:solidFill>
                    <a:round/>
                  </a:ln>
                  <a:effectLst/>
                </c:spPr>
                <c:marker>
                  <c:symbol val="none"/>
                </c:marker>
                <c:cat>
                  <c:multiLvlStrRef>
                    <c:extLst xmlns:c15="http://schemas.microsoft.com/office/drawing/2012/chart">
                      <c:ext xmlns:c15="http://schemas.microsoft.com/office/drawing/2012/chart" uri="{02D57815-91ED-43cb-92C2-25804820EDAC}">
                        <c15:formulaRef>
                          <c15:sqref>Sheet1!$A$2:$B$41</c15:sqref>
                        </c15:formulaRef>
                      </c:ext>
                    </c:extLst>
                    <c:multiLvlStrCache>
                      <c:ptCount val="40"/>
                      <c:lvl>
                        <c:pt idx="0">
                          <c:v>week1</c:v>
                        </c:pt>
                        <c:pt idx="1">
                          <c:v>week2</c:v>
                        </c:pt>
                        <c:pt idx="2">
                          <c:v>week3</c:v>
                        </c:pt>
                        <c:pt idx="3">
                          <c:v>week4</c:v>
                        </c:pt>
                        <c:pt idx="4">
                          <c:v>week1</c:v>
                        </c:pt>
                        <c:pt idx="5">
                          <c:v>week2</c:v>
                        </c:pt>
                        <c:pt idx="6">
                          <c:v>week3</c:v>
                        </c:pt>
                        <c:pt idx="7">
                          <c:v>week4</c:v>
                        </c:pt>
                        <c:pt idx="8">
                          <c:v>week1</c:v>
                        </c:pt>
                        <c:pt idx="9">
                          <c:v>week2</c:v>
                        </c:pt>
                        <c:pt idx="10">
                          <c:v>week3</c:v>
                        </c:pt>
                        <c:pt idx="11">
                          <c:v>week4</c:v>
                        </c:pt>
                        <c:pt idx="12">
                          <c:v>week1</c:v>
                        </c:pt>
                        <c:pt idx="13">
                          <c:v>week2</c:v>
                        </c:pt>
                        <c:pt idx="14">
                          <c:v>week3</c:v>
                        </c:pt>
                        <c:pt idx="15">
                          <c:v>week4</c:v>
                        </c:pt>
                        <c:pt idx="16">
                          <c:v>week1</c:v>
                        </c:pt>
                        <c:pt idx="17">
                          <c:v>week2</c:v>
                        </c:pt>
                        <c:pt idx="18">
                          <c:v>week3</c:v>
                        </c:pt>
                        <c:pt idx="19">
                          <c:v>week4</c:v>
                        </c:pt>
                        <c:pt idx="20">
                          <c:v>week1</c:v>
                        </c:pt>
                        <c:pt idx="21">
                          <c:v>week2</c:v>
                        </c:pt>
                        <c:pt idx="22">
                          <c:v>week3</c:v>
                        </c:pt>
                        <c:pt idx="23">
                          <c:v>week4</c:v>
                        </c:pt>
                        <c:pt idx="24">
                          <c:v>week1</c:v>
                        </c:pt>
                        <c:pt idx="25">
                          <c:v>week2</c:v>
                        </c:pt>
                        <c:pt idx="26">
                          <c:v>week3</c:v>
                        </c:pt>
                        <c:pt idx="27">
                          <c:v>week4</c:v>
                        </c:pt>
                        <c:pt idx="28">
                          <c:v>week1</c:v>
                        </c:pt>
                        <c:pt idx="29">
                          <c:v>week2</c:v>
                        </c:pt>
                        <c:pt idx="30">
                          <c:v>week3</c:v>
                        </c:pt>
                        <c:pt idx="31">
                          <c:v>week4</c:v>
                        </c:pt>
                        <c:pt idx="32">
                          <c:v>week1</c:v>
                        </c:pt>
                        <c:pt idx="33">
                          <c:v>week2</c:v>
                        </c:pt>
                        <c:pt idx="34">
                          <c:v>week3</c:v>
                        </c:pt>
                        <c:pt idx="35">
                          <c:v>week4</c:v>
                        </c:pt>
                        <c:pt idx="36">
                          <c:v>week1</c:v>
                        </c:pt>
                        <c:pt idx="37">
                          <c:v>week2</c:v>
                        </c:pt>
                        <c:pt idx="38">
                          <c:v>week3</c:v>
                        </c:pt>
                        <c:pt idx="39">
                          <c:v>week4</c:v>
                        </c:pt>
                      </c:lvl>
                      <c:lvl>
                        <c:pt idx="0">
                          <c:v>Jan</c:v>
                        </c:pt>
                        <c:pt idx="1">
                          <c:v>Jan</c:v>
                        </c:pt>
                        <c:pt idx="2">
                          <c:v>Jan</c:v>
                        </c:pt>
                        <c:pt idx="3">
                          <c:v>Jan</c:v>
                        </c:pt>
                        <c:pt idx="4">
                          <c:v>Feb</c:v>
                        </c:pt>
                        <c:pt idx="5">
                          <c:v>Feb</c:v>
                        </c:pt>
                        <c:pt idx="6">
                          <c:v>Feb</c:v>
                        </c:pt>
                        <c:pt idx="7">
                          <c:v>Feb</c:v>
                        </c:pt>
                        <c:pt idx="8">
                          <c:v>Mar</c:v>
                        </c:pt>
                        <c:pt idx="9">
                          <c:v>Mar</c:v>
                        </c:pt>
                        <c:pt idx="10">
                          <c:v>Mar</c:v>
                        </c:pt>
                        <c:pt idx="11">
                          <c:v>Mar</c:v>
                        </c:pt>
                        <c:pt idx="12">
                          <c:v>Apr</c:v>
                        </c:pt>
                        <c:pt idx="13">
                          <c:v>Apr</c:v>
                        </c:pt>
                        <c:pt idx="14">
                          <c:v>Apr</c:v>
                        </c:pt>
                        <c:pt idx="15">
                          <c:v>Apr</c:v>
                        </c:pt>
                        <c:pt idx="16">
                          <c:v>May</c:v>
                        </c:pt>
                        <c:pt idx="17">
                          <c:v>May</c:v>
                        </c:pt>
                        <c:pt idx="18">
                          <c:v>May</c:v>
                        </c:pt>
                        <c:pt idx="19">
                          <c:v>May</c:v>
                        </c:pt>
                        <c:pt idx="20">
                          <c:v>Jun</c:v>
                        </c:pt>
                        <c:pt idx="21">
                          <c:v>Jun</c:v>
                        </c:pt>
                        <c:pt idx="22">
                          <c:v>Jun</c:v>
                        </c:pt>
                        <c:pt idx="23">
                          <c:v>Jun</c:v>
                        </c:pt>
                        <c:pt idx="24">
                          <c:v>Jul</c:v>
                        </c:pt>
                        <c:pt idx="25">
                          <c:v>Jul</c:v>
                        </c:pt>
                        <c:pt idx="26">
                          <c:v>Jul</c:v>
                        </c:pt>
                        <c:pt idx="27">
                          <c:v>Jul</c:v>
                        </c:pt>
                        <c:pt idx="28">
                          <c:v>Aug</c:v>
                        </c:pt>
                        <c:pt idx="29">
                          <c:v>Aug</c:v>
                        </c:pt>
                        <c:pt idx="30">
                          <c:v>Aug</c:v>
                        </c:pt>
                        <c:pt idx="31">
                          <c:v>Aug</c:v>
                        </c:pt>
                        <c:pt idx="32">
                          <c:v>Sep</c:v>
                        </c:pt>
                        <c:pt idx="33">
                          <c:v>Sep</c:v>
                        </c:pt>
                        <c:pt idx="34">
                          <c:v>Sep</c:v>
                        </c:pt>
                        <c:pt idx="35">
                          <c:v>Sep</c:v>
                        </c:pt>
                        <c:pt idx="36">
                          <c:v>Oct</c:v>
                        </c:pt>
                        <c:pt idx="37">
                          <c:v>Oct</c:v>
                        </c:pt>
                        <c:pt idx="38">
                          <c:v>Oct</c:v>
                        </c:pt>
                        <c:pt idx="39">
                          <c:v>Oct</c:v>
                        </c:pt>
                      </c:lvl>
                    </c:multiLvlStrCache>
                  </c:multiLvlStrRef>
                </c:cat>
                <c:val>
                  <c:numRef>
                    <c:extLst xmlns:c15="http://schemas.microsoft.com/office/drawing/2012/chart">
                      <c:ext xmlns:c15="http://schemas.microsoft.com/office/drawing/2012/chart" uri="{02D57815-91ED-43cb-92C2-25804820EDAC}">
                        <c15:formulaRef>
                          <c15:sqref>Sheet1!$F$2:$F$41</c15:sqref>
                        </c15:formulaRef>
                      </c:ext>
                    </c:extLst>
                    <c:numCache>
                      <c:formatCode>General</c:formatCode>
                      <c:ptCount val="40"/>
                      <c:pt idx="0">
                        <c:v>13223920</c:v>
                      </c:pt>
                      <c:pt idx="1">
                        <c:v>12458998</c:v>
                      </c:pt>
                      <c:pt idx="2">
                        <c:v>11218471</c:v>
                      </c:pt>
                      <c:pt idx="3">
                        <c:v>14985530</c:v>
                      </c:pt>
                      <c:pt idx="4">
                        <c:v>10341764</c:v>
                      </c:pt>
                      <c:pt idx="5">
                        <c:v>10296099</c:v>
                      </c:pt>
                      <c:pt idx="6">
                        <c:v>9877549</c:v>
                      </c:pt>
                      <c:pt idx="7">
                        <c:v>10811708</c:v>
                      </c:pt>
                      <c:pt idx="8">
                        <c:v>10793758</c:v>
                      </c:pt>
                      <c:pt idx="9">
                        <c:v>11070353</c:v>
                      </c:pt>
                      <c:pt idx="10">
                        <c:v>13777906</c:v>
                      </c:pt>
                      <c:pt idx="11">
                        <c:v>20953414</c:v>
                      </c:pt>
                      <c:pt idx="12">
                        <c:v>17072035</c:v>
                      </c:pt>
                      <c:pt idx="13">
                        <c:v>20830489</c:v>
                      </c:pt>
                      <c:pt idx="14">
                        <c:v>23552746</c:v>
                      </c:pt>
                      <c:pt idx="15">
                        <c:v>34194045</c:v>
                      </c:pt>
                      <c:pt idx="16">
                        <c:v>26737528</c:v>
                      </c:pt>
                      <c:pt idx="17">
                        <c:v>26977415</c:v>
                      </c:pt>
                      <c:pt idx="18">
                        <c:v>28285467</c:v>
                      </c:pt>
                      <c:pt idx="19">
                        <c:v>42163536</c:v>
                      </c:pt>
                      <c:pt idx="20">
                        <c:v>36606759</c:v>
                      </c:pt>
                      <c:pt idx="21">
                        <c:v>27854998</c:v>
                      </c:pt>
                      <c:pt idx="22">
                        <c:v>26941424</c:v>
                      </c:pt>
                      <c:pt idx="23">
                        <c:v>36053718</c:v>
                      </c:pt>
                      <c:pt idx="24">
                        <c:v>27063387</c:v>
                      </c:pt>
                      <c:pt idx="25">
                        <c:v>26561495</c:v>
                      </c:pt>
                      <c:pt idx="26">
                        <c:v>26756779</c:v>
                      </c:pt>
                      <c:pt idx="27">
                        <c:v>37224562</c:v>
                      </c:pt>
                      <c:pt idx="28">
                        <c:v>26005487</c:v>
                      </c:pt>
                      <c:pt idx="29">
                        <c:v>27059100</c:v>
                      </c:pt>
                      <c:pt idx="30">
                        <c:v>25224986</c:v>
                      </c:pt>
                      <c:pt idx="31">
                        <c:v>34631649</c:v>
                      </c:pt>
                      <c:pt idx="32">
                        <c:v>24389947</c:v>
                      </c:pt>
                      <c:pt idx="33">
                        <c:v>23057617</c:v>
                      </c:pt>
                      <c:pt idx="34">
                        <c:v>22000333</c:v>
                      </c:pt>
                      <c:pt idx="35">
                        <c:v>28215602</c:v>
                      </c:pt>
                      <c:pt idx="36">
                        <c:v>19668807</c:v>
                      </c:pt>
                      <c:pt idx="37">
                        <c:v>18205357</c:v>
                      </c:pt>
                      <c:pt idx="38">
                        <c:v>16630917</c:v>
                      </c:pt>
                      <c:pt idx="39">
                        <c:v>25833948</c:v>
                      </c:pt>
                    </c:numCache>
                  </c:numRef>
                </c:val>
                <c:smooth val="0"/>
                <c:extLst xmlns:c15="http://schemas.microsoft.com/office/drawing/2012/chart">
                  <c:ext xmlns:c16="http://schemas.microsoft.com/office/drawing/2014/chart" uri="{C3380CC4-5D6E-409C-BE32-E72D297353CC}">
                    <c16:uniqueId val="{00000003-AA2D-4536-A141-BA0273C9C859}"/>
                  </c:ext>
                </c:extLst>
              </c15:ser>
            </c15:filteredLineSeries>
          </c:ext>
        </c:extLst>
      </c:lineChart>
      <c:catAx>
        <c:axId val="57070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693455"/>
        <c:crosses val="autoZero"/>
        <c:auto val="1"/>
        <c:lblAlgn val="ctr"/>
        <c:lblOffset val="100"/>
        <c:noMultiLvlLbl val="0"/>
      </c:catAx>
      <c:valAx>
        <c:axId val="57069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706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No of deaths across all districts category </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8.5687336934918687E-2"/>
          <c:y val="0.20704454498881561"/>
          <c:w val="0.8724793345785905"/>
          <c:h val="0.66128951724969731"/>
        </c:manualLayout>
      </c:layout>
      <c:barChart>
        <c:barDir val="col"/>
        <c:grouping val="clustered"/>
        <c:varyColors val="0"/>
        <c:ser>
          <c:idx val="0"/>
          <c:order val="0"/>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'Testing Ratio'!$A$2:$A$5</c:f>
              <c:strCache>
                <c:ptCount val="4"/>
                <c:pt idx="0">
                  <c:v>A</c:v>
                </c:pt>
                <c:pt idx="1">
                  <c:v>B</c:v>
                </c:pt>
                <c:pt idx="2">
                  <c:v>C</c:v>
                </c:pt>
                <c:pt idx="3">
                  <c:v>D</c:v>
                </c:pt>
              </c:strCache>
            </c:strRef>
          </c:cat>
          <c:val>
            <c:numRef>
              <c:f>'Testing Ratio'!$B$2:$B$5</c:f>
              <c:numCache>
                <c:formatCode>General</c:formatCode>
                <c:ptCount val="4"/>
                <c:pt idx="0">
                  <c:v>70064</c:v>
                </c:pt>
                <c:pt idx="1">
                  <c:v>133881</c:v>
                </c:pt>
                <c:pt idx="2">
                  <c:v>20988</c:v>
                </c:pt>
                <c:pt idx="3">
                  <c:v>17101</c:v>
                </c:pt>
              </c:numCache>
            </c:numRef>
          </c:val>
          <c:extLst>
            <c:ext xmlns:c16="http://schemas.microsoft.com/office/drawing/2014/chart" uri="{C3380CC4-5D6E-409C-BE32-E72D297353CC}">
              <c16:uniqueId val="{00000000-7019-4BB7-88F5-98CEBB2893F6}"/>
            </c:ext>
          </c:extLst>
        </c:ser>
        <c:dLbls>
          <c:dLblPos val="outEnd"/>
          <c:showLegendKey val="0"/>
          <c:showVal val="1"/>
          <c:showCatName val="0"/>
          <c:showSerName val="0"/>
          <c:showPercent val="0"/>
          <c:showBubbleSize val="0"/>
        </c:dLbls>
        <c:gapWidth val="199"/>
        <c:axId val="37146511"/>
        <c:axId val="37146927"/>
      </c:barChart>
      <c:catAx>
        <c:axId val="37146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7146927"/>
        <c:crosses val="autoZero"/>
        <c:auto val="1"/>
        <c:lblAlgn val="ctr"/>
        <c:lblOffset val="100"/>
        <c:noMultiLvlLbl val="0"/>
      </c:catAx>
      <c:valAx>
        <c:axId val="3714692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4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delta7 confirmed cases with respect to vaccination</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3">
                <a:shade val="65000"/>
              </a:schemeClr>
            </a:solidFill>
            <a:ln>
              <a:noFill/>
            </a:ln>
            <a:effectLst/>
          </c:spPr>
          <c:invertIfNegative val="0"/>
          <c:cat>
            <c:strRef>
              <c:f>'Delta7 case vs vaccination'!$A$2:$A$13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'Delta7 case vs vaccination'!$B$2:$B$13</c:f>
              <c:numCache>
                <c:formatCode>General</c:formatCode>
                <c:ptCount val="12"/>
                <c:pt idx="0">
                  <c:v>6880660</c:v>
                </c:pt>
                <c:pt idx="1">
                  <c:v>4823979</c:v>
                </c:pt>
                <c:pt idx="2">
                  <c:v>13586601</c:v>
                </c:pt>
                <c:pt idx="3">
                  <c:v>84249785</c:v>
                </c:pt>
                <c:pt idx="4">
                  <c:v>137450402</c:v>
                </c:pt>
                <c:pt idx="5">
                  <c:v>41070949</c:v>
                </c:pt>
                <c:pt idx="6">
                  <c:v>31669671</c:v>
                </c:pt>
                <c:pt idx="7">
                  <c:v>43184363</c:v>
                </c:pt>
                <c:pt idx="8">
                  <c:v>50544592</c:v>
                </c:pt>
                <c:pt idx="9">
                  <c:v>35360064</c:v>
                </c:pt>
                <c:pt idx="10">
                  <c:v>18291469</c:v>
                </c:pt>
                <c:pt idx="11">
                  <c:v>12304912</c:v>
                </c:pt>
              </c:numCache>
            </c:numRef>
          </c:val>
          <c:extLst>
            <c:ext xmlns:c16="http://schemas.microsoft.com/office/drawing/2014/chart" uri="{C3380CC4-5D6E-409C-BE32-E72D297353CC}">
              <c16:uniqueId val="{00000000-6E8F-48A9-BE99-499A954D0499}"/>
            </c:ext>
          </c:extLst>
        </c:ser>
        <c:ser>
          <c:idx val="1"/>
          <c:order val="1"/>
          <c:spPr>
            <a:solidFill>
              <a:schemeClr val="accent3"/>
            </a:solidFill>
            <a:ln>
              <a:noFill/>
            </a:ln>
            <a:effectLst/>
          </c:spPr>
          <c:invertIfNegative val="0"/>
          <c:cat>
            <c:strRef>
              <c:f>'Delta7 case vs vaccination'!$A$2:$A$13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'Delta7 case vs vaccination'!$C$2:$C$13</c:f>
              <c:numCache>
                <c:formatCode>General</c:formatCode>
                <c:ptCount val="12"/>
                <c:pt idx="0">
                  <c:v>40314057</c:v>
                </c:pt>
                <c:pt idx="1">
                  <c:v>114453478</c:v>
                </c:pt>
                <c:pt idx="2">
                  <c:v>557926075</c:v>
                </c:pt>
                <c:pt idx="3">
                  <c:v>993379812</c:v>
                </c:pt>
                <c:pt idx="4">
                  <c:v>582287664</c:v>
                </c:pt>
                <c:pt idx="5">
                  <c:v>1433674611</c:v>
                </c:pt>
                <c:pt idx="6">
                  <c:v>1211576113</c:v>
                </c:pt>
                <c:pt idx="7">
                  <c:v>1830793999</c:v>
                </c:pt>
                <c:pt idx="8">
                  <c:v>2162983364</c:v>
                </c:pt>
                <c:pt idx="9">
                  <c:v>1224090316</c:v>
                </c:pt>
                <c:pt idx="10">
                  <c:v>0</c:v>
                </c:pt>
                <c:pt idx="11">
                  <c:v>0</c:v>
                </c:pt>
              </c:numCache>
            </c:numRef>
          </c:val>
          <c:extLst>
            <c:ext xmlns:c16="http://schemas.microsoft.com/office/drawing/2014/chart" uri="{C3380CC4-5D6E-409C-BE32-E72D297353CC}">
              <c16:uniqueId val="{00000001-6E8F-48A9-BE99-499A954D0499}"/>
            </c:ext>
          </c:extLst>
        </c:ser>
        <c:ser>
          <c:idx val="2"/>
          <c:order val="2"/>
          <c:spPr>
            <a:solidFill>
              <a:schemeClr val="accent3">
                <a:tint val="65000"/>
              </a:schemeClr>
            </a:solidFill>
            <a:ln>
              <a:noFill/>
            </a:ln>
            <a:effectLst/>
          </c:spPr>
          <c:invertIfNegative val="0"/>
          <c:cat>
            <c:strRef>
              <c:f>'Delta7 case vs vaccination'!$A$2:$A$13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'Delta7 case vs vaccination'!$D$2:$D$13</c:f>
              <c:numCache>
                <c:formatCode>General</c:formatCode>
                <c:ptCount val="12"/>
                <c:pt idx="0">
                  <c:v>0</c:v>
                </c:pt>
                <c:pt idx="1">
                  <c:v>27023723</c:v>
                </c:pt>
                <c:pt idx="2">
                  <c:v>93230592</c:v>
                </c:pt>
                <c:pt idx="3">
                  <c:v>219328804</c:v>
                </c:pt>
                <c:pt idx="4">
                  <c:v>268219150</c:v>
                </c:pt>
                <c:pt idx="5">
                  <c:v>179291677</c:v>
                </c:pt>
                <c:pt idx="6">
                  <c:v>579782562</c:v>
                </c:pt>
                <c:pt idx="7">
                  <c:v>634398913</c:v>
                </c:pt>
                <c:pt idx="8">
                  <c:v>1219373545</c:v>
                </c:pt>
                <c:pt idx="9">
                  <c:v>1265706183</c:v>
                </c:pt>
                <c:pt idx="10">
                  <c:v>0</c:v>
                </c:pt>
                <c:pt idx="11">
                  <c:v>0</c:v>
                </c:pt>
              </c:numCache>
            </c:numRef>
          </c:val>
          <c:extLst>
            <c:ext xmlns:c16="http://schemas.microsoft.com/office/drawing/2014/chart" uri="{C3380CC4-5D6E-409C-BE32-E72D297353CC}">
              <c16:uniqueId val="{00000002-6E8F-48A9-BE99-499A954D0499}"/>
            </c:ext>
          </c:extLst>
        </c:ser>
        <c:dLbls>
          <c:showLegendKey val="0"/>
          <c:showVal val="0"/>
          <c:showCatName val="0"/>
          <c:showSerName val="0"/>
          <c:showPercent val="0"/>
          <c:showBubbleSize val="0"/>
        </c:dLbls>
        <c:gapWidth val="150"/>
        <c:axId val="33758271"/>
        <c:axId val="33749535"/>
      </c:barChart>
      <c:catAx>
        <c:axId val="3375827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33749535"/>
        <c:crosses val="autoZero"/>
        <c:auto val="1"/>
        <c:lblAlgn val="ctr"/>
        <c:lblOffset val="100"/>
        <c:noMultiLvlLbl val="0"/>
      </c:catAx>
      <c:valAx>
        <c:axId val="3374953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33758271"/>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[C19 Dashboard.xlsx]confirmed vs vaccination 1!PivotTable13</c:name>
    <c:fmtId val="22"/>
  </c:pivotSource>
  <c:chart>
    <c:title>
      <c:tx>
        <c:rich>
          <a:bodyPr/>
          <a:lstStyle/>
          <a:p>
            <a:pPr>
              <a:defRPr/>
            </a:pPr>
            <a:r>
              <a:rPr lang="en-IN" sz="1400" b="0"/>
              <a:t>Confirmed</a:t>
            </a:r>
            <a:r>
              <a:rPr lang="en-IN" sz="1400" b="0" baseline="0"/>
              <a:t> cases </a:t>
            </a:r>
            <a:endParaRPr lang="en-IN" sz="1400" b="0"/>
          </a:p>
        </c:rich>
      </c:tx>
      <c:layout>
        <c:manualLayout>
          <c:xMode val="edge"/>
          <c:yMode val="edge"/>
          <c:x val="0.29919814968122216"/>
          <c:y val="6.4028865789250586E-2"/>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'confirmed vs vaccination 1'!$B$3</c:f>
              <c:strCache>
                <c:ptCount val="1"/>
                <c:pt idx="0">
                  <c:v>Total</c:v>
                </c:pt>
              </c:strCache>
            </c:strRef>
          </c:tx>
          <c:marker>
            <c:symbol val="none"/>
          </c:marker>
          <c:cat>
            <c:strRef>
              <c:f>'confirmed vs vaccination 1'!$A$4:$A$14</c:f>
              <c:strCache>
                <c:ptCount val="10"/>
                <c:pt idx="0">
                  <c:v>January</c:v>
                </c:pt>
                <c:pt idx="1">
                  <c:v>February</c:v>
                </c:pt>
                <c:pt idx="2">
                  <c:v>March</c:v>
                </c:pt>
                <c:pt idx="3">
                  <c:v>April</c:v>
                </c:pt>
                <c:pt idx="4">
                  <c:v>May</c:v>
                </c:pt>
                <c:pt idx="5">
                  <c:v>June</c:v>
                </c:pt>
                <c:pt idx="6">
                  <c:v>July</c:v>
                </c:pt>
                <c:pt idx="7">
                  <c:v>August</c:v>
                </c:pt>
                <c:pt idx="8">
                  <c:v>September</c:v>
                </c:pt>
                <c:pt idx="9">
                  <c:v>October</c:v>
                </c:pt>
              </c:strCache>
            </c:strRef>
          </c:cat>
          <c:val>
            <c:numRef>
              <c:f>'confirmed vs vaccination 1'!$B$4:$B$14</c:f>
              <c:numCache>
                <c:formatCode>General</c:formatCode>
                <c:ptCount val="10"/>
                <c:pt idx="0">
                  <c:v>6880658</c:v>
                </c:pt>
                <c:pt idx="1">
                  <c:v>4823969</c:v>
                </c:pt>
                <c:pt idx="2">
                  <c:v>13572499</c:v>
                </c:pt>
                <c:pt idx="3">
                  <c:v>83850188</c:v>
                </c:pt>
                <c:pt idx="4">
                  <c:v>135534788</c:v>
                </c:pt>
                <c:pt idx="5">
                  <c:v>35990098</c:v>
                </c:pt>
                <c:pt idx="6">
                  <c:v>17564356</c:v>
                </c:pt>
                <c:pt idx="7">
                  <c:v>16239198</c:v>
                </c:pt>
                <c:pt idx="8">
                  <c:v>14091600</c:v>
                </c:pt>
                <c:pt idx="9">
                  <c:v>7693332</c:v>
                </c:pt>
              </c:numCache>
            </c:numRef>
          </c:val>
          <c:smooth val="0"/>
          <c:extLst>
            <c:ext xmlns:c16="http://schemas.microsoft.com/office/drawing/2014/chart" uri="{C3380CC4-5D6E-409C-BE32-E72D297353CC}">
              <c16:uniqueId val="{00000000-276D-4C64-85D3-8667B51E0E47}"/>
            </c:ext>
          </c:extLst>
        </c:ser>
        <c:dLbls>
          <c:showLegendKey val="0"/>
          <c:showVal val="0"/>
          <c:showCatName val="0"/>
          <c:showSerName val="0"/>
          <c:showPercent val="0"/>
          <c:showBubbleSize val="0"/>
        </c:dLbls>
        <c:smooth val="0"/>
        <c:axId val="1291410127"/>
        <c:axId val="1291407631"/>
      </c:lineChart>
      <c:catAx>
        <c:axId val="1291410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407631"/>
        <c:crosses val="autoZero"/>
        <c:auto val="1"/>
        <c:lblAlgn val="ctr"/>
        <c:lblOffset val="100"/>
        <c:noMultiLvlLbl val="0"/>
      </c:catAx>
      <c:valAx>
        <c:axId val="129140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410127"/>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[C19 Dashboard.xlsx]confirmed vs vaccination 2!PivotTable26</c:name>
    <c:fmtId val="11"/>
  </c:pivotSource>
  <c:chart>
    <c:title>
      <c:tx>
        <c:rich>
          <a:bodyPr/>
          <a:lstStyle/>
          <a:p>
            <a:pPr>
              <a:defRPr/>
            </a:pPr>
            <a:r>
              <a:rPr lang="en-IN" sz="1400" b="0" i="0" baseline="0">
                <a:effectLst/>
              </a:rPr>
              <a:t>Vaccinated</a:t>
            </a:r>
            <a:endParaRPr lang="en-IN" sz="1400">
              <a:effectLst/>
            </a:endParaRPr>
          </a:p>
        </c:rich>
      </c:tx>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9"/>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0"/>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1"/>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2"/>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3"/>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4"/>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
        <c:idx val="18"/>
        <c:marker>
          <c:symbol val="none"/>
        </c:marker>
        <c:dLbl>
          <c:idx val="0"/>
          <c:delete val="1"/>
          <c:extLst>
            <c:ext xmlns:c15="http://schemas.microsoft.com/office/drawing/2012/chart" uri="{CE6537A1-D6FC-4f65-9D91-7224C49458BB}"/>
          </c:extLst>
        </c:dLbl>
      </c:pivotFmt>
      <c:pivotFmt>
        <c:idx val="19"/>
        <c:marker>
          <c:symbol val="none"/>
        </c:marker>
        <c:dLbl>
          <c:idx val="0"/>
          <c:delete val="1"/>
          <c:extLst>
            <c:ext xmlns:c15="http://schemas.microsoft.com/office/drawing/2012/chart" uri="{CE6537A1-D6FC-4f65-9D91-7224C49458BB}"/>
          </c:extLst>
        </c:dLbl>
      </c:pivotFmt>
      <c:pivotFmt>
        <c:idx val="20"/>
        <c:marker>
          <c:symbol val="none"/>
        </c:marker>
        <c:dLbl>
          <c:idx val="0"/>
          <c:delete val="1"/>
          <c:extLst>
            <c:ext xmlns:c15="http://schemas.microsoft.com/office/drawing/2012/chart" uri="{CE6537A1-D6FC-4f65-9D91-7224C49458BB}"/>
          </c:extLst>
        </c:dLbl>
      </c:pivotFmt>
      <c:pivotFmt>
        <c:idx val="21"/>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'confirmed vs vaccination 2'!$B$3</c:f>
              <c:strCache>
                <c:ptCount val="1"/>
                <c:pt idx="0">
                  <c:v>Sum of Vaccinated1</c:v>
                </c:pt>
              </c:strCache>
            </c:strRef>
          </c:tx>
          <c:marker>
            <c:symbol val="none"/>
          </c:marker>
          <c:cat>
            <c:strRef>
              <c:f>'confirmed vs vaccination 2'!$A$4:$A$14</c:f>
              <c:strCache>
                <c:ptCount val="10"/>
                <c:pt idx="0">
                  <c:v>January</c:v>
                </c:pt>
                <c:pt idx="1">
                  <c:v>February</c:v>
                </c:pt>
                <c:pt idx="2">
                  <c:v>March</c:v>
                </c:pt>
                <c:pt idx="3">
                  <c:v>April</c:v>
                </c:pt>
                <c:pt idx="4">
                  <c:v>May</c:v>
                </c:pt>
                <c:pt idx="5">
                  <c:v>June</c:v>
                </c:pt>
                <c:pt idx="6">
                  <c:v>July</c:v>
                </c:pt>
                <c:pt idx="7">
                  <c:v>August</c:v>
                </c:pt>
                <c:pt idx="8">
                  <c:v>September</c:v>
                </c:pt>
                <c:pt idx="9">
                  <c:v>October</c:v>
                </c:pt>
              </c:strCache>
            </c:strRef>
          </c:cat>
          <c:val>
            <c:numRef>
              <c:f>'confirmed vs vaccination 2'!$B$4:$B$14</c:f>
              <c:numCache>
                <c:formatCode>General</c:formatCode>
                <c:ptCount val="10"/>
                <c:pt idx="0">
                  <c:v>40314057</c:v>
                </c:pt>
                <c:pt idx="1">
                  <c:v>114453478</c:v>
                </c:pt>
                <c:pt idx="2">
                  <c:v>557926075</c:v>
                </c:pt>
                <c:pt idx="3">
                  <c:v>993379812</c:v>
                </c:pt>
                <c:pt idx="4">
                  <c:v>582287664</c:v>
                </c:pt>
                <c:pt idx="5">
                  <c:v>1433674611</c:v>
                </c:pt>
                <c:pt idx="6">
                  <c:v>1211576113</c:v>
                </c:pt>
                <c:pt idx="7">
                  <c:v>1830793999</c:v>
                </c:pt>
                <c:pt idx="8">
                  <c:v>2162983364</c:v>
                </c:pt>
                <c:pt idx="9">
                  <c:v>1224090316</c:v>
                </c:pt>
              </c:numCache>
            </c:numRef>
          </c:val>
          <c:smooth val="0"/>
          <c:extLst>
            <c:ext xmlns:c16="http://schemas.microsoft.com/office/drawing/2014/chart" uri="{C3380CC4-5D6E-409C-BE32-E72D297353CC}">
              <c16:uniqueId val="{00000000-E4E0-4309-819B-4ADCA89643DD}"/>
            </c:ext>
          </c:extLst>
        </c:ser>
        <c:ser>
          <c:idx val="1"/>
          <c:order val="1"/>
          <c:tx>
            <c:strRef>
              <c:f>'confirmed vs vaccination 2'!$C$3</c:f>
              <c:strCache>
                <c:ptCount val="1"/>
                <c:pt idx="0">
                  <c:v>Sum of Vaccinated2</c:v>
                </c:pt>
              </c:strCache>
            </c:strRef>
          </c:tx>
          <c:marker>
            <c:symbol val="none"/>
          </c:marker>
          <c:cat>
            <c:strRef>
              <c:f>'confirmed vs vaccination 2'!$A$4:$A$14</c:f>
              <c:strCache>
                <c:ptCount val="10"/>
                <c:pt idx="0">
                  <c:v>January</c:v>
                </c:pt>
                <c:pt idx="1">
                  <c:v>February</c:v>
                </c:pt>
                <c:pt idx="2">
                  <c:v>March</c:v>
                </c:pt>
                <c:pt idx="3">
                  <c:v>April</c:v>
                </c:pt>
                <c:pt idx="4">
                  <c:v>May</c:v>
                </c:pt>
                <c:pt idx="5">
                  <c:v>June</c:v>
                </c:pt>
                <c:pt idx="6">
                  <c:v>July</c:v>
                </c:pt>
                <c:pt idx="7">
                  <c:v>August</c:v>
                </c:pt>
                <c:pt idx="8">
                  <c:v>September</c:v>
                </c:pt>
                <c:pt idx="9">
                  <c:v>October</c:v>
                </c:pt>
              </c:strCache>
            </c:strRef>
          </c:cat>
          <c:val>
            <c:numRef>
              <c:f>'confirmed vs vaccination 2'!$C$4:$C$14</c:f>
              <c:numCache>
                <c:formatCode>General</c:formatCode>
                <c:ptCount val="10"/>
                <c:pt idx="0">
                  <c:v>0</c:v>
                </c:pt>
                <c:pt idx="1">
                  <c:v>27023723</c:v>
                </c:pt>
                <c:pt idx="2">
                  <c:v>93230592</c:v>
                </c:pt>
                <c:pt idx="3">
                  <c:v>219328804</c:v>
                </c:pt>
                <c:pt idx="4">
                  <c:v>268219150</c:v>
                </c:pt>
                <c:pt idx="5">
                  <c:v>179291677</c:v>
                </c:pt>
                <c:pt idx="6">
                  <c:v>579782562</c:v>
                </c:pt>
                <c:pt idx="7">
                  <c:v>634398913</c:v>
                </c:pt>
                <c:pt idx="8">
                  <c:v>1219373545</c:v>
                </c:pt>
                <c:pt idx="9">
                  <c:v>1265706183</c:v>
                </c:pt>
              </c:numCache>
            </c:numRef>
          </c:val>
          <c:smooth val="0"/>
          <c:extLst>
            <c:ext xmlns:c16="http://schemas.microsoft.com/office/drawing/2014/chart" uri="{C3380CC4-5D6E-409C-BE32-E72D297353CC}">
              <c16:uniqueId val="{00000001-E4E0-4309-819B-4ADCA89643DD}"/>
            </c:ext>
          </c:extLst>
        </c:ser>
        <c:dLbls>
          <c:showLegendKey val="0"/>
          <c:showVal val="0"/>
          <c:showCatName val="0"/>
          <c:showSerName val="0"/>
          <c:showPercent val="0"/>
          <c:showBubbleSize val="0"/>
        </c:dLbls>
        <c:smooth val="0"/>
        <c:axId val="1291410127"/>
        <c:axId val="1291407631"/>
      </c:lineChart>
      <c:catAx>
        <c:axId val="1291410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407631"/>
        <c:crosses val="autoZero"/>
        <c:auto val="1"/>
        <c:lblAlgn val="ctr"/>
        <c:lblOffset val="100"/>
        <c:noMultiLvlLbl val="0"/>
      </c:catAx>
      <c:valAx>
        <c:axId val="129140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410127"/>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36EA2-ADFF-4BE9-B6E9-F3656BA7010C}"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IN"/>
        </a:p>
      </dgm:t>
    </dgm:pt>
    <dgm:pt modelId="{046E3EFD-8F92-4B60-AC15-BF7203D24528}">
      <dgm:prSet phldrT="[Text]"/>
      <dgm:spPr/>
      <dgm:t>
        <a:bodyPr/>
        <a:lstStyle/>
        <a:p>
          <a:endParaRPr lang="en-IN" dirty="0"/>
        </a:p>
      </dgm:t>
    </dgm:pt>
    <dgm:pt modelId="{4E4FB3F7-678F-4EC6-8E20-243EC73EAEB8}" type="parTrans" cxnId="{B4899432-0C7E-45D4-9D93-36E0E04CA76D}">
      <dgm:prSet/>
      <dgm:spPr/>
      <dgm:t>
        <a:bodyPr/>
        <a:lstStyle/>
        <a:p>
          <a:endParaRPr lang="en-IN"/>
        </a:p>
      </dgm:t>
    </dgm:pt>
    <dgm:pt modelId="{D8F198F1-6CF7-4DC3-995E-2383C561A7B8}" type="sibTrans" cxnId="{B4899432-0C7E-45D4-9D93-36E0E04CA76D}">
      <dgm:prSet/>
      <dgm:spPr/>
      <dgm:t>
        <a:bodyPr/>
        <a:lstStyle/>
        <a:p>
          <a:endParaRPr lang="en-IN"/>
        </a:p>
      </dgm:t>
    </dgm:pt>
    <dgm:pt modelId="{084AB541-E65F-477B-BAA8-94A7BB9A53F9}">
      <dgm:prSet phldrT="[Text]"/>
      <dgm:spPr/>
      <dgm:t>
        <a:bodyPr/>
        <a:lstStyle/>
        <a:p>
          <a:endParaRPr lang="en-IN" dirty="0"/>
        </a:p>
      </dgm:t>
    </dgm:pt>
    <dgm:pt modelId="{AEDFF8FB-A2B6-445E-909F-20DD99B0798A}" type="parTrans" cxnId="{DBC7873D-D319-4A83-84EF-4CF84EC01187}">
      <dgm:prSet/>
      <dgm:spPr/>
      <dgm:t>
        <a:bodyPr/>
        <a:lstStyle/>
        <a:p>
          <a:endParaRPr lang="en-IN"/>
        </a:p>
      </dgm:t>
    </dgm:pt>
    <dgm:pt modelId="{B04D8452-6D3C-4541-B953-F91E25A6FE0C}" type="sibTrans" cxnId="{DBC7873D-D319-4A83-84EF-4CF84EC01187}">
      <dgm:prSet/>
      <dgm:spPr/>
      <dgm:t>
        <a:bodyPr/>
        <a:lstStyle/>
        <a:p>
          <a:endParaRPr lang="en-IN"/>
        </a:p>
      </dgm:t>
    </dgm:pt>
    <dgm:pt modelId="{F0274C95-2F97-4379-A68E-22745D90E3D0}">
      <dgm:prSet phldrT="[Text]"/>
      <dgm:spPr/>
      <dgm:t>
        <a:bodyPr/>
        <a:lstStyle/>
        <a:p>
          <a:endParaRPr lang="en-IN" dirty="0"/>
        </a:p>
        <a:p>
          <a:endParaRPr lang="en-IN" dirty="0"/>
        </a:p>
      </dgm:t>
    </dgm:pt>
    <dgm:pt modelId="{9515AD38-E16C-4FED-B07A-0ED6CBB9C951}" type="parTrans" cxnId="{BD46130D-D23C-4FA0-9130-166ACC4AA852}">
      <dgm:prSet/>
      <dgm:spPr/>
      <dgm:t>
        <a:bodyPr/>
        <a:lstStyle/>
        <a:p>
          <a:endParaRPr lang="en-IN"/>
        </a:p>
      </dgm:t>
    </dgm:pt>
    <dgm:pt modelId="{9441AE74-7B91-4969-A77C-26707ACFB369}" type="sibTrans" cxnId="{BD46130D-D23C-4FA0-9130-166ACC4AA852}">
      <dgm:prSet/>
      <dgm:spPr/>
      <dgm:t>
        <a:bodyPr/>
        <a:lstStyle/>
        <a:p>
          <a:endParaRPr lang="en-IN"/>
        </a:p>
      </dgm:t>
    </dgm:pt>
    <dgm:pt modelId="{4519074D-3A10-440E-AB3C-FAD494FF44DC}">
      <dgm:prSet/>
      <dgm:spPr/>
      <dgm:t>
        <a:bodyPr/>
        <a:lstStyle/>
        <a:p>
          <a:endParaRPr lang="en-IN"/>
        </a:p>
      </dgm:t>
    </dgm:pt>
    <dgm:pt modelId="{0DDFE579-675B-4DDD-BCC1-07BF62049AF2}" type="parTrans" cxnId="{679A981B-6747-45C5-97F2-D84DA39E8E98}">
      <dgm:prSet/>
      <dgm:spPr/>
      <dgm:t>
        <a:bodyPr/>
        <a:lstStyle/>
        <a:p>
          <a:endParaRPr lang="en-IN"/>
        </a:p>
      </dgm:t>
    </dgm:pt>
    <dgm:pt modelId="{9B666166-358D-4362-9BFB-6128288329FF}" type="sibTrans" cxnId="{679A981B-6747-45C5-97F2-D84DA39E8E98}">
      <dgm:prSet/>
      <dgm:spPr/>
      <dgm:t>
        <a:bodyPr/>
        <a:lstStyle/>
        <a:p>
          <a:endParaRPr lang="en-IN"/>
        </a:p>
      </dgm:t>
    </dgm:pt>
    <dgm:pt modelId="{D52DC27D-5913-48EE-8518-920493848ED0}" type="pres">
      <dgm:prSet presAssocID="{03336EA2-ADFF-4BE9-B6E9-F3656BA7010C}" presName="Name0" presStyleCnt="0">
        <dgm:presLayoutVars>
          <dgm:dir/>
          <dgm:resizeHandles val="exact"/>
        </dgm:presLayoutVars>
      </dgm:prSet>
      <dgm:spPr/>
    </dgm:pt>
    <dgm:pt modelId="{19A70738-3291-47BD-8AD9-D25069EE90E9}" type="pres">
      <dgm:prSet presAssocID="{046E3EFD-8F92-4B60-AC15-BF7203D24528}" presName="composite" presStyleCnt="0"/>
      <dgm:spPr/>
    </dgm:pt>
    <dgm:pt modelId="{B3AA1854-544F-4633-9EED-5F2B5E6AE8AC}" type="pres">
      <dgm:prSet presAssocID="{046E3EFD-8F92-4B60-AC15-BF7203D24528}" presName="bgChev" presStyleLbl="node1" presStyleIdx="0" presStyleCnt="4"/>
      <dgm:spPr/>
    </dgm:pt>
    <dgm:pt modelId="{DB5FD309-C64D-43C8-9C89-B6E1B63EE13B}" type="pres">
      <dgm:prSet presAssocID="{046E3EFD-8F92-4B60-AC15-BF7203D24528}" presName="txNode" presStyleLbl="fgAcc1" presStyleIdx="0" presStyleCnt="4" custScaleX="106033" custScaleY="149302" custLinFactNeighborY="39919">
        <dgm:presLayoutVars>
          <dgm:bulletEnabled val="1"/>
        </dgm:presLayoutVars>
      </dgm:prSet>
      <dgm:spPr/>
    </dgm:pt>
    <dgm:pt modelId="{785E366D-AA67-4AC0-B96E-75B57EB1A749}" type="pres">
      <dgm:prSet presAssocID="{D8F198F1-6CF7-4DC3-995E-2383C561A7B8}" presName="compositeSpace" presStyleCnt="0"/>
      <dgm:spPr/>
    </dgm:pt>
    <dgm:pt modelId="{E80BEF45-16C5-4985-A824-1755AA06B95D}" type="pres">
      <dgm:prSet presAssocID="{084AB541-E65F-477B-BAA8-94A7BB9A53F9}" presName="composite" presStyleCnt="0"/>
      <dgm:spPr/>
    </dgm:pt>
    <dgm:pt modelId="{A2A06718-E315-4B99-969E-6A022178D892}" type="pres">
      <dgm:prSet presAssocID="{084AB541-E65F-477B-BAA8-94A7BB9A53F9}" presName="bgChev" presStyleLbl="node1" presStyleIdx="1" presStyleCnt="4"/>
      <dgm:spPr/>
    </dgm:pt>
    <dgm:pt modelId="{736850F9-F2BA-43FA-BA05-A99E35A42128}" type="pres">
      <dgm:prSet presAssocID="{084AB541-E65F-477B-BAA8-94A7BB9A53F9}" presName="txNode" presStyleLbl="fgAcc1" presStyleIdx="1" presStyleCnt="4" custScaleY="150780" custLinFactNeighborX="-3242" custLinFactNeighborY="42130">
        <dgm:presLayoutVars>
          <dgm:bulletEnabled val="1"/>
        </dgm:presLayoutVars>
      </dgm:prSet>
      <dgm:spPr/>
    </dgm:pt>
    <dgm:pt modelId="{D0FBBC81-07FD-4AB4-BE4E-F3C45A398A75}" type="pres">
      <dgm:prSet presAssocID="{B04D8452-6D3C-4541-B953-F91E25A6FE0C}" presName="compositeSpace" presStyleCnt="0"/>
      <dgm:spPr/>
    </dgm:pt>
    <dgm:pt modelId="{BC546A8F-BBE4-49AB-AEEA-E45548366652}" type="pres">
      <dgm:prSet presAssocID="{F0274C95-2F97-4379-A68E-22745D90E3D0}" presName="composite" presStyleCnt="0"/>
      <dgm:spPr/>
    </dgm:pt>
    <dgm:pt modelId="{46E2F047-4658-44A3-8207-C62524C65AB7}" type="pres">
      <dgm:prSet presAssocID="{F0274C95-2F97-4379-A68E-22745D90E3D0}" presName="bgChev" presStyleLbl="node1" presStyleIdx="2" presStyleCnt="4"/>
      <dgm:spPr/>
    </dgm:pt>
    <dgm:pt modelId="{3B12B5A4-8A60-4B6A-BCFE-CCF829270466}" type="pres">
      <dgm:prSet presAssocID="{F0274C95-2F97-4379-A68E-22745D90E3D0}" presName="txNode" presStyleLbl="fgAcc1" presStyleIdx="2" presStyleCnt="4" custScaleY="152259" custLinFactNeighborX="-391" custLinFactNeighborY="39913">
        <dgm:presLayoutVars>
          <dgm:bulletEnabled val="1"/>
        </dgm:presLayoutVars>
      </dgm:prSet>
      <dgm:spPr/>
    </dgm:pt>
    <dgm:pt modelId="{A0830D19-E0E5-4A32-85E0-0CBF074469B9}" type="pres">
      <dgm:prSet presAssocID="{9441AE74-7B91-4969-A77C-26707ACFB369}" presName="compositeSpace" presStyleCnt="0"/>
      <dgm:spPr/>
    </dgm:pt>
    <dgm:pt modelId="{F66FCB3D-F65B-4A39-8851-5A88249AEA06}" type="pres">
      <dgm:prSet presAssocID="{4519074D-3A10-440E-AB3C-FAD494FF44DC}" presName="composite" presStyleCnt="0"/>
      <dgm:spPr/>
    </dgm:pt>
    <dgm:pt modelId="{2BF09196-97F2-4C6C-B355-D4737C6B77F3}" type="pres">
      <dgm:prSet presAssocID="{4519074D-3A10-440E-AB3C-FAD494FF44DC}" presName="bgChev" presStyleLbl="node1" presStyleIdx="3" presStyleCnt="4"/>
      <dgm:spPr/>
    </dgm:pt>
    <dgm:pt modelId="{2CC44710-79B1-4D7D-AC50-6CDE836B2C52}" type="pres">
      <dgm:prSet presAssocID="{4519074D-3A10-440E-AB3C-FAD494FF44DC}" presName="txNode" presStyleLbl="fgAcc1" presStyleIdx="3" presStyleCnt="4" custScaleY="147824" custLinFactNeighborX="-1689" custLinFactNeighborY="40652">
        <dgm:presLayoutVars>
          <dgm:bulletEnabled val="1"/>
        </dgm:presLayoutVars>
      </dgm:prSet>
      <dgm:spPr/>
    </dgm:pt>
  </dgm:ptLst>
  <dgm:cxnLst>
    <dgm:cxn modelId="{BD46130D-D23C-4FA0-9130-166ACC4AA852}" srcId="{03336EA2-ADFF-4BE9-B6E9-F3656BA7010C}" destId="{F0274C95-2F97-4379-A68E-22745D90E3D0}" srcOrd="2" destOrd="0" parTransId="{9515AD38-E16C-4FED-B07A-0ED6CBB9C951}" sibTransId="{9441AE74-7B91-4969-A77C-26707ACFB369}"/>
    <dgm:cxn modelId="{679A981B-6747-45C5-97F2-D84DA39E8E98}" srcId="{03336EA2-ADFF-4BE9-B6E9-F3656BA7010C}" destId="{4519074D-3A10-440E-AB3C-FAD494FF44DC}" srcOrd="3" destOrd="0" parTransId="{0DDFE579-675B-4DDD-BCC1-07BF62049AF2}" sibTransId="{9B666166-358D-4362-9BFB-6128288329FF}"/>
    <dgm:cxn modelId="{B4899432-0C7E-45D4-9D93-36E0E04CA76D}" srcId="{03336EA2-ADFF-4BE9-B6E9-F3656BA7010C}" destId="{046E3EFD-8F92-4B60-AC15-BF7203D24528}" srcOrd="0" destOrd="0" parTransId="{4E4FB3F7-678F-4EC6-8E20-243EC73EAEB8}" sibTransId="{D8F198F1-6CF7-4DC3-995E-2383C561A7B8}"/>
    <dgm:cxn modelId="{2FB9623D-2576-4B79-97AD-AECF14F4EEB5}" type="presOf" srcId="{F0274C95-2F97-4379-A68E-22745D90E3D0}" destId="{3B12B5A4-8A60-4B6A-BCFE-CCF829270466}" srcOrd="0" destOrd="0" presId="urn:microsoft.com/office/officeart/2005/8/layout/chevronAccent+Icon"/>
    <dgm:cxn modelId="{DBC7873D-D319-4A83-84EF-4CF84EC01187}" srcId="{03336EA2-ADFF-4BE9-B6E9-F3656BA7010C}" destId="{084AB541-E65F-477B-BAA8-94A7BB9A53F9}" srcOrd="1" destOrd="0" parTransId="{AEDFF8FB-A2B6-445E-909F-20DD99B0798A}" sibTransId="{B04D8452-6D3C-4541-B953-F91E25A6FE0C}"/>
    <dgm:cxn modelId="{8817EA63-C16D-476A-92C3-9AF76025D731}" type="presOf" srcId="{084AB541-E65F-477B-BAA8-94A7BB9A53F9}" destId="{736850F9-F2BA-43FA-BA05-A99E35A42128}" srcOrd="0" destOrd="0" presId="urn:microsoft.com/office/officeart/2005/8/layout/chevronAccent+Icon"/>
    <dgm:cxn modelId="{976DFAA9-992F-4748-A584-D44AA63DFDB5}" type="presOf" srcId="{03336EA2-ADFF-4BE9-B6E9-F3656BA7010C}" destId="{D52DC27D-5913-48EE-8518-920493848ED0}" srcOrd="0" destOrd="0" presId="urn:microsoft.com/office/officeart/2005/8/layout/chevronAccent+Icon"/>
    <dgm:cxn modelId="{2BFDB8C6-543E-457C-9105-A56A6EEF4735}" type="presOf" srcId="{4519074D-3A10-440E-AB3C-FAD494FF44DC}" destId="{2CC44710-79B1-4D7D-AC50-6CDE836B2C52}" srcOrd="0" destOrd="0" presId="urn:microsoft.com/office/officeart/2005/8/layout/chevronAccent+Icon"/>
    <dgm:cxn modelId="{A13895CA-536B-42B8-BEA6-9091EDAD165D}" type="presOf" srcId="{046E3EFD-8F92-4B60-AC15-BF7203D24528}" destId="{DB5FD309-C64D-43C8-9C89-B6E1B63EE13B}" srcOrd="0" destOrd="0" presId="urn:microsoft.com/office/officeart/2005/8/layout/chevronAccent+Icon"/>
    <dgm:cxn modelId="{4979D48E-C2A5-4473-B7B2-085DF3AECA03}" type="presParOf" srcId="{D52DC27D-5913-48EE-8518-920493848ED0}" destId="{19A70738-3291-47BD-8AD9-D25069EE90E9}" srcOrd="0" destOrd="0" presId="urn:microsoft.com/office/officeart/2005/8/layout/chevronAccent+Icon"/>
    <dgm:cxn modelId="{04D05F9C-AAA7-4829-8CB4-3EAC4EAAEF40}" type="presParOf" srcId="{19A70738-3291-47BD-8AD9-D25069EE90E9}" destId="{B3AA1854-544F-4633-9EED-5F2B5E6AE8AC}" srcOrd="0" destOrd="0" presId="urn:microsoft.com/office/officeart/2005/8/layout/chevronAccent+Icon"/>
    <dgm:cxn modelId="{90BA62DD-3894-4AAD-AD92-CC1A65E1D32A}" type="presParOf" srcId="{19A70738-3291-47BD-8AD9-D25069EE90E9}" destId="{DB5FD309-C64D-43C8-9C89-B6E1B63EE13B}" srcOrd="1" destOrd="0" presId="urn:microsoft.com/office/officeart/2005/8/layout/chevronAccent+Icon"/>
    <dgm:cxn modelId="{F1BAD7FC-DEC2-4052-9B5C-263CE0E200E7}" type="presParOf" srcId="{D52DC27D-5913-48EE-8518-920493848ED0}" destId="{785E366D-AA67-4AC0-B96E-75B57EB1A749}" srcOrd="1" destOrd="0" presId="urn:microsoft.com/office/officeart/2005/8/layout/chevronAccent+Icon"/>
    <dgm:cxn modelId="{3271F316-6D3F-4B9F-B3F7-09D00729297A}" type="presParOf" srcId="{D52DC27D-5913-48EE-8518-920493848ED0}" destId="{E80BEF45-16C5-4985-A824-1755AA06B95D}" srcOrd="2" destOrd="0" presId="urn:microsoft.com/office/officeart/2005/8/layout/chevronAccent+Icon"/>
    <dgm:cxn modelId="{63F33D7C-00CA-41C1-B441-684EF88AA432}" type="presParOf" srcId="{E80BEF45-16C5-4985-A824-1755AA06B95D}" destId="{A2A06718-E315-4B99-969E-6A022178D892}" srcOrd="0" destOrd="0" presId="urn:microsoft.com/office/officeart/2005/8/layout/chevronAccent+Icon"/>
    <dgm:cxn modelId="{138ACA77-A518-4FBE-B639-F7A43B3E2686}" type="presParOf" srcId="{E80BEF45-16C5-4985-A824-1755AA06B95D}" destId="{736850F9-F2BA-43FA-BA05-A99E35A42128}" srcOrd="1" destOrd="0" presId="urn:microsoft.com/office/officeart/2005/8/layout/chevronAccent+Icon"/>
    <dgm:cxn modelId="{7A38B00D-F1A8-417A-987F-8BC7F0EA40F3}" type="presParOf" srcId="{D52DC27D-5913-48EE-8518-920493848ED0}" destId="{D0FBBC81-07FD-4AB4-BE4E-F3C45A398A75}" srcOrd="3" destOrd="0" presId="urn:microsoft.com/office/officeart/2005/8/layout/chevronAccent+Icon"/>
    <dgm:cxn modelId="{782C1626-582D-4697-A1DA-81C915EDB028}" type="presParOf" srcId="{D52DC27D-5913-48EE-8518-920493848ED0}" destId="{BC546A8F-BBE4-49AB-AEEA-E45548366652}" srcOrd="4" destOrd="0" presId="urn:microsoft.com/office/officeart/2005/8/layout/chevronAccent+Icon"/>
    <dgm:cxn modelId="{FF6C2A07-F9D7-4B36-A99A-CF3E69FA7A7A}" type="presParOf" srcId="{BC546A8F-BBE4-49AB-AEEA-E45548366652}" destId="{46E2F047-4658-44A3-8207-C62524C65AB7}" srcOrd="0" destOrd="0" presId="urn:microsoft.com/office/officeart/2005/8/layout/chevronAccent+Icon"/>
    <dgm:cxn modelId="{273F8FEC-F66D-46D6-BE51-F3973812E5EB}" type="presParOf" srcId="{BC546A8F-BBE4-49AB-AEEA-E45548366652}" destId="{3B12B5A4-8A60-4B6A-BCFE-CCF829270466}" srcOrd="1" destOrd="0" presId="urn:microsoft.com/office/officeart/2005/8/layout/chevronAccent+Icon"/>
    <dgm:cxn modelId="{4485FDFC-86F5-4666-95ED-6DE22635BE58}" type="presParOf" srcId="{D52DC27D-5913-48EE-8518-920493848ED0}" destId="{A0830D19-E0E5-4A32-85E0-0CBF074469B9}" srcOrd="5" destOrd="0" presId="urn:microsoft.com/office/officeart/2005/8/layout/chevronAccent+Icon"/>
    <dgm:cxn modelId="{EBA2277A-D10F-4871-A154-8CD41718A685}" type="presParOf" srcId="{D52DC27D-5913-48EE-8518-920493848ED0}" destId="{F66FCB3D-F65B-4A39-8851-5A88249AEA06}" srcOrd="6" destOrd="0" presId="urn:microsoft.com/office/officeart/2005/8/layout/chevronAccent+Icon"/>
    <dgm:cxn modelId="{23665C0F-BF1B-4BE6-A2C8-F99AB72F927A}" type="presParOf" srcId="{F66FCB3D-F65B-4A39-8851-5A88249AEA06}" destId="{2BF09196-97F2-4C6C-B355-D4737C6B77F3}" srcOrd="0" destOrd="0" presId="urn:microsoft.com/office/officeart/2005/8/layout/chevronAccent+Icon"/>
    <dgm:cxn modelId="{1736D46D-3DD1-4FD0-A68E-4A1545FAA44E}" type="presParOf" srcId="{F66FCB3D-F65B-4A39-8851-5A88249AEA06}" destId="{2CC44710-79B1-4D7D-AC50-6CDE836B2C52}"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A1854-544F-4633-9EED-5F2B5E6AE8AC}">
      <dsp:nvSpPr>
        <dsp:cNvPr id="0" name=""/>
        <dsp:cNvSpPr/>
      </dsp:nvSpPr>
      <dsp:spPr>
        <a:xfrm>
          <a:off x="1384" y="2195055"/>
          <a:ext cx="1780579" cy="68730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FD309-C64D-43C8-9C89-B6E1B63EE13B}">
      <dsp:nvSpPr>
        <dsp:cNvPr id="0" name=""/>
        <dsp:cNvSpPr/>
      </dsp:nvSpPr>
      <dsp:spPr>
        <a:xfrm>
          <a:off x="430849" y="2471818"/>
          <a:ext cx="1594312" cy="10261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460904" y="2501873"/>
        <a:ext cx="1534202" cy="966048"/>
      </dsp:txXfrm>
    </dsp:sp>
    <dsp:sp modelId="{A2A06718-E315-4B99-969E-6A022178D892}">
      <dsp:nvSpPr>
        <dsp:cNvPr id="0" name=""/>
        <dsp:cNvSpPr/>
      </dsp:nvSpPr>
      <dsp:spPr>
        <a:xfrm>
          <a:off x="2080558" y="2193855"/>
          <a:ext cx="1780579" cy="68730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850F9-F2BA-43FA-BA05-A99E35A42128}">
      <dsp:nvSpPr>
        <dsp:cNvPr id="0" name=""/>
        <dsp:cNvSpPr/>
      </dsp:nvSpPr>
      <dsp:spPr>
        <a:xfrm>
          <a:off x="2506632" y="2480736"/>
          <a:ext cx="1503600" cy="10363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2536985" y="2511089"/>
        <a:ext cx="1442894" cy="975610"/>
      </dsp:txXfrm>
    </dsp:sp>
    <dsp:sp modelId="{46E2F047-4658-44A3-8207-C62524C65AB7}">
      <dsp:nvSpPr>
        <dsp:cNvPr id="0" name=""/>
        <dsp:cNvSpPr/>
      </dsp:nvSpPr>
      <dsp:spPr>
        <a:xfrm>
          <a:off x="4114375" y="2193855"/>
          <a:ext cx="1780579" cy="68730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2B5A4-8A60-4B6A-BCFE-CCF829270466}">
      <dsp:nvSpPr>
        <dsp:cNvPr id="0" name=""/>
        <dsp:cNvSpPr/>
      </dsp:nvSpPr>
      <dsp:spPr>
        <a:xfrm>
          <a:off x="4583318" y="2460416"/>
          <a:ext cx="1503600" cy="10464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IN" sz="2000" kern="1200" dirty="0"/>
        </a:p>
        <a:p>
          <a:pPr marL="0" lvl="0" indent="0" algn="ctr" defTabSz="889000">
            <a:lnSpc>
              <a:spcPct val="90000"/>
            </a:lnSpc>
            <a:spcBef>
              <a:spcPct val="0"/>
            </a:spcBef>
            <a:spcAft>
              <a:spcPct val="35000"/>
            </a:spcAft>
            <a:buNone/>
          </a:pPr>
          <a:endParaRPr lang="en-IN" sz="2000" kern="1200" dirty="0"/>
        </a:p>
      </dsp:txBody>
      <dsp:txXfrm>
        <a:off x="4613968" y="2491066"/>
        <a:ext cx="1442300" cy="985181"/>
      </dsp:txXfrm>
    </dsp:sp>
    <dsp:sp modelId="{2BF09196-97F2-4C6C-B355-D4737C6B77F3}">
      <dsp:nvSpPr>
        <dsp:cNvPr id="0" name=""/>
        <dsp:cNvSpPr/>
      </dsp:nvSpPr>
      <dsp:spPr>
        <a:xfrm>
          <a:off x="6148193" y="2197594"/>
          <a:ext cx="1780579" cy="68730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C44710-79B1-4D7D-AC50-6CDE836B2C52}">
      <dsp:nvSpPr>
        <dsp:cNvPr id="0" name=""/>
        <dsp:cNvSpPr/>
      </dsp:nvSpPr>
      <dsp:spPr>
        <a:xfrm>
          <a:off x="6597619" y="2484475"/>
          <a:ext cx="1503600" cy="10159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627377" y="2514233"/>
        <a:ext cx="1444084" cy="9564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12/6/2022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448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7.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Covid-19 data analysis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09657B-FC47-FB8C-DA97-F0CF4BE7C2DF}"/>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3" name="Footer Placeholder 2">
            <a:extLst>
              <a:ext uri="{FF2B5EF4-FFF2-40B4-BE49-F238E27FC236}">
                <a16:creationId xmlns:a16="http://schemas.microsoft.com/office/drawing/2014/main" id="{1B5B5CC5-272A-34FB-5BD2-4B3BA1409ADF}"/>
              </a:ext>
            </a:extLst>
          </p:cNvPr>
          <p:cNvSpPr>
            <a:spLocks noGrp="1"/>
          </p:cNvSpPr>
          <p:nvPr>
            <p:ph type="ftr" sz="quarter" idx="12"/>
          </p:nvPr>
        </p:nvSpPr>
        <p:spPr/>
        <p:txBody>
          <a:bodyPr/>
          <a:lstStyle/>
          <a:p>
            <a:r>
              <a:rPr lang="en-US"/>
              <a:t>presentation title</a:t>
            </a:r>
            <a:endParaRPr lang="en-US" dirty="0"/>
          </a:p>
        </p:txBody>
      </p:sp>
      <p:graphicFrame>
        <p:nvGraphicFramePr>
          <p:cNvPr id="4" name="Chart 3">
            <a:extLst>
              <a:ext uri="{FF2B5EF4-FFF2-40B4-BE49-F238E27FC236}">
                <a16:creationId xmlns:a16="http://schemas.microsoft.com/office/drawing/2014/main" id="{32DB3642-4B7F-4AF4-9531-B748F69442D1}"/>
              </a:ext>
            </a:extLst>
          </p:cNvPr>
          <p:cNvGraphicFramePr>
            <a:graphicFrameLocks/>
          </p:cNvGraphicFramePr>
          <p:nvPr>
            <p:extLst>
              <p:ext uri="{D42A27DB-BD31-4B8C-83A1-F6EECF244321}">
                <p14:modId xmlns:p14="http://schemas.microsoft.com/office/powerpoint/2010/main" val="3746177390"/>
              </p:ext>
            </p:extLst>
          </p:nvPr>
        </p:nvGraphicFramePr>
        <p:xfrm>
          <a:off x="3351645" y="257759"/>
          <a:ext cx="5488709" cy="25769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003E102-FDC7-92DC-3054-D38D044556F5}"/>
              </a:ext>
            </a:extLst>
          </p:cNvPr>
          <p:cNvSpPr txBox="1"/>
          <p:nvPr/>
        </p:nvSpPr>
        <p:spPr>
          <a:xfrm>
            <a:off x="8012978" y="2438401"/>
            <a:ext cx="243978" cy="1200329"/>
          </a:xfrm>
          <a:prstGeom prst="rect">
            <a:avLst/>
          </a:prstGeom>
          <a:noFill/>
        </p:spPr>
        <p:txBody>
          <a:bodyPr wrap="none" rtlCol="0">
            <a:spAutoFit/>
          </a:bodyPr>
          <a:lstStyle/>
          <a:p>
            <a:r>
              <a:rPr lang="en-IN" dirty="0"/>
              <a:t> </a:t>
            </a:r>
          </a:p>
          <a:p>
            <a:endParaRPr lang="en-IN" dirty="0"/>
          </a:p>
          <a:p>
            <a:endParaRPr lang="en-IN" dirty="0"/>
          </a:p>
          <a:p>
            <a:endParaRPr lang="en-IN" dirty="0"/>
          </a:p>
        </p:txBody>
      </p:sp>
      <p:graphicFrame>
        <p:nvGraphicFramePr>
          <p:cNvPr id="6" name="Chart 5">
            <a:extLst>
              <a:ext uri="{FF2B5EF4-FFF2-40B4-BE49-F238E27FC236}">
                <a16:creationId xmlns:a16="http://schemas.microsoft.com/office/drawing/2014/main" id="{E93D1CD4-DD9E-8FE5-686A-9AA3F61E01F7}"/>
              </a:ext>
            </a:extLst>
          </p:cNvPr>
          <p:cNvGraphicFramePr>
            <a:graphicFrameLocks/>
          </p:cNvGraphicFramePr>
          <p:nvPr>
            <p:extLst>
              <p:ext uri="{D42A27DB-BD31-4B8C-83A1-F6EECF244321}">
                <p14:modId xmlns:p14="http://schemas.microsoft.com/office/powerpoint/2010/main" val="2391842075"/>
              </p:ext>
            </p:extLst>
          </p:nvPr>
        </p:nvGraphicFramePr>
        <p:xfrm>
          <a:off x="1695123" y="3044483"/>
          <a:ext cx="4138910" cy="24833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24ACE7B-C96D-0C52-0966-FC6493414A19}"/>
              </a:ext>
            </a:extLst>
          </p:cNvPr>
          <p:cNvGraphicFramePr>
            <a:graphicFrameLocks/>
          </p:cNvGraphicFramePr>
          <p:nvPr>
            <p:extLst>
              <p:ext uri="{D42A27DB-BD31-4B8C-83A1-F6EECF244321}">
                <p14:modId xmlns:p14="http://schemas.microsoft.com/office/powerpoint/2010/main" val="2892385299"/>
              </p:ext>
            </p:extLst>
          </p:nvPr>
        </p:nvGraphicFramePr>
        <p:xfrm>
          <a:off x="6856854" y="3044483"/>
          <a:ext cx="4138908" cy="248334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CDD7A7BC-AEDD-F5B7-3858-84B06E6BDED7}"/>
              </a:ext>
            </a:extLst>
          </p:cNvPr>
          <p:cNvSpPr txBox="1"/>
          <p:nvPr/>
        </p:nvSpPr>
        <p:spPr>
          <a:xfrm>
            <a:off x="2067985" y="5865912"/>
            <a:ext cx="3498586" cy="307777"/>
          </a:xfrm>
          <a:prstGeom prst="rect">
            <a:avLst/>
          </a:prstGeom>
          <a:noFill/>
        </p:spPr>
        <p:txBody>
          <a:bodyPr wrap="none" rtlCol="0">
            <a:spAutoFit/>
          </a:bodyPr>
          <a:lstStyle/>
          <a:p>
            <a:r>
              <a:rPr lang="en-IN" sz="1400" dirty="0"/>
              <a:t>Both Vaccinated1 &amp; Vaccinated2 greater than 50%</a:t>
            </a:r>
          </a:p>
        </p:txBody>
      </p:sp>
      <p:sp>
        <p:nvSpPr>
          <p:cNvPr id="11" name="TextBox 10">
            <a:extLst>
              <a:ext uri="{FF2B5EF4-FFF2-40B4-BE49-F238E27FC236}">
                <a16:creationId xmlns:a16="http://schemas.microsoft.com/office/drawing/2014/main" id="{2D3DFF80-7433-8718-FB0D-352FF78D02B7}"/>
              </a:ext>
            </a:extLst>
          </p:cNvPr>
          <p:cNvSpPr txBox="1"/>
          <p:nvPr/>
        </p:nvSpPr>
        <p:spPr>
          <a:xfrm>
            <a:off x="7332955" y="5820193"/>
            <a:ext cx="3498586" cy="523220"/>
          </a:xfrm>
          <a:prstGeom prst="rect">
            <a:avLst/>
          </a:prstGeom>
          <a:noFill/>
        </p:spPr>
        <p:txBody>
          <a:bodyPr wrap="square" rtlCol="0">
            <a:spAutoFit/>
          </a:bodyPr>
          <a:lstStyle/>
          <a:p>
            <a:r>
              <a:rPr lang="en-IN" sz="1400" dirty="0"/>
              <a:t>Vaccinated1 greater than 50% and Vaccinated2 less than 50%</a:t>
            </a:r>
          </a:p>
        </p:txBody>
      </p:sp>
    </p:spTree>
    <p:extLst>
      <p:ext uri="{BB962C8B-B14F-4D97-AF65-F5344CB8AC3E}">
        <p14:creationId xmlns:p14="http://schemas.microsoft.com/office/powerpoint/2010/main" val="248030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1CCDC6-DB0E-C231-A203-0FD69EFFF26D}"/>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3" name="Footer Placeholder 2">
            <a:extLst>
              <a:ext uri="{FF2B5EF4-FFF2-40B4-BE49-F238E27FC236}">
                <a16:creationId xmlns:a16="http://schemas.microsoft.com/office/drawing/2014/main" id="{374ACD0C-50E8-3940-C56F-F3D5CCFB52D2}"/>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7FDE8191-A13C-E320-3082-D853D851D767}"/>
              </a:ext>
            </a:extLst>
          </p:cNvPr>
          <p:cNvSpPr txBox="1"/>
          <p:nvPr/>
        </p:nvSpPr>
        <p:spPr>
          <a:xfrm>
            <a:off x="1390052" y="4023360"/>
            <a:ext cx="7225183" cy="1477328"/>
          </a:xfrm>
          <a:prstGeom prst="rect">
            <a:avLst/>
          </a:prstGeom>
          <a:noFill/>
        </p:spPr>
        <p:txBody>
          <a:bodyPr wrap="none" rtlCol="0">
            <a:spAutoFit/>
          </a:bodyPr>
          <a:lstStyle/>
          <a:p>
            <a:r>
              <a:rPr lang="en-US" b="0" i="0" dirty="0">
                <a:effectLst/>
              </a:rPr>
              <a:t>This chart provides a clearer picture of where the number of death is accelerating, </a:t>
            </a:r>
          </a:p>
          <a:p>
            <a:r>
              <a:rPr lang="en-US" b="0" i="0" dirty="0">
                <a:effectLst/>
              </a:rPr>
              <a:t>slowing, or in fact reducing.</a:t>
            </a:r>
            <a:r>
              <a:rPr lang="en-IN" dirty="0"/>
              <a:t>  </a:t>
            </a:r>
          </a:p>
          <a:p>
            <a:endParaRPr lang="en-IN" dirty="0"/>
          </a:p>
          <a:p>
            <a:r>
              <a:rPr lang="en-IN" dirty="0"/>
              <a:t>As you can see that the death rate were accelerating from 4</a:t>
            </a:r>
            <a:r>
              <a:rPr lang="en-IN" baseline="30000" dirty="0"/>
              <a:t>th</a:t>
            </a:r>
            <a:r>
              <a:rPr lang="en-IN" dirty="0"/>
              <a:t> week of may. </a:t>
            </a:r>
          </a:p>
          <a:p>
            <a:r>
              <a:rPr lang="en-IN" dirty="0"/>
              <a:t>The death rate was much higher between 4</a:t>
            </a:r>
            <a:r>
              <a:rPr lang="en-IN" baseline="30000" dirty="0"/>
              <a:t>th</a:t>
            </a:r>
            <a:r>
              <a:rPr lang="en-IN" dirty="0"/>
              <a:t> week of April and 2</a:t>
            </a:r>
            <a:r>
              <a:rPr lang="en-IN" baseline="30000" dirty="0"/>
              <a:t>nd</a:t>
            </a:r>
            <a:r>
              <a:rPr lang="en-IN" dirty="0"/>
              <a:t> week of June.</a:t>
            </a:r>
          </a:p>
        </p:txBody>
      </p:sp>
      <p:graphicFrame>
        <p:nvGraphicFramePr>
          <p:cNvPr id="6" name="Chart 5">
            <a:extLst>
              <a:ext uri="{FF2B5EF4-FFF2-40B4-BE49-F238E27FC236}">
                <a16:creationId xmlns:a16="http://schemas.microsoft.com/office/drawing/2014/main" id="{30D89E64-7EB3-8F29-5585-A1A7ED06E2C6}"/>
              </a:ext>
            </a:extLst>
          </p:cNvPr>
          <p:cNvGraphicFramePr>
            <a:graphicFrameLocks/>
          </p:cNvGraphicFramePr>
          <p:nvPr>
            <p:extLst>
              <p:ext uri="{D42A27DB-BD31-4B8C-83A1-F6EECF244321}">
                <p14:modId xmlns:p14="http://schemas.microsoft.com/office/powerpoint/2010/main" val="2482877454"/>
              </p:ext>
            </p:extLst>
          </p:nvPr>
        </p:nvGraphicFramePr>
        <p:xfrm>
          <a:off x="1390052" y="654048"/>
          <a:ext cx="9826588" cy="285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519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014159-B42D-3FDC-7FEE-41F55D9202FF}"/>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3" name="Footer Placeholder 2">
            <a:extLst>
              <a:ext uri="{FF2B5EF4-FFF2-40B4-BE49-F238E27FC236}">
                <a16:creationId xmlns:a16="http://schemas.microsoft.com/office/drawing/2014/main" id="{32C5F7CC-3CB2-18E3-2BCD-106DE5A550E3}"/>
              </a:ext>
            </a:extLst>
          </p:cNvPr>
          <p:cNvSpPr>
            <a:spLocks noGrp="1"/>
          </p:cNvSpPr>
          <p:nvPr>
            <p:ph type="ftr" sz="quarter" idx="12"/>
          </p:nvPr>
        </p:nvSpPr>
        <p:spPr/>
        <p:txBody>
          <a:bodyPr/>
          <a:lstStyle/>
          <a:p>
            <a:r>
              <a:rPr lang="en-US"/>
              <a:t>presentation title</a:t>
            </a:r>
            <a:endParaRPr lang="en-US" dirty="0"/>
          </a:p>
        </p:txBody>
      </p:sp>
      <p:graphicFrame>
        <p:nvGraphicFramePr>
          <p:cNvPr id="5" name="Chart 4">
            <a:extLst>
              <a:ext uri="{FF2B5EF4-FFF2-40B4-BE49-F238E27FC236}">
                <a16:creationId xmlns:a16="http://schemas.microsoft.com/office/drawing/2014/main" id="{7A07F6CA-A0A4-48E7-9DF1-C9EE3A334398}"/>
              </a:ext>
            </a:extLst>
          </p:cNvPr>
          <p:cNvGraphicFramePr>
            <a:graphicFrameLocks/>
          </p:cNvGraphicFramePr>
          <p:nvPr>
            <p:extLst>
              <p:ext uri="{D42A27DB-BD31-4B8C-83A1-F6EECF244321}">
                <p14:modId xmlns:p14="http://schemas.microsoft.com/office/powerpoint/2010/main" val="3962897109"/>
              </p:ext>
            </p:extLst>
          </p:nvPr>
        </p:nvGraphicFramePr>
        <p:xfrm>
          <a:off x="2569203" y="677781"/>
          <a:ext cx="6748794" cy="379357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0946CF4-E450-0BD8-D3DB-3B7F91A1DEFC}"/>
              </a:ext>
            </a:extLst>
          </p:cNvPr>
          <p:cNvSpPr txBox="1"/>
          <p:nvPr/>
        </p:nvSpPr>
        <p:spPr>
          <a:xfrm>
            <a:off x="2569203" y="4785360"/>
            <a:ext cx="6689460" cy="1477328"/>
          </a:xfrm>
          <a:prstGeom prst="rect">
            <a:avLst/>
          </a:prstGeom>
          <a:noFill/>
        </p:spPr>
        <p:txBody>
          <a:bodyPr wrap="none" rtlCol="0">
            <a:spAutoFit/>
          </a:bodyPr>
          <a:lstStyle/>
          <a:p>
            <a:pPr marL="285750" indent="-285750">
              <a:buFont typeface="Arial" panose="020B0604020202020204" pitchFamily="34" charset="0"/>
              <a:buChar char="•"/>
            </a:pPr>
            <a:r>
              <a:rPr lang="en-US" dirty="0"/>
              <a:t>We categorized districts based on the testing ratio. </a:t>
            </a:r>
          </a:p>
          <a:p>
            <a:r>
              <a:rPr lang="en-US" dirty="0"/>
              <a:t>	</a:t>
            </a:r>
          </a:p>
          <a:p>
            <a:r>
              <a:rPr lang="en-US" dirty="0"/>
              <a:t>	Testing ratio = Number of tests done/ Population</a:t>
            </a:r>
          </a:p>
          <a:p>
            <a:endParaRPr lang="en-US" dirty="0"/>
          </a:p>
          <a:p>
            <a:pPr marL="285750" indent="-285750">
              <a:buFont typeface="Arial" panose="020B0604020202020204" pitchFamily="34" charset="0"/>
              <a:buChar char="•"/>
            </a:pPr>
            <a:r>
              <a:rPr lang="en-US" dirty="0"/>
              <a:t>As you can see from the chart, the category B districts have more deaths.</a:t>
            </a:r>
            <a:endParaRPr lang="en-IN" dirty="0"/>
          </a:p>
        </p:txBody>
      </p:sp>
    </p:spTree>
    <p:extLst>
      <p:ext uri="{BB962C8B-B14F-4D97-AF65-F5344CB8AC3E}">
        <p14:creationId xmlns:p14="http://schemas.microsoft.com/office/powerpoint/2010/main" val="344370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EBD98B-2E56-0695-0FA9-D18ABB00216C}"/>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3" name="Footer Placeholder 2">
            <a:extLst>
              <a:ext uri="{FF2B5EF4-FFF2-40B4-BE49-F238E27FC236}">
                <a16:creationId xmlns:a16="http://schemas.microsoft.com/office/drawing/2014/main" id="{0147141B-BE09-B72C-1DD3-16FCAA4D9511}"/>
              </a:ext>
            </a:extLst>
          </p:cNvPr>
          <p:cNvSpPr>
            <a:spLocks noGrp="1"/>
          </p:cNvSpPr>
          <p:nvPr>
            <p:ph type="ftr" sz="quarter" idx="12"/>
          </p:nvPr>
        </p:nvSpPr>
        <p:spPr/>
        <p:txBody>
          <a:bodyPr/>
          <a:lstStyle/>
          <a:p>
            <a:r>
              <a:rPr lang="en-US"/>
              <a:t>presentation title</a:t>
            </a:r>
            <a:endParaRPr lang="en-US" dirty="0"/>
          </a:p>
        </p:txBody>
      </p:sp>
      <p:graphicFrame>
        <p:nvGraphicFramePr>
          <p:cNvPr id="12" name="Chart 11">
            <a:extLst>
              <a:ext uri="{FF2B5EF4-FFF2-40B4-BE49-F238E27FC236}">
                <a16:creationId xmlns:a16="http://schemas.microsoft.com/office/drawing/2014/main" id="{80995009-88C0-4FE4-ADEF-68DA49824201}"/>
              </a:ext>
            </a:extLst>
          </p:cNvPr>
          <p:cNvGraphicFramePr>
            <a:graphicFrameLocks/>
          </p:cNvGraphicFramePr>
          <p:nvPr>
            <p:extLst>
              <p:ext uri="{D42A27DB-BD31-4B8C-83A1-F6EECF244321}">
                <p14:modId xmlns:p14="http://schemas.microsoft.com/office/powerpoint/2010/main" val="1508052512"/>
              </p:ext>
            </p:extLst>
          </p:nvPr>
        </p:nvGraphicFramePr>
        <p:xfrm>
          <a:off x="1207217" y="543560"/>
          <a:ext cx="10184095" cy="23391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A74ECBE-17FD-50B2-8671-AEC78C070F9C}"/>
              </a:ext>
            </a:extLst>
          </p:cNvPr>
          <p:cNvGraphicFramePr>
            <a:graphicFrameLocks/>
          </p:cNvGraphicFramePr>
          <p:nvPr>
            <p:extLst>
              <p:ext uri="{D42A27DB-BD31-4B8C-83A1-F6EECF244321}">
                <p14:modId xmlns:p14="http://schemas.microsoft.com/office/powerpoint/2010/main" val="3513602358"/>
              </p:ext>
            </p:extLst>
          </p:nvPr>
        </p:nvGraphicFramePr>
        <p:xfrm>
          <a:off x="1524001" y="3045293"/>
          <a:ext cx="4571999" cy="27569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7FC0111-7AF0-5A53-019A-7A7E553A6F1A}"/>
              </a:ext>
            </a:extLst>
          </p:cNvPr>
          <p:cNvGraphicFramePr>
            <a:graphicFrameLocks/>
          </p:cNvGraphicFramePr>
          <p:nvPr>
            <p:extLst>
              <p:ext uri="{D42A27DB-BD31-4B8C-83A1-F6EECF244321}">
                <p14:modId xmlns:p14="http://schemas.microsoft.com/office/powerpoint/2010/main" val="303409339"/>
              </p:ext>
            </p:extLst>
          </p:nvPr>
        </p:nvGraphicFramePr>
        <p:xfrm>
          <a:off x="6646592" y="3059039"/>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984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581634-5969-EE0B-A8B1-88A38B4657FE}"/>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3" name="Footer Placeholder 2">
            <a:extLst>
              <a:ext uri="{FF2B5EF4-FFF2-40B4-BE49-F238E27FC236}">
                <a16:creationId xmlns:a16="http://schemas.microsoft.com/office/drawing/2014/main" id="{DB9BB13C-9C57-AAA0-0ED9-FFE38A10D314}"/>
              </a:ext>
            </a:extLst>
          </p:cNvPr>
          <p:cNvSpPr>
            <a:spLocks noGrp="1"/>
          </p:cNvSpPr>
          <p:nvPr>
            <p:ph type="ftr" sz="quarter" idx="12"/>
          </p:nvPr>
        </p:nvSpPr>
        <p:spPr/>
        <p:txBody>
          <a:bodyPr/>
          <a:lstStyle/>
          <a:p>
            <a:r>
              <a:rPr lang="en-US" dirty="0"/>
              <a:t>presentation title</a:t>
            </a:r>
          </a:p>
        </p:txBody>
      </p:sp>
      <p:graphicFrame>
        <p:nvGraphicFramePr>
          <p:cNvPr id="4" name="Chart 3">
            <a:extLst>
              <a:ext uri="{FF2B5EF4-FFF2-40B4-BE49-F238E27FC236}">
                <a16:creationId xmlns:a16="http://schemas.microsoft.com/office/drawing/2014/main" id="{5C17F039-71E5-4667-9055-B207729581E5}"/>
              </a:ext>
            </a:extLst>
          </p:cNvPr>
          <p:cNvGraphicFramePr>
            <a:graphicFrameLocks/>
          </p:cNvGraphicFramePr>
          <p:nvPr>
            <p:extLst>
              <p:ext uri="{D42A27DB-BD31-4B8C-83A1-F6EECF244321}">
                <p14:modId xmlns:p14="http://schemas.microsoft.com/office/powerpoint/2010/main" val="2011333627"/>
              </p:ext>
            </p:extLst>
          </p:nvPr>
        </p:nvGraphicFramePr>
        <p:xfrm>
          <a:off x="1855787" y="492002"/>
          <a:ext cx="8480425" cy="346646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32714AF-E212-AF0F-292D-288F9056FCFB}"/>
              </a:ext>
            </a:extLst>
          </p:cNvPr>
          <p:cNvSpPr txBox="1"/>
          <p:nvPr/>
        </p:nvSpPr>
        <p:spPr>
          <a:xfrm>
            <a:off x="1979271" y="4224759"/>
            <a:ext cx="7326557" cy="923330"/>
          </a:xfrm>
          <a:prstGeom prst="rect">
            <a:avLst/>
          </a:prstGeom>
          <a:noFill/>
        </p:spPr>
        <p:txBody>
          <a:bodyPr wrap="none" rtlCol="0">
            <a:spAutoFit/>
          </a:bodyPr>
          <a:lstStyle/>
          <a:p>
            <a:r>
              <a:rPr lang="en-IN" dirty="0"/>
              <a:t>We compared the case severity between MP and UP</a:t>
            </a:r>
          </a:p>
          <a:p>
            <a:endParaRPr lang="en-IN" dirty="0"/>
          </a:p>
          <a:p>
            <a:r>
              <a:rPr lang="en-IN" dirty="0"/>
              <a:t>As you can see from the chart the severity of the case in UP is high compared to MP.</a:t>
            </a:r>
          </a:p>
        </p:txBody>
      </p:sp>
    </p:spTree>
    <p:extLst>
      <p:ext uri="{BB962C8B-B14F-4D97-AF65-F5344CB8AC3E}">
        <p14:creationId xmlns:p14="http://schemas.microsoft.com/office/powerpoint/2010/main" val="9343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E9DCBC-56D7-62D7-F39E-8F78AB3F6391}"/>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3" name="Footer Placeholder 2">
            <a:extLst>
              <a:ext uri="{FF2B5EF4-FFF2-40B4-BE49-F238E27FC236}">
                <a16:creationId xmlns:a16="http://schemas.microsoft.com/office/drawing/2014/main" id="{4752FCA5-A732-B535-60EA-899BE4A7CE13}"/>
              </a:ext>
            </a:extLst>
          </p:cNvPr>
          <p:cNvSpPr>
            <a:spLocks noGrp="1"/>
          </p:cNvSpPr>
          <p:nvPr>
            <p:ph type="ftr" sz="quarter" idx="12"/>
          </p:nvPr>
        </p:nvSpPr>
        <p:spPr/>
        <p:txBody>
          <a:bodyPr/>
          <a:lstStyle/>
          <a:p>
            <a:r>
              <a:rPr lang="en-US"/>
              <a:t>presentation title</a:t>
            </a:r>
            <a:endParaRPr lang="en-US" dirty="0"/>
          </a:p>
        </p:txBody>
      </p:sp>
      <p:graphicFrame>
        <p:nvGraphicFramePr>
          <p:cNvPr id="4" name="Chart 3">
            <a:extLst>
              <a:ext uri="{FF2B5EF4-FFF2-40B4-BE49-F238E27FC236}">
                <a16:creationId xmlns:a16="http://schemas.microsoft.com/office/drawing/2014/main" id="{AC300A73-B91A-4F89-9647-1CE096795841}"/>
              </a:ext>
            </a:extLst>
          </p:cNvPr>
          <p:cNvGraphicFramePr>
            <a:graphicFrameLocks/>
          </p:cNvGraphicFramePr>
          <p:nvPr>
            <p:extLst>
              <p:ext uri="{D42A27DB-BD31-4B8C-83A1-F6EECF244321}">
                <p14:modId xmlns:p14="http://schemas.microsoft.com/office/powerpoint/2010/main" val="3725359218"/>
              </p:ext>
            </p:extLst>
          </p:nvPr>
        </p:nvGraphicFramePr>
        <p:xfrm>
          <a:off x="2700337" y="705168"/>
          <a:ext cx="6791325" cy="34664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A40D21C-E190-685D-1903-F7327B5013B1}"/>
              </a:ext>
            </a:extLst>
          </p:cNvPr>
          <p:cNvSpPr txBox="1"/>
          <p:nvPr/>
        </p:nvSpPr>
        <p:spPr>
          <a:xfrm>
            <a:off x="2700337" y="4371162"/>
            <a:ext cx="6094070" cy="1200329"/>
          </a:xfrm>
          <a:prstGeom prst="rect">
            <a:avLst/>
          </a:prstGeom>
          <a:noFill/>
        </p:spPr>
        <p:txBody>
          <a:bodyPr wrap="square">
            <a:spAutoFit/>
          </a:bodyPr>
          <a:lstStyle/>
          <a:p>
            <a:r>
              <a:rPr lang="en-IN" dirty="0"/>
              <a:t>We compared the case severity between Kerala and Delhi.</a:t>
            </a:r>
          </a:p>
          <a:p>
            <a:endParaRPr lang="en-IN" dirty="0"/>
          </a:p>
          <a:p>
            <a:r>
              <a:rPr lang="en-IN" dirty="0"/>
              <a:t>As you can see from the chart the severity of the case in Kerala is high compared to Delhi.</a:t>
            </a:r>
          </a:p>
        </p:txBody>
      </p:sp>
    </p:spTree>
    <p:extLst>
      <p:ext uri="{BB962C8B-B14F-4D97-AF65-F5344CB8AC3E}">
        <p14:creationId xmlns:p14="http://schemas.microsoft.com/office/powerpoint/2010/main" val="415404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2E5455-2087-1ACB-DDCC-60118570A13F}"/>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3" name="Footer Placeholder 2">
            <a:extLst>
              <a:ext uri="{FF2B5EF4-FFF2-40B4-BE49-F238E27FC236}">
                <a16:creationId xmlns:a16="http://schemas.microsoft.com/office/drawing/2014/main" id="{280134F6-185B-2216-7EE1-40935121FBA7}"/>
              </a:ext>
            </a:extLst>
          </p:cNvPr>
          <p:cNvSpPr>
            <a:spLocks noGrp="1"/>
          </p:cNvSpPr>
          <p:nvPr>
            <p:ph type="ftr" sz="quarter" idx="12"/>
          </p:nvPr>
        </p:nvSpPr>
        <p:spPr/>
        <p:txBody>
          <a:bodyPr/>
          <a:lstStyle/>
          <a:p>
            <a:r>
              <a:rPr lang="en-US"/>
              <a:t>presentation title</a:t>
            </a:r>
            <a:endParaRPr lang="en-US" dirty="0"/>
          </a:p>
        </p:txBody>
      </p:sp>
      <p:sp>
        <p:nvSpPr>
          <p:cNvPr id="5" name="TextBox 4">
            <a:extLst>
              <a:ext uri="{FF2B5EF4-FFF2-40B4-BE49-F238E27FC236}">
                <a16:creationId xmlns:a16="http://schemas.microsoft.com/office/drawing/2014/main" id="{2D875837-D30A-8F92-0E3B-9BC51E045FEE}"/>
              </a:ext>
            </a:extLst>
          </p:cNvPr>
          <p:cNvSpPr txBox="1"/>
          <p:nvPr/>
        </p:nvSpPr>
        <p:spPr>
          <a:xfrm>
            <a:off x="1788477" y="4017314"/>
            <a:ext cx="5287281" cy="646331"/>
          </a:xfrm>
          <a:prstGeom prst="rect">
            <a:avLst/>
          </a:prstGeom>
          <a:noFill/>
        </p:spPr>
        <p:txBody>
          <a:bodyPr wrap="none" rtlCol="0">
            <a:spAutoFit/>
          </a:bodyPr>
          <a:lstStyle/>
          <a:p>
            <a:r>
              <a:rPr lang="en-US" dirty="0"/>
              <a:t>From the chart, we can see that India reported more cases  </a:t>
            </a:r>
          </a:p>
          <a:p>
            <a:r>
              <a:rPr lang="en-US" dirty="0"/>
              <a:t>in May month.</a:t>
            </a:r>
            <a:endParaRPr lang="en-IN" dirty="0"/>
          </a:p>
        </p:txBody>
      </p:sp>
      <p:graphicFrame>
        <p:nvGraphicFramePr>
          <p:cNvPr id="6" name="Chart 5">
            <a:extLst>
              <a:ext uri="{FF2B5EF4-FFF2-40B4-BE49-F238E27FC236}">
                <a16:creationId xmlns:a16="http://schemas.microsoft.com/office/drawing/2014/main" id="{C0E0E602-4147-C2C1-8A0A-F86BB34574A7}"/>
              </a:ext>
            </a:extLst>
          </p:cNvPr>
          <p:cNvGraphicFramePr>
            <a:graphicFrameLocks/>
          </p:cNvGraphicFramePr>
          <p:nvPr>
            <p:extLst>
              <p:ext uri="{D42A27DB-BD31-4B8C-83A1-F6EECF244321}">
                <p14:modId xmlns:p14="http://schemas.microsoft.com/office/powerpoint/2010/main" val="1877061506"/>
              </p:ext>
            </p:extLst>
          </p:nvPr>
        </p:nvGraphicFramePr>
        <p:xfrm>
          <a:off x="1788477" y="1123320"/>
          <a:ext cx="9043175" cy="23056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55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2" name="Title 1">
            <a:extLst>
              <a:ext uri="{FF2B5EF4-FFF2-40B4-BE49-F238E27FC236}">
                <a16:creationId xmlns:a16="http://schemas.microsoft.com/office/drawing/2014/main" id="{3359D63F-F67D-B1A6-9772-28B26C238474}"/>
              </a:ext>
            </a:extLst>
          </p:cNvPr>
          <p:cNvSpPr>
            <a:spLocks noGrp="1"/>
          </p:cNvSpPr>
          <p:nvPr>
            <p:ph type="title" idx="4294967295"/>
          </p:nvPr>
        </p:nvSpPr>
        <p:spPr>
          <a:xfrm>
            <a:off x="2552600" y="1073021"/>
            <a:ext cx="6824666" cy="1212980"/>
          </a:xfrm>
        </p:spPr>
        <p:txBody>
          <a:bodyPr/>
          <a:lstStyle/>
          <a:p>
            <a:pPr>
              <a:lnSpc>
                <a:spcPct val="150000"/>
              </a:lnSpc>
            </a:pPr>
            <a:r>
              <a:rPr lang="en-US" dirty="0"/>
              <a:t>Challenges faced</a:t>
            </a:r>
            <a:br>
              <a:rPr lang="en-US" dirty="0"/>
            </a:br>
            <a:r>
              <a:rPr lang="en-US" sz="2000" dirty="0"/>
              <a:t>       </a:t>
            </a:r>
            <a:br>
              <a:rPr lang="en-US" sz="2000" dirty="0"/>
            </a:br>
            <a:r>
              <a:rPr lang="en-US" sz="2000" dirty="0"/>
              <a:t>             </a:t>
            </a:r>
            <a:br>
              <a:rPr lang="en-US" dirty="0"/>
            </a:br>
            <a:br>
              <a:rPr lang="en-US" dirty="0"/>
            </a:br>
            <a:br>
              <a:rPr lang="en-US" dirty="0"/>
            </a:br>
            <a:br>
              <a:rPr lang="en-US" dirty="0"/>
            </a:br>
            <a:endParaRPr lang="en-US" dirty="0"/>
          </a:p>
        </p:txBody>
      </p:sp>
      <p:sp>
        <p:nvSpPr>
          <p:cNvPr id="3" name="TextBox 2">
            <a:extLst>
              <a:ext uri="{FF2B5EF4-FFF2-40B4-BE49-F238E27FC236}">
                <a16:creationId xmlns:a16="http://schemas.microsoft.com/office/drawing/2014/main" id="{E797D2C9-70FA-C083-FB7D-927310F6A29B}"/>
              </a:ext>
            </a:extLst>
          </p:cNvPr>
          <p:cNvSpPr txBox="1"/>
          <p:nvPr/>
        </p:nvSpPr>
        <p:spPr>
          <a:xfrm>
            <a:off x="2552600" y="3020992"/>
            <a:ext cx="8633646" cy="2031325"/>
          </a:xfrm>
          <a:prstGeom prst="rect">
            <a:avLst/>
          </a:prstGeom>
          <a:noFill/>
        </p:spPr>
        <p:txBody>
          <a:bodyPr wrap="none" rtlCol="0">
            <a:spAutoFit/>
          </a:bodyPr>
          <a:lstStyle/>
          <a:p>
            <a:r>
              <a:rPr lang="en-US" dirty="0"/>
              <a:t>As all of our team members are working professionals, we were finding difficulty in managing time </a:t>
            </a:r>
          </a:p>
          <a:p>
            <a:r>
              <a:rPr lang="en-US" dirty="0"/>
              <a:t>and the time availability of each team member is different.</a:t>
            </a:r>
          </a:p>
          <a:p>
            <a:endParaRPr lang="en-US" dirty="0"/>
          </a:p>
          <a:p>
            <a:r>
              <a:rPr lang="en-US" dirty="0"/>
              <a:t>Firstly, we brainstormed and formed a flowchart of works that helped us be on track.</a:t>
            </a:r>
          </a:p>
          <a:p>
            <a:r>
              <a:rPr lang="en-US" dirty="0"/>
              <a:t>We allocated the work according to each person’s time availability and task priority.</a:t>
            </a:r>
            <a:endParaRPr lang="en-IN" dirty="0"/>
          </a:p>
          <a:p>
            <a:endParaRPr lang="en-IN" dirty="0"/>
          </a:p>
          <a:p>
            <a:endParaRPr lang="en-IN" dirty="0"/>
          </a:p>
        </p:txBody>
      </p:sp>
    </p:spTree>
    <p:extLst>
      <p:ext uri="{BB962C8B-B14F-4D97-AF65-F5344CB8AC3E}">
        <p14:creationId xmlns:p14="http://schemas.microsoft.com/office/powerpoint/2010/main" val="123935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Angel face outline with solid fill">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p:blipFill>
        <p:spPr>
          <a:xfrm>
            <a:off x="4953000" y="612648"/>
            <a:ext cx="2286000" cy="2286000"/>
          </a:xfrm>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258007"/>
            <a:ext cx="3735480" cy="4348065"/>
          </a:xfrm>
        </p:spPr>
        <p:txBody>
          <a:bodyPr/>
          <a:lstStyle/>
          <a:p>
            <a:pPr marL="342900" indent="-342900">
              <a:buFont typeface="Arial" panose="020B0604020202020204" pitchFamily="34" charset="0"/>
              <a:buChar char="•"/>
            </a:pPr>
            <a:r>
              <a:rPr lang="en-US" sz="1600" dirty="0"/>
              <a:t>introduction</a:t>
            </a:r>
          </a:p>
          <a:p>
            <a:pPr marL="342900" indent="-342900">
              <a:buFont typeface="Arial" panose="020B0604020202020204" pitchFamily="34" charset="0"/>
              <a:buChar char="•"/>
            </a:pPr>
            <a:r>
              <a:rPr lang="en-US" sz="1600" dirty="0"/>
              <a:t>Problem statement</a:t>
            </a:r>
          </a:p>
          <a:p>
            <a:pPr marL="342900" indent="-342900">
              <a:buFont typeface="Arial" panose="020B0604020202020204" pitchFamily="34" charset="0"/>
              <a:buChar char="•"/>
            </a:pPr>
            <a:r>
              <a:rPr lang="en-US" sz="1600" dirty="0"/>
              <a:t>Problem solving Strategy</a:t>
            </a:r>
            <a:endParaRPr lang="en-US" b="1" dirty="0"/>
          </a:p>
          <a:p>
            <a:pPr marL="342900" indent="-342900">
              <a:buFont typeface="Arial" panose="020B0604020202020204" pitchFamily="34" charset="0"/>
              <a:buChar char="•"/>
            </a:pPr>
            <a:r>
              <a:rPr lang="en-US" sz="1600" dirty="0"/>
              <a:t>Insights</a:t>
            </a:r>
          </a:p>
          <a:p>
            <a:pPr marL="342900" indent="-342900">
              <a:buFont typeface="Arial" panose="020B0604020202020204" pitchFamily="34" charset="0"/>
              <a:buChar char="•"/>
            </a:pPr>
            <a:r>
              <a:rPr lang="en-US" sz="1600" dirty="0"/>
              <a:t>Problems encountered</a:t>
            </a:r>
          </a:p>
          <a:p>
            <a:pPr marL="342900" indent="-342900">
              <a:buFont typeface="Arial" panose="020B0604020202020204" pitchFamily="34" charset="0"/>
              <a:buChar char="•"/>
            </a:pPr>
            <a:r>
              <a:rPr lang="en-US" sz="1600" dirty="0"/>
              <a:t>Future scope</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r>
              <a:rPr lang="en-US" dirty="0"/>
              <a:t> </a:t>
            </a:r>
          </a:p>
          <a:p>
            <a:endParaRPr lang="en-US" dirty="0"/>
          </a:p>
          <a:p>
            <a:endParaRPr lang="en-US" dirty="0"/>
          </a:p>
        </p:txBody>
      </p:sp>
      <p:pic>
        <p:nvPicPr>
          <p:cNvPr id="8" name="Picture Placeholder 7" descr="Bullseye with solid fill">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t="16253" b="16253"/>
          <a:stretch/>
        </p:blipFill>
        <p:spPr>
          <a:xfrm>
            <a:off x="5030880" y="1275179"/>
            <a:ext cx="6081880" cy="4104851"/>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124877" y="3154680"/>
            <a:ext cx="5760720" cy="548640"/>
          </a:xfrm>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Confused person with solid fill">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spc="0" dirty="0">
                <a:ea typeface="+mn-lt"/>
                <a:cs typeface="+mn-lt"/>
              </a:rPr>
              <a:t> </a:t>
            </a: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443073" y="171450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882016" y="933061"/>
            <a:ext cx="8110728" cy="457200"/>
          </a:xfrm>
        </p:spPr>
        <p:txBody>
          <a:bodyPr/>
          <a:lstStyle/>
          <a:p>
            <a:r>
              <a:rPr lang="en-US" dirty="0"/>
              <a:t>problem statement</a:t>
            </a:r>
          </a:p>
        </p:txBody>
      </p:sp>
      <p:sp>
        <p:nvSpPr>
          <p:cNvPr id="2" name="TextBox 1">
            <a:extLst>
              <a:ext uri="{FF2B5EF4-FFF2-40B4-BE49-F238E27FC236}">
                <a16:creationId xmlns:a16="http://schemas.microsoft.com/office/drawing/2014/main" id="{FA337A7C-2A64-E795-D82F-765223101E98}"/>
              </a:ext>
            </a:extLst>
          </p:cNvPr>
          <p:cNvSpPr txBox="1"/>
          <p:nvPr/>
        </p:nvSpPr>
        <p:spPr>
          <a:xfrm>
            <a:off x="2179320" y="2519264"/>
            <a:ext cx="6537960" cy="1200329"/>
          </a:xfrm>
          <a:prstGeom prst="rect">
            <a:avLst/>
          </a:prstGeom>
          <a:noFill/>
        </p:spPr>
        <p:txBody>
          <a:bodyPr wrap="square" rtlCol="0">
            <a:spAutoFit/>
          </a:bodyPr>
          <a:lstStyle/>
          <a:p>
            <a:r>
              <a:rPr lang="en-US" b="0" i="0" dirty="0">
                <a:solidFill>
                  <a:srgbClr val="000000"/>
                </a:solidFill>
                <a:effectLst/>
              </a:rPr>
              <a:t>Covid 19 second wave was much more devastating for India than the first wave, with shortages of hospital beds, vaccines, oxygen cylinders, and other medical supplies. Analyzing the covid19 data will help better prepare to deal with future threats.</a:t>
            </a:r>
            <a:endParaRPr lang="en-IN"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443073" y="171450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882016" y="933061"/>
            <a:ext cx="8110728" cy="457200"/>
          </a:xfrm>
        </p:spPr>
        <p:txBody>
          <a:bodyPr/>
          <a:lstStyle/>
          <a:p>
            <a:r>
              <a:rPr lang="en-US" dirty="0"/>
              <a:t>strategy</a:t>
            </a:r>
          </a:p>
        </p:txBody>
      </p:sp>
      <p:sp>
        <p:nvSpPr>
          <p:cNvPr id="7" name="TextBox 6">
            <a:extLst>
              <a:ext uri="{FF2B5EF4-FFF2-40B4-BE49-F238E27FC236}">
                <a16:creationId xmlns:a16="http://schemas.microsoft.com/office/drawing/2014/main" id="{079FC891-C4E2-C0EE-21AC-0A55C138424D}"/>
              </a:ext>
            </a:extLst>
          </p:cNvPr>
          <p:cNvSpPr txBox="1"/>
          <p:nvPr/>
        </p:nvSpPr>
        <p:spPr>
          <a:xfrm>
            <a:off x="2237173" y="2503503"/>
            <a:ext cx="6241002" cy="1200329"/>
          </a:xfrm>
          <a:prstGeom prst="rect">
            <a:avLst/>
          </a:prstGeom>
          <a:noFill/>
        </p:spPr>
        <p:txBody>
          <a:bodyPr wrap="square" rtlCol="0">
            <a:spAutoFit/>
          </a:bodyPr>
          <a:lstStyle/>
          <a:p>
            <a:pPr algn="just"/>
            <a:r>
              <a:rPr lang="en-US" dirty="0"/>
              <a:t>It is important to know how each state is performing. So, we have made a state-wise analysis by comparing different factors like death rate, percentage of population vaccinated, confirmed cases and recovered cases.</a:t>
            </a:r>
            <a:endParaRPr lang="en-IN" dirty="0"/>
          </a:p>
        </p:txBody>
      </p:sp>
    </p:spTree>
    <p:extLst>
      <p:ext uri="{BB962C8B-B14F-4D97-AF65-F5344CB8AC3E}">
        <p14:creationId xmlns:p14="http://schemas.microsoft.com/office/powerpoint/2010/main" val="18944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20EA4-D89C-92FB-9726-A672A2334910}"/>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3" name="Footer Placeholder 2">
            <a:extLst>
              <a:ext uri="{FF2B5EF4-FFF2-40B4-BE49-F238E27FC236}">
                <a16:creationId xmlns:a16="http://schemas.microsoft.com/office/drawing/2014/main" id="{88B8D7E9-92F8-EE88-8684-61668F6D71A0}"/>
              </a:ext>
            </a:extLst>
          </p:cNvPr>
          <p:cNvSpPr>
            <a:spLocks noGrp="1"/>
          </p:cNvSpPr>
          <p:nvPr>
            <p:ph type="ftr" sz="quarter" idx="12"/>
          </p:nvPr>
        </p:nvSpPr>
        <p:spPr/>
        <p:txBody>
          <a:bodyPr/>
          <a:lstStyle/>
          <a:p>
            <a:r>
              <a:rPr lang="en-US" dirty="0"/>
              <a:t>presentation title</a:t>
            </a:r>
          </a:p>
        </p:txBody>
      </p:sp>
      <p:graphicFrame>
        <p:nvGraphicFramePr>
          <p:cNvPr id="4" name="Diagram 3">
            <a:extLst>
              <a:ext uri="{FF2B5EF4-FFF2-40B4-BE49-F238E27FC236}">
                <a16:creationId xmlns:a16="http://schemas.microsoft.com/office/drawing/2014/main" id="{F23AC132-4B61-83AC-40C6-80972E57D784}"/>
              </a:ext>
            </a:extLst>
          </p:cNvPr>
          <p:cNvGraphicFramePr/>
          <p:nvPr>
            <p:extLst>
              <p:ext uri="{D42A27DB-BD31-4B8C-83A1-F6EECF244321}">
                <p14:modId xmlns:p14="http://schemas.microsoft.com/office/powerpoint/2010/main" val="164398500"/>
              </p:ext>
            </p:extLst>
          </p:nvPr>
        </p:nvGraphicFramePr>
        <p:xfrm>
          <a:off x="2032000" y="32367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1DA877C-A8E2-0AC5-3B86-E07059D8BE65}"/>
              </a:ext>
            </a:extLst>
          </p:cNvPr>
          <p:cNvSpPr txBox="1"/>
          <p:nvPr/>
        </p:nvSpPr>
        <p:spPr>
          <a:xfrm>
            <a:off x="2456403" y="2834886"/>
            <a:ext cx="1616685" cy="923330"/>
          </a:xfrm>
          <a:prstGeom prst="rect">
            <a:avLst/>
          </a:prstGeom>
          <a:noFill/>
        </p:spPr>
        <p:txBody>
          <a:bodyPr wrap="square" rtlCol="0">
            <a:spAutoFit/>
          </a:bodyPr>
          <a:lstStyle/>
          <a:p>
            <a:r>
              <a:rPr lang="en-IN" dirty="0"/>
              <a:t>Get data from the API using requests module</a:t>
            </a:r>
          </a:p>
        </p:txBody>
      </p:sp>
      <p:sp>
        <p:nvSpPr>
          <p:cNvPr id="6" name="TextBox 5">
            <a:extLst>
              <a:ext uri="{FF2B5EF4-FFF2-40B4-BE49-F238E27FC236}">
                <a16:creationId xmlns:a16="http://schemas.microsoft.com/office/drawing/2014/main" id="{2E42D27D-1F99-4646-6D3C-24663D61F22D}"/>
              </a:ext>
            </a:extLst>
          </p:cNvPr>
          <p:cNvSpPr txBox="1"/>
          <p:nvPr/>
        </p:nvSpPr>
        <p:spPr>
          <a:xfrm>
            <a:off x="4561685" y="2865367"/>
            <a:ext cx="1396536" cy="646331"/>
          </a:xfrm>
          <a:prstGeom prst="rect">
            <a:avLst/>
          </a:prstGeom>
          <a:noFill/>
        </p:spPr>
        <p:txBody>
          <a:bodyPr wrap="square" rtlCol="0">
            <a:spAutoFit/>
          </a:bodyPr>
          <a:lstStyle/>
          <a:p>
            <a:r>
              <a:rPr lang="en-IN" dirty="0"/>
              <a:t>Data cleaning</a:t>
            </a:r>
          </a:p>
          <a:p>
            <a:r>
              <a:rPr lang="en-IN" dirty="0"/>
              <a:t>Using pandas </a:t>
            </a:r>
          </a:p>
        </p:txBody>
      </p:sp>
      <p:sp>
        <p:nvSpPr>
          <p:cNvPr id="7" name="TextBox 6">
            <a:extLst>
              <a:ext uri="{FF2B5EF4-FFF2-40B4-BE49-F238E27FC236}">
                <a16:creationId xmlns:a16="http://schemas.microsoft.com/office/drawing/2014/main" id="{D7A1E4CD-A303-9B7F-46B3-38A1DAD89F23}"/>
              </a:ext>
            </a:extLst>
          </p:cNvPr>
          <p:cNvSpPr txBox="1"/>
          <p:nvPr/>
        </p:nvSpPr>
        <p:spPr>
          <a:xfrm>
            <a:off x="6660357" y="2834885"/>
            <a:ext cx="1562101" cy="646331"/>
          </a:xfrm>
          <a:prstGeom prst="rect">
            <a:avLst/>
          </a:prstGeom>
          <a:noFill/>
        </p:spPr>
        <p:txBody>
          <a:bodyPr wrap="square" rtlCol="0">
            <a:spAutoFit/>
          </a:bodyPr>
          <a:lstStyle/>
          <a:p>
            <a:r>
              <a:rPr lang="en-IN" dirty="0"/>
              <a:t>Analysing the data using SQL</a:t>
            </a:r>
          </a:p>
        </p:txBody>
      </p:sp>
      <p:sp>
        <p:nvSpPr>
          <p:cNvPr id="9" name="TextBox 8">
            <a:extLst>
              <a:ext uri="{FF2B5EF4-FFF2-40B4-BE49-F238E27FC236}">
                <a16:creationId xmlns:a16="http://schemas.microsoft.com/office/drawing/2014/main" id="{3A799C11-A423-510F-DD19-A8F24A71D58D}"/>
              </a:ext>
            </a:extLst>
          </p:cNvPr>
          <p:cNvSpPr txBox="1"/>
          <p:nvPr/>
        </p:nvSpPr>
        <p:spPr>
          <a:xfrm>
            <a:off x="8647799" y="2834886"/>
            <a:ext cx="1512201" cy="923330"/>
          </a:xfrm>
          <a:prstGeom prst="rect">
            <a:avLst/>
          </a:prstGeom>
          <a:noFill/>
        </p:spPr>
        <p:txBody>
          <a:bodyPr wrap="square" rtlCol="0">
            <a:spAutoFit/>
          </a:bodyPr>
          <a:lstStyle/>
          <a:p>
            <a:r>
              <a:rPr lang="en-IN" dirty="0"/>
              <a:t>Data visualization</a:t>
            </a:r>
          </a:p>
          <a:p>
            <a:r>
              <a:rPr lang="en-IN" dirty="0"/>
              <a:t>Using Excel</a:t>
            </a:r>
          </a:p>
        </p:txBody>
      </p:sp>
      <p:sp>
        <p:nvSpPr>
          <p:cNvPr id="10" name="TextBox 9">
            <a:extLst>
              <a:ext uri="{FF2B5EF4-FFF2-40B4-BE49-F238E27FC236}">
                <a16:creationId xmlns:a16="http://schemas.microsoft.com/office/drawing/2014/main" id="{A67B54A3-CB78-F14E-2953-CE7501F2C33D}"/>
              </a:ext>
            </a:extLst>
          </p:cNvPr>
          <p:cNvSpPr txBox="1"/>
          <p:nvPr/>
        </p:nvSpPr>
        <p:spPr>
          <a:xfrm flipH="1">
            <a:off x="4073088" y="573759"/>
            <a:ext cx="3373120" cy="1107996"/>
          </a:xfrm>
          <a:prstGeom prst="rect">
            <a:avLst/>
          </a:prstGeom>
          <a:noFill/>
        </p:spPr>
        <p:txBody>
          <a:bodyPr wrap="square" rtlCol="0">
            <a:spAutoFit/>
          </a:bodyPr>
          <a:lstStyle/>
          <a:p>
            <a:pPr algn="ctr"/>
            <a:r>
              <a:rPr lang="en-IN" sz="4800" dirty="0">
                <a:latin typeface="Posterama (Headings)"/>
              </a:rPr>
              <a:t>PHASES</a:t>
            </a:r>
            <a:endParaRPr lang="en-IN" sz="4800" dirty="0"/>
          </a:p>
          <a:p>
            <a:pPr algn="ctr"/>
            <a:r>
              <a:rPr lang="en-IN" dirty="0"/>
              <a:t> </a:t>
            </a:r>
          </a:p>
        </p:txBody>
      </p:sp>
    </p:spTree>
    <p:extLst>
      <p:ext uri="{BB962C8B-B14F-4D97-AF65-F5344CB8AC3E}">
        <p14:creationId xmlns:p14="http://schemas.microsoft.com/office/powerpoint/2010/main" val="280187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72853A-FF61-CADB-30DA-EF14019609FF}"/>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82323B4F-B469-C2AB-FB9F-0FCC27C9333F}"/>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9193CE53-2F13-C458-2DCC-E49952E49678}"/>
              </a:ext>
            </a:extLst>
          </p:cNvPr>
          <p:cNvPicPr>
            <a:picLocks noChangeAspect="1"/>
          </p:cNvPicPr>
          <p:nvPr/>
        </p:nvPicPr>
        <p:blipFill>
          <a:blip r:embed="rId2"/>
          <a:stretch>
            <a:fillRect/>
          </a:stretch>
        </p:blipFill>
        <p:spPr>
          <a:xfrm>
            <a:off x="1414353" y="355108"/>
            <a:ext cx="9067377" cy="6027938"/>
          </a:xfrm>
          <a:prstGeom prst="rect">
            <a:avLst/>
          </a:prstGeom>
        </p:spPr>
      </p:pic>
    </p:spTree>
    <p:extLst>
      <p:ext uri="{BB962C8B-B14F-4D97-AF65-F5344CB8AC3E}">
        <p14:creationId xmlns:p14="http://schemas.microsoft.com/office/powerpoint/2010/main" val="80282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4585897" y="2830287"/>
            <a:ext cx="3369907" cy="914400"/>
          </a:xfrm>
        </p:spPr>
        <p:txBody>
          <a:bodyPr/>
          <a:lstStyle/>
          <a:p>
            <a:r>
              <a:rPr lang="en-US" dirty="0"/>
              <a:t>insights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AFF932-3FD8-1EA8-D253-65163907036E}"/>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3" name="Footer Placeholder 2">
            <a:extLst>
              <a:ext uri="{FF2B5EF4-FFF2-40B4-BE49-F238E27FC236}">
                <a16:creationId xmlns:a16="http://schemas.microsoft.com/office/drawing/2014/main" id="{FEE2821D-8141-80C4-EB93-2D5BFEBE0609}"/>
              </a:ext>
            </a:extLst>
          </p:cNvPr>
          <p:cNvSpPr>
            <a:spLocks noGrp="1"/>
          </p:cNvSpPr>
          <p:nvPr>
            <p:ph type="ftr" sz="quarter" idx="12"/>
          </p:nvPr>
        </p:nvSpPr>
        <p:spPr/>
        <p:txBody>
          <a:bodyPr/>
          <a:lstStyle/>
          <a:p>
            <a:r>
              <a:rPr lang="en-US"/>
              <a:t>presentation title</a:t>
            </a:r>
            <a:endParaRPr lang="en-US" dirty="0"/>
          </a:p>
        </p:txBody>
      </p:sp>
      <p:sp>
        <p:nvSpPr>
          <p:cNvPr id="13" name="TextBox 12">
            <a:extLst>
              <a:ext uri="{FF2B5EF4-FFF2-40B4-BE49-F238E27FC236}">
                <a16:creationId xmlns:a16="http://schemas.microsoft.com/office/drawing/2014/main" id="{B3372CCA-1C8A-0235-77A6-C93B6BBD00CD}"/>
              </a:ext>
            </a:extLst>
          </p:cNvPr>
          <p:cNvSpPr txBox="1"/>
          <p:nvPr/>
        </p:nvSpPr>
        <p:spPr>
          <a:xfrm>
            <a:off x="7739743" y="1251857"/>
            <a:ext cx="184731" cy="369332"/>
          </a:xfrm>
          <a:prstGeom prst="rect">
            <a:avLst/>
          </a:prstGeom>
          <a:noFill/>
        </p:spPr>
        <p:txBody>
          <a:bodyPr wrap="none" rtlCol="0">
            <a:spAutoFit/>
          </a:bodyPr>
          <a:lstStyle/>
          <a:p>
            <a:endParaRPr lang="en-IN" dirty="0"/>
          </a:p>
        </p:txBody>
      </p:sp>
      <p:sp>
        <p:nvSpPr>
          <p:cNvPr id="16" name="TextBox 15">
            <a:extLst>
              <a:ext uri="{FF2B5EF4-FFF2-40B4-BE49-F238E27FC236}">
                <a16:creationId xmlns:a16="http://schemas.microsoft.com/office/drawing/2014/main" id="{F8D28ED4-45F8-EA8A-5B06-EF03A4047F93}"/>
              </a:ext>
            </a:extLst>
          </p:cNvPr>
          <p:cNvSpPr txBox="1"/>
          <p:nvPr/>
        </p:nvSpPr>
        <p:spPr>
          <a:xfrm>
            <a:off x="5948002" y="1859339"/>
            <a:ext cx="3321935" cy="3139321"/>
          </a:xfrm>
          <a:prstGeom prst="rect">
            <a:avLst/>
          </a:prstGeom>
          <a:noFill/>
        </p:spPr>
        <p:txBody>
          <a:bodyPr wrap="none" rtlCol="0">
            <a:spAutoFit/>
          </a:bodyPr>
          <a:lstStyle/>
          <a:p>
            <a:pPr marL="285750" indent="-285750">
              <a:buFont typeface="Arial" panose="020B0604020202020204" pitchFamily="34" charset="0"/>
              <a:buChar char="•"/>
            </a:pPr>
            <a:r>
              <a:rPr lang="en-US" i="0" dirty="0">
                <a:effectLst/>
              </a:rPr>
              <a:t>The chart shows the share of </a:t>
            </a:r>
          </a:p>
          <a:p>
            <a:r>
              <a:rPr lang="en-US" i="0" dirty="0">
                <a:effectLst/>
              </a:rPr>
              <a:t>the percentage of the population got</a:t>
            </a:r>
          </a:p>
          <a:p>
            <a:r>
              <a:rPr lang="en-US" i="0" dirty="0">
                <a:effectLst/>
              </a:rPr>
              <a:t>Vaccinated. </a:t>
            </a:r>
          </a:p>
          <a:p>
            <a:endParaRPr lang="en-US" dirty="0">
              <a:latin typeface="Lato" panose="020B0604020202020204" pitchFamily="34" charset="0"/>
            </a:endParaRPr>
          </a:p>
          <a:p>
            <a:pPr marL="285750" indent="-285750">
              <a:buFont typeface="Arial" panose="020B0604020202020204" pitchFamily="34" charset="0"/>
              <a:buChar char="•"/>
            </a:pPr>
            <a:r>
              <a:rPr lang="en-US" dirty="0"/>
              <a:t>As you can see in that chart,</a:t>
            </a:r>
          </a:p>
          <a:p>
            <a:r>
              <a:rPr lang="en-US" dirty="0"/>
              <a:t> states like Nagaland,</a:t>
            </a:r>
          </a:p>
          <a:p>
            <a:r>
              <a:rPr lang="en-US" dirty="0"/>
              <a:t>Meghalaya only 40 %</a:t>
            </a:r>
          </a:p>
          <a:p>
            <a:r>
              <a:rPr lang="en-US" dirty="0"/>
              <a:t>of population</a:t>
            </a:r>
          </a:p>
          <a:p>
            <a:r>
              <a:rPr lang="en-US" b="0" i="0" dirty="0">
                <a:effectLst/>
              </a:rPr>
              <a:t>that has received at least one dose</a:t>
            </a:r>
            <a:r>
              <a:rPr lang="en-US" b="0" i="0" dirty="0">
                <a:solidFill>
                  <a:srgbClr val="1D3D63"/>
                </a:solidFill>
                <a:effectLst/>
              </a:rPr>
              <a:t>.</a:t>
            </a:r>
          </a:p>
          <a:p>
            <a:endParaRPr lang="en-US" dirty="0">
              <a:solidFill>
                <a:srgbClr val="1D3D63"/>
              </a:solidFill>
              <a:latin typeface="Lato" panose="020F0502020204030203" pitchFamily="34" charset="0"/>
            </a:endParaRPr>
          </a:p>
          <a:p>
            <a:endParaRPr lang="en-IN" dirty="0"/>
          </a:p>
        </p:txBody>
      </p:sp>
      <p:graphicFrame>
        <p:nvGraphicFramePr>
          <p:cNvPr id="5" name="Chart 4">
            <a:extLst>
              <a:ext uri="{FF2B5EF4-FFF2-40B4-BE49-F238E27FC236}">
                <a16:creationId xmlns:a16="http://schemas.microsoft.com/office/drawing/2014/main" id="{98E6AC43-D763-E843-A34F-A6D514E6C295}"/>
              </a:ext>
            </a:extLst>
          </p:cNvPr>
          <p:cNvGraphicFramePr>
            <a:graphicFrameLocks/>
          </p:cNvGraphicFramePr>
          <p:nvPr>
            <p:extLst>
              <p:ext uri="{D42A27DB-BD31-4B8C-83A1-F6EECF244321}">
                <p14:modId xmlns:p14="http://schemas.microsoft.com/office/powerpoint/2010/main" val="26161636"/>
              </p:ext>
            </p:extLst>
          </p:nvPr>
        </p:nvGraphicFramePr>
        <p:xfrm>
          <a:off x="1096923" y="256433"/>
          <a:ext cx="3688437" cy="61471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79783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{4B06EE20-A057-4B71-995F-13B730DF71D3}tf67061901_win32</Template>
  <TotalTime>1916</TotalTime>
  <Words>516</Words>
  <Application>Microsoft Office PowerPoint</Application>
  <PresentationFormat>Widescreen</PresentationFormat>
  <Paragraphs>105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Daytona Condensed Light</vt:lpstr>
      <vt:lpstr>Lato</vt:lpstr>
      <vt:lpstr>Posterama</vt:lpstr>
      <vt:lpstr>Posterama (Headings)</vt:lpstr>
      <vt:lpstr>Office Theme</vt:lpstr>
      <vt:lpstr>Covid-19 data analysis</vt:lpstr>
      <vt:lpstr>Agenda</vt:lpstr>
      <vt:lpstr>Introduction</vt:lpstr>
      <vt:lpstr>problem statement</vt:lpstr>
      <vt:lpstr>strategy</vt:lpstr>
      <vt:lpstr>PowerPoint Presentation</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Kashyap Nath</dc:creator>
  <cp:lastModifiedBy>keerthi ravi</cp:lastModifiedBy>
  <cp:revision>40</cp:revision>
  <dcterms:created xsi:type="dcterms:W3CDTF">2022-12-04T19:48:24Z</dcterms:created>
  <dcterms:modified xsi:type="dcterms:W3CDTF">2022-12-06T15:34:16Z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