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591" r:id="rId3"/>
    <p:sldId id="392" r:id="rId4"/>
    <p:sldId id="506" r:id="rId5"/>
    <p:sldId id="507" r:id="rId6"/>
    <p:sldId id="508" r:id="rId7"/>
    <p:sldId id="450" r:id="rId8"/>
    <p:sldId id="449" r:id="rId9"/>
    <p:sldId id="592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3" r:id="rId19"/>
    <p:sldId id="464" r:id="rId20"/>
    <p:sldId id="465" r:id="rId21"/>
    <p:sldId id="628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08TYPC1X1+znhKb5hi8ZvQ==" hashData="Em+EuYt1FXEN3e3fiIGwFAGq9yoUKRaNtatsTVMFI3r0pAp/O7J8NORKTG8USVoGP2C2tVdQh6ipLKyHx/LC4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3" autoAdjust="0"/>
    <p:restoredTop sz="42157" autoAdjust="0"/>
  </p:normalViewPr>
  <p:slideViewPr>
    <p:cSldViewPr snapToGrid="0">
      <p:cViewPr varScale="1">
        <p:scale>
          <a:sx n="57" d="100"/>
          <a:sy n="57" d="100"/>
        </p:scale>
        <p:origin x="50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45F2-F96C-4951-A77E-F812689717D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03C5C-F5FF-4425-BA56-D07B5A5D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0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03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7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54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29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6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43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19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2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429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9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615950"/>
            <a:ext cx="6376987" cy="3587750"/>
          </a:xfrm>
        </p:spPr>
      </p:sp>
      <p:sp>
        <p:nvSpPr>
          <p:cNvPr id="176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8000"/>
          </a:xfrm>
          <a:ln/>
        </p:spPr>
        <p:txBody>
          <a:bodyPr lIns="96651" tIns="48325" rIns="96651" bIns="48325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6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dirty="0"/>
          </a:p>
        </p:txBody>
      </p:sp>
      <p:sp>
        <p:nvSpPr>
          <p:cNvPr id="1785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2600" y="620713"/>
            <a:ext cx="6365875" cy="3581400"/>
          </a:xfrm>
          <a:ln/>
        </p:spPr>
      </p:sp>
    </p:spTree>
    <p:extLst>
      <p:ext uri="{BB962C8B-B14F-4D97-AF65-F5344CB8AC3E}">
        <p14:creationId xmlns:p14="http://schemas.microsoft.com/office/powerpoint/2010/main" val="234648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27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53986-0B42-4E8A-BB17-593DD98BEC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5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53986-0B42-4E8A-BB17-593DD98BEC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95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0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7E3-BB96-47E3-BA25-2DA43876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F60C-9538-486B-96E8-5B09008A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0DA-AEB4-4654-8832-BBEB7D7B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9341-1B82-4AB6-ACC7-27ADBDD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5A63-460A-4EC4-83E4-ADDD44CD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19C3-9521-4E84-BD33-E13BBE7B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592B-7D59-4B7C-A406-5201E3B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79C7-A5A8-43BB-8BF0-E42FC5B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8107-C3F9-4747-8BC3-91C29C6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9929-388E-4AE5-A946-ABD60AF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CD7E-65BA-4FC8-AC8C-5C790668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26F9-4B75-4D56-9E4A-4F912DC5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ABE1-C3DB-4A47-B774-C748B0CC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99F-3B67-425B-94C5-3061031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888-49EA-409C-8F47-47B499B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205589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F1EC-1CA5-4129-86D2-677B5DC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B30A-029F-4D3A-9F1D-2796A5A4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FEF3-1BA0-41D3-AC1F-F0D795D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2DAA-090B-4541-97AC-CC3FC966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4275-33C9-4772-91BA-5F55252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7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74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E0E-DE71-4CFE-9AB0-3479014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A49C-63AA-4FAC-B7DE-DC290996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969-A002-488B-96C8-380CA1C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373-F246-4D76-ADCB-5FAB757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C1D7-50F7-404D-B827-9090730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228-C5E2-4586-AD96-9647B59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D78-CAE9-4F53-AE14-6239AB24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77E1-521E-4FEA-B4D4-44151BD8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DB4A-BD4C-474A-9687-0F2CED6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DFC2-4C38-45EB-92A4-CFD5445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C3B9-4D10-40F5-90F5-7D33F9F4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7EE-E762-42EB-948E-361AC4D4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F2BC-37A3-4CF9-8CCB-1827BFF3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4266-75DF-4A0E-AF97-550C3F1D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E565-0110-495C-BF3C-FE4C06C3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2BF64-9B81-4F12-BD99-EFE219F0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BC89-C19D-428A-84DB-E201281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4C1B6-CAC0-44B2-A2BB-BBCD65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08C0-D183-4A5E-BD43-39B0838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66F8-637A-4FF5-9AB0-E1EF5633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71655-6015-4995-8C2E-EB2DCA1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71E8-E81E-4F8F-A016-8B6FF0A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3D96-BA37-4484-B672-8354B56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0FD71-B1A6-4CB0-822A-E62B89A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BC3D-B46C-4AA8-8C0C-F27FBB26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AC4F-4C73-416F-BCD1-CB3A2AF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56C-A9DB-4EE3-AC89-6B7B5B01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2B9E-EC86-4429-9A29-19518B1D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7BBE-041F-4974-BCD0-F067BB42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A370-24D8-450A-95E1-088A3C2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EF6A-3525-4E59-985A-0441C8F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060C-F018-411D-92A9-1E71FF9D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21D-3C16-4E0F-BA8D-672186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67390-0A98-4B2F-A09C-C5D2D2755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234C-8D80-428D-853B-F86D2197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8458-F405-43A1-BAFC-9C29B9F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D38A-97D5-4A45-9B72-C212C16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ED2-71AA-4404-AB4D-ECDAF640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E7AA-8E00-4E2D-9236-12E1171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4CA-D53A-4BA1-A489-F54EC84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CE8B-9029-4F93-B6B0-F12A7D0C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6855-01C9-4203-B0EE-CF1B8039A76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412A-BF22-4104-BA45-F9407EEC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66CD-9C83-4228-846A-86A36F65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3.5.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I/O and Interface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BAA1E-43A4-4081-A85A-E2F993B65E9A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6794-0A32-465E-83F8-488EEF21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I/O 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E04384-4CBD-4486-928A-CE537670B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134569"/>
              </p:ext>
            </p:extLst>
          </p:nvPr>
        </p:nvGraphicFramePr>
        <p:xfrm>
          <a:off x="1772101" y="1868370"/>
          <a:ext cx="8257724" cy="18850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74555">
                  <a:extLst>
                    <a:ext uri="{9D8B030D-6E8A-4147-A177-3AD203B41FA5}">
                      <a16:colId xmlns:a16="http://schemas.microsoft.com/office/drawing/2014/main" val="1431353838"/>
                    </a:ext>
                  </a:extLst>
                </a:gridCol>
                <a:gridCol w="2265609">
                  <a:extLst>
                    <a:ext uri="{9D8B030D-6E8A-4147-A177-3AD203B41FA5}">
                      <a16:colId xmlns:a16="http://schemas.microsoft.com/office/drawing/2014/main" val="2098362438"/>
                    </a:ext>
                  </a:extLst>
                </a:gridCol>
                <a:gridCol w="933173">
                  <a:extLst>
                    <a:ext uri="{9D8B030D-6E8A-4147-A177-3AD203B41FA5}">
                      <a16:colId xmlns:a16="http://schemas.microsoft.com/office/drawing/2014/main" val="3872390749"/>
                    </a:ext>
                  </a:extLst>
                </a:gridCol>
                <a:gridCol w="2984387">
                  <a:extLst>
                    <a:ext uri="{9D8B030D-6E8A-4147-A177-3AD203B41FA5}">
                      <a16:colId xmlns:a16="http://schemas.microsoft.com/office/drawing/2014/main" val="302766717"/>
                    </a:ext>
                  </a:extLst>
                </a:gridCol>
              </a:tblGrid>
              <a:tr h="3475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Base Address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 Range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488088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0x00000000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0x00 – 0xFC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Memory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277123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0x00000800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0x00 – 0x0C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Device 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008714"/>
                  </a:ext>
                </a:extLst>
              </a:tr>
              <a:tr h="413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0x00000900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0x00 – 0x0C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Device 2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564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C590C-4628-4FB4-B6CC-64CB0564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9EBDA-89AF-447E-B7A3-0233B180858A}"/>
              </a:ext>
            </a:extLst>
          </p:cNvPr>
          <p:cNvSpPr txBox="1"/>
          <p:nvPr/>
        </p:nvSpPr>
        <p:spPr>
          <a:xfrm>
            <a:off x="3998134" y="1251049"/>
            <a:ext cx="440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System Integration Memory 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E7CC3-3A43-4C25-ABF1-4C80D8665741}"/>
              </a:ext>
            </a:extLst>
          </p:cNvPr>
          <p:cNvSpPr txBox="1"/>
          <p:nvPr/>
        </p:nvSpPr>
        <p:spPr>
          <a:xfrm>
            <a:off x="3109086" y="3909098"/>
            <a:ext cx="6816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0xFC = 11111100 </a:t>
            </a:r>
            <a:r>
              <a:rPr lang="en-US" sz="2400" dirty="0">
                <a:sym typeface="Wingdings" panose="05000000000000000000" pitchFamily="2" charset="2"/>
              </a:rPr>
              <a:t> 64 (0x00 – 0x3F) word addresses</a:t>
            </a:r>
          </a:p>
          <a:p>
            <a:r>
              <a:rPr lang="en-US" sz="2400" dirty="0">
                <a:sym typeface="Wingdings" panose="05000000000000000000" pitchFamily="2" charset="2"/>
              </a:rPr>
              <a:t>0x0C = 00001100  4 (0x00 – 0x03) word addresses</a:t>
            </a:r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E93B86-9AE8-4810-A93E-E95D558E3855}"/>
              </a:ext>
            </a:extLst>
          </p:cNvPr>
          <p:cNvSpPr/>
          <p:nvPr/>
        </p:nvSpPr>
        <p:spPr>
          <a:xfrm>
            <a:off x="5042744" y="2388531"/>
            <a:ext cx="730438" cy="405798"/>
          </a:xfrm>
          <a:prstGeom prst="ellipse">
            <a:avLst/>
          </a:prstGeom>
          <a:ln w="38100">
            <a:solidFill>
              <a:schemeClr val="accent4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8B2A35-5A83-4002-93B3-1FE1EA68B529}"/>
              </a:ext>
            </a:extLst>
          </p:cNvPr>
          <p:cNvCxnSpPr>
            <a:stCxn id="8" idx="3"/>
          </p:cNvCxnSpPr>
          <p:nvPr/>
        </p:nvCxnSpPr>
        <p:spPr>
          <a:xfrm flipH="1">
            <a:off x="3722077" y="2734901"/>
            <a:ext cx="1427637" cy="125545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EC3CCB0-90D7-4C82-A977-F47796FA860C}"/>
              </a:ext>
            </a:extLst>
          </p:cNvPr>
          <p:cNvSpPr/>
          <p:nvPr/>
        </p:nvSpPr>
        <p:spPr>
          <a:xfrm>
            <a:off x="4992230" y="4009406"/>
            <a:ext cx="306170" cy="243479"/>
          </a:xfrm>
          <a:prstGeom prst="rect">
            <a:avLst/>
          </a:prstGeom>
          <a:ln w="28575">
            <a:solidFill>
              <a:schemeClr val="accent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09CB78-BBA7-4B91-AA86-ECCD5B9BB71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145315" y="4252884"/>
            <a:ext cx="617930" cy="12850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DD9BD-2AFB-4994-B715-13D4D268B0A5}"/>
              </a:ext>
            </a:extLst>
          </p:cNvPr>
          <p:cNvSpPr txBox="1"/>
          <p:nvPr/>
        </p:nvSpPr>
        <p:spPr>
          <a:xfrm>
            <a:off x="5763245" y="5446577"/>
            <a:ext cx="3760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Last two bits are byte offsets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CF1CAE-A208-48E4-8487-E30AE37CDD7B}"/>
              </a:ext>
            </a:extLst>
          </p:cNvPr>
          <p:cNvSpPr/>
          <p:nvPr/>
        </p:nvSpPr>
        <p:spPr>
          <a:xfrm>
            <a:off x="5062011" y="2828431"/>
            <a:ext cx="730438" cy="405798"/>
          </a:xfrm>
          <a:prstGeom prst="ellipse">
            <a:avLst/>
          </a:prstGeom>
          <a:ln w="38100">
            <a:solidFill>
              <a:schemeClr val="accent4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D087CF-70EF-492B-959E-4AF34D0C7071}"/>
              </a:ext>
            </a:extLst>
          </p:cNvPr>
          <p:cNvCxnSpPr/>
          <p:nvPr/>
        </p:nvCxnSpPr>
        <p:spPr>
          <a:xfrm flipH="1">
            <a:off x="3722077" y="3158016"/>
            <a:ext cx="1427637" cy="125545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25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  <p:bldP spid="17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C0BE-BD13-4B81-9073-093D44A7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Factorial Accelerator Wrapper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B0CB1-2D71-413E-B863-B80E1227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9531E-C565-4BC7-B481-309CA73D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094" y="1161553"/>
            <a:ext cx="7173810" cy="526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460BB9-7047-4876-8C81-2D13723FC478}"/>
              </a:ext>
            </a:extLst>
          </p:cNvPr>
          <p:cNvSpPr txBox="1"/>
          <p:nvPr/>
        </p:nvSpPr>
        <p:spPr>
          <a:xfrm>
            <a:off x="1010541" y="4190896"/>
            <a:ext cx="16120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b="1" dirty="0">
                <a:solidFill>
                  <a:srgbClr val="FF0000"/>
                </a:solidFill>
              </a:rPr>
              <a:t>Assignment1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B19B1E-6A29-488A-B092-38DAAB9902F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22585" y="4396882"/>
            <a:ext cx="1969743" cy="5084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7719DFB-CF2D-49B1-8B9F-37A583DA5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60" y="4677070"/>
            <a:ext cx="1646525" cy="13672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9208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F7AF-1785-4B67-B0EF-4CF13CBC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Factorial Accelerator Interface Registers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0C95E0-54F6-4BA3-A093-9340419B6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9501"/>
              </p:ext>
            </p:extLst>
          </p:nvPr>
        </p:nvGraphicFramePr>
        <p:xfrm>
          <a:off x="1257300" y="1409122"/>
          <a:ext cx="9915525" cy="462167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29999">
                  <a:extLst>
                    <a:ext uri="{9D8B030D-6E8A-4147-A177-3AD203B41FA5}">
                      <a16:colId xmlns:a16="http://schemas.microsoft.com/office/drawing/2014/main" val="2532879320"/>
                    </a:ext>
                  </a:extLst>
                </a:gridCol>
                <a:gridCol w="1034206">
                  <a:extLst>
                    <a:ext uri="{9D8B030D-6E8A-4147-A177-3AD203B41FA5}">
                      <a16:colId xmlns:a16="http://schemas.microsoft.com/office/drawing/2014/main" val="2858226675"/>
                    </a:ext>
                  </a:extLst>
                </a:gridCol>
                <a:gridCol w="2528024">
                  <a:extLst>
                    <a:ext uri="{9D8B030D-6E8A-4147-A177-3AD203B41FA5}">
                      <a16:colId xmlns:a16="http://schemas.microsoft.com/office/drawing/2014/main" val="2074444137"/>
                    </a:ext>
                  </a:extLst>
                </a:gridCol>
                <a:gridCol w="957510">
                  <a:extLst>
                    <a:ext uri="{9D8B030D-6E8A-4147-A177-3AD203B41FA5}">
                      <a16:colId xmlns:a16="http://schemas.microsoft.com/office/drawing/2014/main" val="4276938065"/>
                    </a:ext>
                  </a:extLst>
                </a:gridCol>
                <a:gridCol w="3865786">
                  <a:extLst>
                    <a:ext uri="{9D8B030D-6E8A-4147-A177-3AD203B41FA5}">
                      <a16:colId xmlns:a16="http://schemas.microsoft.com/office/drawing/2014/main" val="3160184712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Register Name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Bits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Bit Definition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7863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Input </a:t>
                      </a:r>
                    </a:p>
                    <a:p>
                      <a:pPr algn="ctr"/>
                      <a:r>
                        <a:rPr lang="en-US" sz="2400" dirty="0"/>
                        <a:t>(n)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31:4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Unused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577166"/>
                  </a:ext>
                </a:extLst>
              </a:tr>
              <a:tr h="4420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3:0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Data, n[3:0]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466435"/>
                  </a:ext>
                </a:extLst>
              </a:tr>
              <a:tr h="442066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Control Input </a:t>
                      </a:r>
                    </a:p>
                    <a:p>
                      <a:pPr algn="ctr"/>
                      <a:r>
                        <a:rPr lang="en-US" sz="2400" dirty="0"/>
                        <a:t>(Go)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31:1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Unused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167116"/>
                  </a:ext>
                </a:extLst>
              </a:tr>
              <a:tr h="4420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 bit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57111"/>
                  </a:ext>
                </a:extLst>
              </a:tr>
              <a:tr h="442066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Control Output (Done, Err)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31:2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Unused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698560"/>
                  </a:ext>
                </a:extLst>
              </a:tr>
              <a:tr h="442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Err bit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429286"/>
                  </a:ext>
                </a:extLst>
              </a:tr>
              <a:tr h="4420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Done bit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235740"/>
                  </a:ext>
                </a:extLst>
              </a:tr>
              <a:tr h="785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Output (Result)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31:0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 Data, </a:t>
                      </a:r>
                      <a:r>
                        <a:rPr lang="en-US" sz="2400" dirty="0" err="1"/>
                        <a:t>nf</a:t>
                      </a:r>
                      <a:r>
                        <a:rPr lang="en-US" sz="2400" dirty="0"/>
                        <a:t>[31:0]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5214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14DFB-75C4-4D98-A138-340F9984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0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767-6AA2-489E-99B1-21B76146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Factorial Accelerator Interface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F232-5D23-4B46-B44D-E28B2540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factorial accelerator’s local address decoder module: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0645-4818-4761-A38E-1C9774CD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F0817-B999-446E-AB80-D7A7A607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325" y="1622494"/>
            <a:ext cx="6479348" cy="471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0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767-6AA2-489E-99B1-21B76146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Factorial Accelerator Interface (2)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F232-5D23-4B46-B44D-E28B2540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Registers for inputs </a:t>
            </a:r>
            <a:r>
              <a:rPr lang="en-US" sz="2400" b="1" i="1" dirty="0"/>
              <a:t>n</a:t>
            </a:r>
            <a:r>
              <a:rPr lang="en-US" sz="2400" dirty="0"/>
              <a:t>, </a:t>
            </a:r>
            <a:r>
              <a:rPr lang="en-US" sz="2400" b="1" i="1" dirty="0"/>
              <a:t>Go</a:t>
            </a:r>
            <a:r>
              <a:rPr lang="en-US" sz="2400" dirty="0"/>
              <a:t>, and output </a:t>
            </a:r>
            <a:r>
              <a:rPr lang="en-US" sz="2400" b="1" i="1" dirty="0"/>
              <a:t>Result</a:t>
            </a:r>
            <a:r>
              <a:rPr lang="en-US" sz="24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0645-4818-4761-A38E-1C9774CD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9FC99-154B-4A67-A616-A7598D39C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61" y="1836618"/>
            <a:ext cx="5545255" cy="460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1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767-6AA2-489E-99B1-21B76146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Factorial Accelerator Interface (3)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F232-5D23-4B46-B44D-E28B2540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Registers for status signals </a:t>
            </a:r>
            <a:r>
              <a:rPr lang="en-US" sz="2400" b="1" i="1" dirty="0"/>
              <a:t>Done</a:t>
            </a:r>
            <a:r>
              <a:rPr lang="en-US" sz="2400" dirty="0"/>
              <a:t>, and </a:t>
            </a:r>
            <a:r>
              <a:rPr lang="en-US" sz="2400" b="1" i="1" dirty="0"/>
              <a:t>Err</a:t>
            </a:r>
            <a:r>
              <a:rPr lang="en-US" sz="24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0645-4818-4761-A38E-1C9774CD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796A7-1FC6-4000-9C4F-3C9E976E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506" y="1735299"/>
            <a:ext cx="5744985" cy="46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767-6AA2-489E-99B1-21B76146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Factorial Accelerator Interface (4)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F232-5D23-4B46-B44D-E28B2540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Read Data Logic (the output MUX):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0645-4818-4761-A38E-1C9774CD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9CE90-0966-4839-A703-AED8002B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800" y="2376000"/>
            <a:ext cx="6520397" cy="305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9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231E-05BE-43F6-8A2F-ED4D0E42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General Purpose I/O (GPIO) Wrapper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DA596-54F3-4409-BC25-5062BDE5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C60E1-D5A4-44CB-A3D3-E8367141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914" y="1720219"/>
            <a:ext cx="6186173" cy="397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D7B8-4559-468C-B4D3-0704D76B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Memory-Mapped Registers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BF2887-8C7F-4922-9E35-04196F42F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65293"/>
              </p:ext>
            </p:extLst>
          </p:nvPr>
        </p:nvGraphicFramePr>
        <p:xfrm>
          <a:off x="1271955" y="1668406"/>
          <a:ext cx="9495690" cy="41851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99138">
                  <a:extLst>
                    <a:ext uri="{9D8B030D-6E8A-4147-A177-3AD203B41FA5}">
                      <a16:colId xmlns:a16="http://schemas.microsoft.com/office/drawing/2014/main" val="3744990872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127393221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294433189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380027715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4253711874"/>
                    </a:ext>
                  </a:extLst>
                </a:gridCol>
              </a:tblGrid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Register Name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Bits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Bit Definition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914342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31:0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General Input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1357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2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31:0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General Input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152405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 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 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31:0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General Output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874482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 2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31:0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General Output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629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DEACE-CC4B-47FE-95BA-B8988D7E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1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A4AC-35B5-4212-987B-0EF33D7E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MIPS Driver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46FC4-38AB-44F8-BF13-E3FA6E8C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5EC80-FA46-4564-AF48-EADE2DA1A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07" y="1241371"/>
            <a:ext cx="6701465" cy="48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42EE429-803E-4C0C-89E3-0793FC7E96AD}"/>
              </a:ext>
            </a:extLst>
          </p:cNvPr>
          <p:cNvSpPr/>
          <p:nvPr/>
        </p:nvSpPr>
        <p:spPr>
          <a:xfrm>
            <a:off x="1097536" y="2875218"/>
            <a:ext cx="9072233" cy="11747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0E26A29-7C38-47D1-A58A-454540D2955F}"/>
              </a:ext>
            </a:extLst>
          </p:cNvPr>
          <p:cNvGrpSpPr/>
          <p:nvPr/>
        </p:nvGrpSpPr>
        <p:grpSpPr>
          <a:xfrm>
            <a:off x="4110830" y="1128583"/>
            <a:ext cx="3468690" cy="1679462"/>
            <a:chOff x="398463" y="1146175"/>
            <a:chExt cx="2703699" cy="600879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64E59681-AEDC-412A-97E0-AD27EA207E5B}"/>
                </a:ext>
              </a:extLst>
            </p:cNvPr>
            <p:cNvSpPr/>
            <p:nvPr/>
          </p:nvSpPr>
          <p:spPr>
            <a:xfrm>
              <a:off x="398463" y="1146175"/>
              <a:ext cx="2703699" cy="600879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27517"/>
              <a:endParaRPr lang="en-US" sz="2077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5328B634-B1C4-42F0-8322-A7E3BEC6CB49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75192" y="1182947"/>
              <a:ext cx="2288172" cy="123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269" tIns="29308" rIns="73269" bIns="29308">
              <a:spAutoFit/>
            </a:bodyPr>
            <a:lstStyle>
              <a:lvl1pPr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charset="2"/>
                <a:buChar char="q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accent1"/>
                </a:buClr>
                <a:buSzPct val="75000"/>
                <a:buFont typeface="Monotype Sorts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3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defTabSz="527517">
                <a:lnSpc>
                  <a:spcPct val="102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77" b="1" dirty="0">
                  <a:solidFill>
                    <a:prstClr val="black"/>
                  </a:solidFill>
                  <a:ea typeface="宋体" charset="-122"/>
                </a:rPr>
                <a:t>Software/Applications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69" y="71367"/>
            <a:ext cx="9795663" cy="693322"/>
          </a:xfrm>
        </p:spPr>
        <p:txBody>
          <a:bodyPr/>
          <a:lstStyle/>
          <a:p>
            <a:r>
              <a:rPr lang="en-US" sz="4400" dirty="0"/>
              <a:t>Computer Architecture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6C791539-033D-4E97-BF9D-4FB0B7F35B0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4633" y="6477179"/>
            <a:ext cx="29308" cy="32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spcBef>
                <a:spcPct val="0"/>
              </a:spcBef>
              <a:buClrTx/>
              <a:buSzTx/>
              <a:buNone/>
            </a:pPr>
            <a:endParaRPr lang="en-US" altLang="en-US" sz="2077">
              <a:solidFill>
                <a:srgbClr val="4F81BD"/>
              </a:solidFill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D478AEF-690C-4FEB-B485-8153A43DF29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58180" y="3219334"/>
            <a:ext cx="1448005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Processor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F2F425-F7CB-4B66-AB76-64790D7D1EA9}"/>
              </a:ext>
            </a:extLst>
          </p:cNvPr>
          <p:cNvGrpSpPr/>
          <p:nvPr/>
        </p:nvGrpSpPr>
        <p:grpSpPr>
          <a:xfrm>
            <a:off x="4625764" y="1710462"/>
            <a:ext cx="2587275" cy="740054"/>
            <a:chOff x="6371010" y="1215541"/>
            <a:chExt cx="2214376" cy="1265479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2869F45-C8D0-4A0E-8951-1CE8009A0E40}"/>
                </a:ext>
              </a:extLst>
            </p:cNvPr>
            <p:cNvSpPr/>
            <p:nvPr/>
          </p:nvSpPr>
          <p:spPr>
            <a:xfrm>
              <a:off x="6371010" y="1215541"/>
              <a:ext cx="2214376" cy="126547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27517"/>
              <a:endParaRPr lang="en-US" sz="2077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DE9E045D-40CD-4BFF-A56E-491237F476F0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426628" y="1378460"/>
              <a:ext cx="2072089" cy="549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269" tIns="29308" rIns="73269" bIns="29308">
              <a:spAutoFit/>
            </a:bodyPr>
            <a:lstStyle>
              <a:lvl1pPr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charset="2"/>
                <a:buChar char="q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accent1"/>
                </a:buClr>
                <a:buSzPct val="75000"/>
                <a:buFont typeface="Monotype Sorts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3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defTabSz="527517">
                <a:lnSpc>
                  <a:spcPct val="102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77" b="1" dirty="0">
                  <a:solidFill>
                    <a:prstClr val="black"/>
                  </a:solidFill>
                  <a:ea typeface="宋体" charset="-122"/>
                </a:rPr>
                <a:t>Operating System</a:t>
              </a:r>
            </a:p>
          </p:txBody>
        </p:sp>
      </p:grpSp>
      <p:sp>
        <p:nvSpPr>
          <p:cNvPr id="36" name="Rectangle 22" descr="50%">
            <a:extLst>
              <a:ext uri="{FF2B5EF4-FFF2-40B4-BE49-F238E27FC236}">
                <a16:creationId xmlns:a16="http://schemas.microsoft.com/office/drawing/2014/main" id="{6B06F9A3-0C0C-47F3-BA1C-3851BE137E8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31700" y="2973997"/>
            <a:ext cx="6213301" cy="13570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spcBef>
                <a:spcPct val="0"/>
              </a:spcBef>
              <a:buClrTx/>
              <a:buSzTx/>
              <a:buNone/>
            </a:pPr>
            <a:endParaRPr lang="en-US" altLang="en-US" sz="2077" dirty="0">
              <a:solidFill>
                <a:srgbClr val="4F81BD"/>
              </a:solidFill>
            </a:endParaRP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D109A0D5-9A9B-47C3-9853-43F63371C19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169" y="2918063"/>
            <a:ext cx="2005850" cy="60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4F81BD"/>
                </a:solidFill>
                <a:ea typeface="宋体" charset="-122"/>
              </a:rPr>
              <a:t>Instruction Set</a:t>
            </a:r>
          </a:p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4F81BD"/>
                </a:solidFill>
                <a:ea typeface="宋体" charset="-122"/>
              </a:rPr>
              <a:t> Architecture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B2F76371-5958-4904-ACF2-4A8FAB054DD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17135" y="2309217"/>
            <a:ext cx="1330985" cy="36433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Firmware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324D41B5-08C6-4430-B9E5-9D8C06F8993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38045" y="2309217"/>
            <a:ext cx="1300529" cy="36433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Compiler</a:t>
            </a:r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2BE37FCB-6292-4272-A4BA-39FAED97566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08630" y="3660837"/>
            <a:ext cx="1732956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Registers</a:t>
            </a:r>
          </a:p>
        </p:txBody>
      </p:sp>
      <p:sp>
        <p:nvSpPr>
          <p:cNvPr id="61" name="Rectangle 30">
            <a:extLst>
              <a:ext uri="{FF2B5EF4-FFF2-40B4-BE49-F238E27FC236}">
                <a16:creationId xmlns:a16="http://schemas.microsoft.com/office/drawing/2014/main" id="{F36D28FE-27AF-478C-B4A7-51BF5C3418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35676" y="4371643"/>
            <a:ext cx="2078862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Cache</a:t>
            </a:r>
          </a:p>
        </p:txBody>
      </p:sp>
      <p:sp>
        <p:nvSpPr>
          <p:cNvPr id="63" name="Rectangle 30">
            <a:extLst>
              <a:ext uri="{FF2B5EF4-FFF2-40B4-BE49-F238E27FC236}">
                <a16:creationId xmlns:a16="http://schemas.microsoft.com/office/drawing/2014/main" id="{F9A82090-B7C9-4A25-A2C7-BDA654B5BE1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20826" y="4943691"/>
            <a:ext cx="2727294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Memory</a:t>
            </a:r>
          </a:p>
        </p:txBody>
      </p:sp>
      <p:sp>
        <p:nvSpPr>
          <p:cNvPr id="65" name="Rectangle 30">
            <a:extLst>
              <a:ext uri="{FF2B5EF4-FFF2-40B4-BE49-F238E27FC236}">
                <a16:creationId xmlns:a16="http://schemas.microsoft.com/office/drawing/2014/main" id="{D50B1DF1-964D-4F52-92A6-9CD9826A8B2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34882" y="5451070"/>
            <a:ext cx="4210997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HDD/SSD</a:t>
            </a:r>
          </a:p>
        </p:txBody>
      </p:sp>
      <p:sp>
        <p:nvSpPr>
          <p:cNvPr id="70" name="Rectangle 23">
            <a:extLst>
              <a:ext uri="{FF2B5EF4-FFF2-40B4-BE49-F238E27FC236}">
                <a16:creationId xmlns:a16="http://schemas.microsoft.com/office/drawing/2014/main" id="{628E2B25-62E9-47EE-BA75-134851105168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652293" y="3366143"/>
            <a:ext cx="2221998" cy="3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9BBB59"/>
                </a:solidFill>
                <a:ea typeface="宋体" charset="-122"/>
              </a:rPr>
              <a:t>ISA &amp; Processor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4BB6C3B-059D-46B0-80FB-94333BDC08C1}"/>
              </a:ext>
            </a:extLst>
          </p:cNvPr>
          <p:cNvSpPr/>
          <p:nvPr/>
        </p:nvSpPr>
        <p:spPr>
          <a:xfrm>
            <a:off x="1097536" y="4213796"/>
            <a:ext cx="9072233" cy="172486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28168574-1430-41E3-AE97-E00A1ADB970D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652293" y="4893484"/>
            <a:ext cx="2467515" cy="330866"/>
          </a:xfrm>
          <a:prstGeom prst="rect">
            <a:avLst/>
          </a:prstGeom>
          <a:noFill/>
          <a:ln>
            <a:noFill/>
          </a:ln>
        </p:spPr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0070C0"/>
                </a:solidFill>
                <a:ea typeface="宋体" charset="-122"/>
              </a:rPr>
              <a:t>Memory Hierarchy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200A23-8389-4169-8A50-8C221B7C9A88}"/>
              </a:ext>
            </a:extLst>
          </p:cNvPr>
          <p:cNvCxnSpPr>
            <a:cxnSpLocks/>
          </p:cNvCxnSpPr>
          <p:nvPr/>
        </p:nvCxnSpPr>
        <p:spPr>
          <a:xfrm>
            <a:off x="924448" y="4566941"/>
            <a:ext cx="1006938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EE857637-AF85-4B73-8639-E21E0BE7BC69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169769" y="4204379"/>
            <a:ext cx="1682043" cy="330866"/>
          </a:xfrm>
          <a:prstGeom prst="rect">
            <a:avLst/>
          </a:prstGeom>
          <a:noFill/>
          <a:ln>
            <a:noFill/>
          </a:ln>
        </p:spPr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FF0000"/>
                </a:solidFill>
                <a:ea typeface="宋体" charset="-122"/>
              </a:rPr>
              <a:t>I/O Interface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0A0F99-33BA-4BB3-B08D-29E26538B1B0}"/>
              </a:ext>
            </a:extLst>
          </p:cNvPr>
          <p:cNvCxnSpPr>
            <a:cxnSpLocks/>
          </p:cNvCxnSpPr>
          <p:nvPr/>
        </p:nvCxnSpPr>
        <p:spPr>
          <a:xfrm>
            <a:off x="924448" y="4126489"/>
            <a:ext cx="1006938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1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9" grpId="0" animBg="1"/>
      <p:bldP spid="36" grpId="0" animBg="1"/>
      <p:bldP spid="37" grpId="0"/>
      <p:bldP spid="38" grpId="0" animBg="1"/>
      <p:bldP spid="22" grpId="0" animBg="1"/>
      <p:bldP spid="59" grpId="0" animBg="1"/>
      <p:bldP spid="61" grpId="0" animBg="1"/>
      <p:bldP spid="63" grpId="0" animBg="1"/>
      <p:bldP spid="65" grpId="0" animBg="1"/>
      <p:bldP spid="70" grpId="0"/>
      <p:bldP spid="25" grpId="0" animBg="1"/>
      <p:bldP spid="26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Midterm Exam Composition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2FA5-C6DA-4544-8F3D-45664E73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18" y="1170980"/>
            <a:ext cx="11142363" cy="5432678"/>
          </a:xfrm>
        </p:spPr>
        <p:txBody>
          <a:bodyPr>
            <a:noAutofit/>
          </a:bodyPr>
          <a:lstStyle/>
          <a:p>
            <a:r>
              <a:rPr lang="en-US" sz="2000" b="1" dirty="0"/>
              <a:t>Multiple-choice Single-answer: 4 points * 8 = 32</a:t>
            </a:r>
          </a:p>
          <a:p>
            <a:r>
              <a:rPr lang="en-US" sz="2000" b="1" dirty="0"/>
              <a:t>Multiple-choice Multiple-answer: 6 points (wrong or missing option -3) * 4 = 24</a:t>
            </a:r>
          </a:p>
          <a:p>
            <a:r>
              <a:rPr lang="en-US" sz="2000" b="1" i="0" dirty="0">
                <a:effectLst/>
              </a:rPr>
              <a:t>True or False: 3 points * 8 = 24</a:t>
            </a:r>
          </a:p>
          <a:p>
            <a:r>
              <a:rPr lang="en-US" sz="2000" b="1" dirty="0"/>
              <a:t>Questions &amp; Answers: 10 points (steps 8 + answer 2) * 2 = 20</a:t>
            </a:r>
          </a:p>
          <a:p>
            <a:r>
              <a:rPr lang="en-US" sz="2000" b="1" dirty="0"/>
              <a:t>Bonus question: 10 points * 1 = 10</a:t>
            </a:r>
          </a:p>
          <a:p>
            <a:pPr marL="0" indent="0" algn="l">
              <a:buNone/>
            </a:pPr>
            <a:endParaRPr lang="en-US" sz="2000" b="1" dirty="0"/>
          </a:p>
          <a:p>
            <a:pPr marL="0" indent="0" algn="l">
              <a:buNone/>
            </a:pPr>
            <a:r>
              <a:rPr lang="en-US" sz="2000" b="1" dirty="0"/>
              <a:t>Total = 32 + 24 + 24 + 20 + 10 = 100 + 10</a:t>
            </a:r>
          </a:p>
          <a:p>
            <a:pPr lvl="1"/>
            <a:r>
              <a:rPr lang="en-US" sz="1600" dirty="0"/>
              <a:t>If you get more than 100 points, the excessive points will be used to improved your overall grade.</a:t>
            </a:r>
          </a:p>
          <a:p>
            <a:pPr marL="527518" lvl="1" indent="0">
              <a:buNone/>
            </a:pPr>
            <a:endParaRPr lang="en-US" sz="1600" b="1" dirty="0"/>
          </a:p>
          <a:p>
            <a:pPr marL="0" indent="0" algn="l">
              <a:buNone/>
            </a:pPr>
            <a:r>
              <a:rPr lang="en-US" sz="2000" b="1" dirty="0"/>
              <a:t>Exam settings:</a:t>
            </a:r>
          </a:p>
          <a:p>
            <a:pPr lvl="1"/>
            <a:r>
              <a:rPr lang="en-US" sz="1600" dirty="0"/>
              <a:t>Time: </a:t>
            </a:r>
            <a:r>
              <a:rPr lang="en-US" sz="1600" dirty="0">
                <a:solidFill>
                  <a:srgbClr val="000000"/>
                </a:solidFill>
              </a:rPr>
              <a:t>Thursday</a:t>
            </a:r>
            <a:r>
              <a:rPr lang="en-US" sz="1600" i="0" u="none" strike="noStrike" baseline="0" dirty="0">
                <a:solidFill>
                  <a:srgbClr val="000000"/>
                </a:solidFill>
              </a:rPr>
              <a:t>, Oct. 12, 15:00 - 16:15 @ ENG 331 (in-person only) with </a:t>
            </a:r>
            <a:r>
              <a:rPr lang="en-US" sz="1600" i="0" u="none" strike="noStrike" baseline="0" dirty="0" err="1">
                <a:solidFill>
                  <a:srgbClr val="000000"/>
                </a:solidFill>
              </a:rPr>
              <a:t>LockDown</a:t>
            </a:r>
            <a:r>
              <a:rPr lang="en-US" sz="1600" i="0" u="none" strike="noStrike" baseline="0" dirty="0">
                <a:solidFill>
                  <a:srgbClr val="000000"/>
                </a:solidFill>
              </a:rPr>
              <a:t> Browser 	</a:t>
            </a:r>
          </a:p>
          <a:p>
            <a:pPr lvl="1"/>
            <a:r>
              <a:rPr lang="en-US" sz="1600" dirty="0"/>
              <a:t>Closed book (but you can print out the MIPS data card and use it if needed)</a:t>
            </a:r>
          </a:p>
          <a:p>
            <a:pPr lvl="1"/>
            <a:r>
              <a:rPr lang="en-US" sz="1600" dirty="0"/>
              <a:t>Cheat sheet (handwritten): A4 paper * 1 allowed, pictures of both sides must be submitted before the exam</a:t>
            </a:r>
          </a:p>
          <a:p>
            <a:pPr lvl="1"/>
            <a:r>
              <a:rPr lang="en-US" sz="1600" dirty="0"/>
              <a:t>Use of calculator and scratch paper allowed</a:t>
            </a:r>
          </a:p>
          <a:p>
            <a:pPr lvl="1"/>
            <a:r>
              <a:rPr lang="en-US" sz="1600" dirty="0"/>
              <a:t>Double-check your laptop and turn off your cellphone before the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831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Devices</a:t>
            </a:r>
          </a:p>
        </p:txBody>
      </p:sp>
      <p:graphicFrame>
        <p:nvGraphicFramePr>
          <p:cNvPr id="1768509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20206"/>
              </p:ext>
            </p:extLst>
          </p:nvPr>
        </p:nvGraphicFramePr>
        <p:xfrm>
          <a:off x="1009656" y="1757363"/>
          <a:ext cx="9099539" cy="3935095"/>
        </p:xfrm>
        <a:graphic>
          <a:graphicData uri="http://schemas.openxmlformats.org/drawingml/2006/table">
            <a:tbl>
              <a:tblPr/>
              <a:tblGrid>
                <a:gridCol w="254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47">
                  <a:extLst>
                    <a:ext uri="{9D8B030D-6E8A-4147-A177-3AD203B41FA5}">
                      <a16:colId xmlns:a16="http://schemas.microsoft.com/office/drawing/2014/main" val="1668130395"/>
                    </a:ext>
                  </a:extLst>
                </a:gridCol>
                <a:gridCol w="1879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Device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Behavior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rate (Mb/sec)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Keyboard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USB, PS/2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USB, PS/2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Laser printer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Parallel 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Graphics display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DP, HDMI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8000-80000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Graphics card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accelerator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machine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2000-8000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540378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Network/LAN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or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machine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TCP/IP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10-10000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49892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Magnetic 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machine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240-2560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Solid state drive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machine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SATA, PCIE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4000-28000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68512" name="Group 64"/>
          <p:cNvGrpSpPr>
            <a:grpSpLocks/>
          </p:cNvGrpSpPr>
          <p:nvPr/>
        </p:nvGrpSpPr>
        <p:grpSpPr bwMode="auto">
          <a:xfrm>
            <a:off x="10506075" y="2676525"/>
            <a:ext cx="641350" cy="2667000"/>
            <a:chOff x="5136" y="2112"/>
            <a:chExt cx="404" cy="1680"/>
          </a:xfrm>
        </p:grpSpPr>
        <p:sp>
          <p:nvSpPr>
            <p:cNvPr id="1768510" name="Line 62"/>
            <p:cNvSpPr>
              <a:spLocks noChangeShapeType="1"/>
            </p:cNvSpPr>
            <p:nvPr/>
          </p:nvSpPr>
          <p:spPr bwMode="auto">
            <a:xfrm>
              <a:off x="5136" y="2160"/>
              <a:ext cx="0" cy="16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8511" name="Text Box 63"/>
            <p:cNvSpPr txBox="1">
              <a:spLocks noChangeArrowheads="1"/>
            </p:cNvSpPr>
            <p:nvPr/>
          </p:nvSpPr>
          <p:spPr bwMode="auto">
            <a:xfrm rot="5400000">
              <a:off x="4517" y="2731"/>
              <a:ext cx="164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9 orders of magnitude range</a:t>
              </a:r>
            </a:p>
          </p:txBody>
        </p:sp>
      </p:grp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1AEA6BC-A1F0-4C7C-9BB7-11B6D7EF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3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Performance Measures</a:t>
            </a:r>
          </a:p>
        </p:txBody>
      </p:sp>
      <p:sp>
        <p:nvSpPr>
          <p:cNvPr id="180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337" y="1228725"/>
            <a:ext cx="10601325" cy="491863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1" dirty="0"/>
              <a:t>I/O bandwidth (throughput)</a:t>
            </a:r>
          </a:p>
          <a:p>
            <a:pPr marL="918778" lvl="1" indent="-457200"/>
            <a:r>
              <a:rPr lang="en-US" sz="2000" dirty="0"/>
              <a:t>How much data can we move through the system in a certain time?</a:t>
            </a:r>
          </a:p>
          <a:p>
            <a:pPr marL="918778" lvl="1" indent="-457200"/>
            <a:r>
              <a:rPr lang="en-US" sz="2000" dirty="0"/>
              <a:t>How many I/O operations can we do per unit time?</a:t>
            </a:r>
          </a:p>
          <a:p>
            <a:pPr marL="876300" lvl="1" indent="-381000">
              <a:buFont typeface="Monotype Sorts" pitchFamily="2" charset="2"/>
              <a:buAutoNum type="arabicPeriod"/>
            </a:pPr>
            <a:endParaRPr lang="en-US" sz="2000" dirty="0"/>
          </a:p>
          <a:p>
            <a:pPr marL="457200" indent="-457200"/>
            <a:r>
              <a:rPr lang="en-US" sz="2400" b="1" dirty="0"/>
              <a:t>I/O response time (latency)</a:t>
            </a:r>
          </a:p>
          <a:p>
            <a:pPr marL="876300" lvl="1" indent="-381000"/>
            <a:r>
              <a:rPr lang="en-US" sz="2000" dirty="0"/>
              <a:t>The total elapsed time to accomplish an input or output operation</a:t>
            </a:r>
          </a:p>
          <a:p>
            <a:pPr marL="876300" lvl="1" indent="-381000"/>
            <a:r>
              <a:rPr lang="en-US" sz="2000" dirty="0"/>
              <a:t>Especially important in real-time systems</a:t>
            </a:r>
          </a:p>
          <a:p>
            <a:pPr marL="876300" lvl="1" indent="-381000"/>
            <a:endParaRPr lang="en-US" sz="2000" dirty="0"/>
          </a:p>
          <a:p>
            <a:pPr marL="457200" indent="-457200"/>
            <a:r>
              <a:rPr lang="en-US" sz="2400" b="1" dirty="0"/>
              <a:t>Many applications require both high throughput and short response times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4FD3D3E9-25D7-4991-8A03-7A55764E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4E942-D64A-41F9-970C-FE26EEDBA54E}"/>
              </a:ext>
            </a:extLst>
          </p:cNvPr>
          <p:cNvSpPr txBox="1"/>
          <p:nvPr/>
        </p:nvSpPr>
        <p:spPr>
          <a:xfrm>
            <a:off x="2501072" y="5367665"/>
            <a:ext cx="6134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Both performance and fairness matters!</a:t>
            </a:r>
          </a:p>
        </p:txBody>
      </p:sp>
    </p:spTree>
    <p:extLst>
      <p:ext uri="{BB962C8B-B14F-4D97-AF65-F5344CB8AC3E}">
        <p14:creationId xmlns:p14="http://schemas.microsoft.com/office/powerpoint/2010/main" val="87356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0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0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0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43" grpId="0" uiExpand="1" build="p" autoUpdateAnimBg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835" name="Rectangle 3" descr="25%"/>
          <p:cNvSpPr>
            <a:spLocks noChangeArrowheads="1"/>
          </p:cNvSpPr>
          <p:nvPr/>
        </p:nvSpPr>
        <p:spPr bwMode="auto">
          <a:xfrm>
            <a:off x="1422400" y="3527425"/>
            <a:ext cx="5994400" cy="2794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36" name="Rectangle 4"/>
          <p:cNvSpPr>
            <a:spLocks noChangeArrowheads="1"/>
          </p:cNvSpPr>
          <p:nvPr/>
        </p:nvSpPr>
        <p:spPr bwMode="auto">
          <a:xfrm>
            <a:off x="1498600" y="1470025"/>
            <a:ext cx="1346200" cy="66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4837" name="Rectangle 5"/>
          <p:cNvSpPr>
            <a:spLocks noChangeArrowheads="1"/>
          </p:cNvSpPr>
          <p:nvPr/>
        </p:nvSpPr>
        <p:spPr bwMode="auto">
          <a:xfrm>
            <a:off x="1574800" y="1635126"/>
            <a:ext cx="1053558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Processor</a:t>
            </a:r>
          </a:p>
        </p:txBody>
      </p:sp>
      <p:sp>
        <p:nvSpPr>
          <p:cNvPr id="1784839" name="Rectangle 7"/>
          <p:cNvSpPr>
            <a:spLocks noChangeArrowheads="1"/>
          </p:cNvSpPr>
          <p:nvPr/>
        </p:nvSpPr>
        <p:spPr bwMode="auto">
          <a:xfrm>
            <a:off x="3060701" y="3540126"/>
            <a:ext cx="1838067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Memory - I/O Bus</a:t>
            </a:r>
          </a:p>
        </p:txBody>
      </p:sp>
      <p:sp>
        <p:nvSpPr>
          <p:cNvPr id="1784840" name="Rectangle 8"/>
          <p:cNvSpPr>
            <a:spLocks noChangeArrowheads="1"/>
          </p:cNvSpPr>
          <p:nvPr/>
        </p:nvSpPr>
        <p:spPr bwMode="auto">
          <a:xfrm>
            <a:off x="1574800" y="2295525"/>
            <a:ext cx="11176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4843" name="Rectangle 11"/>
          <p:cNvSpPr>
            <a:spLocks noChangeArrowheads="1"/>
          </p:cNvSpPr>
          <p:nvPr/>
        </p:nvSpPr>
        <p:spPr bwMode="auto">
          <a:xfrm>
            <a:off x="1422400" y="4137025"/>
            <a:ext cx="1193800" cy="1193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4844" name="Rectangle 12"/>
          <p:cNvSpPr>
            <a:spLocks noChangeArrowheads="1"/>
          </p:cNvSpPr>
          <p:nvPr/>
        </p:nvSpPr>
        <p:spPr bwMode="auto">
          <a:xfrm>
            <a:off x="2946400" y="4137025"/>
            <a:ext cx="1346200" cy="660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4854" name="Line 22"/>
          <p:cNvSpPr>
            <a:spLocks noChangeShapeType="1"/>
          </p:cNvSpPr>
          <p:nvPr/>
        </p:nvSpPr>
        <p:spPr bwMode="auto">
          <a:xfrm flipV="1">
            <a:off x="1943100" y="3806825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55" name="Line 23"/>
          <p:cNvSpPr>
            <a:spLocks noChangeShapeType="1"/>
          </p:cNvSpPr>
          <p:nvPr/>
        </p:nvSpPr>
        <p:spPr bwMode="auto">
          <a:xfrm flipV="1">
            <a:off x="2095500" y="2727325"/>
            <a:ext cx="0" cy="7977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56" name="Line 24"/>
          <p:cNvSpPr>
            <a:spLocks noChangeShapeType="1"/>
          </p:cNvSpPr>
          <p:nvPr/>
        </p:nvSpPr>
        <p:spPr bwMode="auto">
          <a:xfrm flipV="1">
            <a:off x="2095500" y="2130425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57" name="Line 25"/>
          <p:cNvSpPr>
            <a:spLocks noChangeShapeType="1"/>
          </p:cNvSpPr>
          <p:nvPr/>
        </p:nvSpPr>
        <p:spPr bwMode="auto">
          <a:xfrm flipV="1">
            <a:off x="3543300" y="3806825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58" name="Line 26"/>
          <p:cNvSpPr>
            <a:spLocks noChangeShapeType="1"/>
          </p:cNvSpPr>
          <p:nvPr/>
        </p:nvSpPr>
        <p:spPr bwMode="auto">
          <a:xfrm flipV="1">
            <a:off x="3238500" y="4797425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59" name="Line 27"/>
          <p:cNvSpPr>
            <a:spLocks noChangeShapeType="1"/>
          </p:cNvSpPr>
          <p:nvPr/>
        </p:nvSpPr>
        <p:spPr bwMode="auto">
          <a:xfrm flipV="1">
            <a:off x="4000500" y="4797425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61" name="Rectangle 29"/>
          <p:cNvSpPr>
            <a:spLocks noChangeArrowheads="1"/>
          </p:cNvSpPr>
          <p:nvPr/>
        </p:nvSpPr>
        <p:spPr bwMode="auto">
          <a:xfrm>
            <a:off x="4394200" y="4137025"/>
            <a:ext cx="1346200" cy="660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4862" name="Line 30"/>
          <p:cNvSpPr>
            <a:spLocks noChangeShapeType="1"/>
          </p:cNvSpPr>
          <p:nvPr/>
        </p:nvSpPr>
        <p:spPr bwMode="auto">
          <a:xfrm flipV="1">
            <a:off x="4991100" y="3806825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64" name="Rectangle 32"/>
          <p:cNvSpPr>
            <a:spLocks noChangeArrowheads="1"/>
          </p:cNvSpPr>
          <p:nvPr/>
        </p:nvSpPr>
        <p:spPr bwMode="auto">
          <a:xfrm>
            <a:off x="5918200" y="4137025"/>
            <a:ext cx="1346200" cy="660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4865" name="Line 33"/>
          <p:cNvSpPr>
            <a:spLocks noChangeShapeType="1"/>
          </p:cNvSpPr>
          <p:nvPr/>
        </p:nvSpPr>
        <p:spPr bwMode="auto">
          <a:xfrm flipV="1">
            <a:off x="6515100" y="3806825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67" name="AutoShape 35"/>
          <p:cNvSpPr>
            <a:spLocks noChangeArrowheads="1"/>
          </p:cNvSpPr>
          <p:nvPr/>
        </p:nvSpPr>
        <p:spPr bwMode="auto">
          <a:xfrm>
            <a:off x="4470400" y="5127625"/>
            <a:ext cx="1193800" cy="431800"/>
          </a:xfrm>
          <a:prstGeom prst="roundRect">
            <a:avLst>
              <a:gd name="adj" fmla="val 12495"/>
            </a:avLst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4868" name="Line 36"/>
          <p:cNvSpPr>
            <a:spLocks noChangeShapeType="1"/>
          </p:cNvSpPr>
          <p:nvPr/>
        </p:nvSpPr>
        <p:spPr bwMode="auto">
          <a:xfrm flipV="1">
            <a:off x="4991100" y="4797425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69" name="Line 37"/>
          <p:cNvSpPr>
            <a:spLocks noChangeShapeType="1"/>
          </p:cNvSpPr>
          <p:nvPr/>
        </p:nvSpPr>
        <p:spPr bwMode="auto">
          <a:xfrm>
            <a:off x="6515100" y="4806158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70" name="Rectangle 38"/>
          <p:cNvSpPr>
            <a:spLocks noChangeArrowheads="1"/>
          </p:cNvSpPr>
          <p:nvPr/>
        </p:nvSpPr>
        <p:spPr bwMode="auto">
          <a:xfrm>
            <a:off x="6263761" y="5292726"/>
            <a:ext cx="959878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/>
              <a:t>Network</a:t>
            </a:r>
          </a:p>
        </p:txBody>
      </p:sp>
      <p:sp>
        <p:nvSpPr>
          <p:cNvPr id="1784871" name="Line 39"/>
          <p:cNvSpPr>
            <a:spLocks noChangeShapeType="1"/>
          </p:cNvSpPr>
          <p:nvPr/>
        </p:nvSpPr>
        <p:spPr bwMode="auto">
          <a:xfrm flipV="1">
            <a:off x="6007100" y="5038725"/>
            <a:ext cx="1092200" cy="355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72" name="Line 40"/>
          <p:cNvSpPr>
            <a:spLocks noChangeShapeType="1"/>
          </p:cNvSpPr>
          <p:nvPr/>
        </p:nvSpPr>
        <p:spPr bwMode="auto">
          <a:xfrm flipH="1">
            <a:off x="2844800" y="1762125"/>
            <a:ext cx="368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73" name="Line 41"/>
          <p:cNvSpPr>
            <a:spLocks noChangeShapeType="1"/>
          </p:cNvSpPr>
          <p:nvPr/>
        </p:nvSpPr>
        <p:spPr bwMode="auto">
          <a:xfrm>
            <a:off x="6515100" y="1774824"/>
            <a:ext cx="0" cy="17502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74" name="Line 42"/>
          <p:cNvSpPr>
            <a:spLocks noChangeShapeType="1"/>
          </p:cNvSpPr>
          <p:nvPr/>
        </p:nvSpPr>
        <p:spPr bwMode="auto">
          <a:xfrm flipV="1">
            <a:off x="4991100" y="1749425"/>
            <a:ext cx="0" cy="177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75" name="Line 43"/>
          <p:cNvSpPr>
            <a:spLocks noChangeShapeType="1"/>
          </p:cNvSpPr>
          <p:nvPr/>
        </p:nvSpPr>
        <p:spPr bwMode="auto">
          <a:xfrm flipV="1">
            <a:off x="3543300" y="1749425"/>
            <a:ext cx="0" cy="177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76" name="Rectangle 44"/>
          <p:cNvSpPr>
            <a:spLocks noChangeArrowheads="1"/>
          </p:cNvSpPr>
          <p:nvPr/>
        </p:nvSpPr>
        <p:spPr bwMode="auto">
          <a:xfrm>
            <a:off x="3148835" y="1457326"/>
            <a:ext cx="1084207" cy="30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/>
              <a:t>Interrupts</a:t>
            </a:r>
          </a:p>
        </p:txBody>
      </p:sp>
      <p:sp>
        <p:nvSpPr>
          <p:cNvPr id="1784878" name="AutoShape 46"/>
          <p:cNvSpPr>
            <a:spLocks noChangeArrowheads="1"/>
          </p:cNvSpPr>
          <p:nvPr/>
        </p:nvSpPr>
        <p:spPr bwMode="auto">
          <a:xfrm>
            <a:off x="2933700" y="5114925"/>
            <a:ext cx="609600" cy="609600"/>
          </a:xfrm>
          <a:prstGeom prst="can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4881" name="AutoShape 49"/>
          <p:cNvSpPr>
            <a:spLocks noChangeArrowheads="1"/>
          </p:cNvSpPr>
          <p:nvPr/>
        </p:nvSpPr>
        <p:spPr bwMode="auto">
          <a:xfrm>
            <a:off x="3695700" y="5114925"/>
            <a:ext cx="609600" cy="609600"/>
          </a:xfrm>
          <a:prstGeom prst="can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91F85E-95DE-476C-86F3-F660F413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 Typical I/O System</a:t>
            </a:r>
          </a:p>
        </p:txBody>
      </p:sp>
      <p:sp>
        <p:nvSpPr>
          <p:cNvPr id="1784838" name="Rectangle 6"/>
          <p:cNvSpPr>
            <a:spLocks noChangeArrowheads="1"/>
          </p:cNvSpPr>
          <p:nvPr/>
        </p:nvSpPr>
        <p:spPr bwMode="auto">
          <a:xfrm>
            <a:off x="1727201" y="2384426"/>
            <a:ext cx="698909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Cache</a:t>
            </a:r>
          </a:p>
        </p:txBody>
      </p:sp>
      <p:sp>
        <p:nvSpPr>
          <p:cNvPr id="1784841" name="Rectangle 9"/>
          <p:cNvSpPr>
            <a:spLocks noChangeArrowheads="1"/>
          </p:cNvSpPr>
          <p:nvPr/>
        </p:nvSpPr>
        <p:spPr bwMode="auto">
          <a:xfrm>
            <a:off x="1513350" y="4302125"/>
            <a:ext cx="948401" cy="52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dirty="0"/>
              <a:t>Main</a:t>
            </a:r>
          </a:p>
          <a:p>
            <a:pPr algn="ctr">
              <a:lnSpc>
                <a:spcPct val="85000"/>
              </a:lnSpc>
            </a:pPr>
            <a:r>
              <a:rPr lang="en-US" b="1" dirty="0"/>
              <a:t>Memory</a:t>
            </a:r>
          </a:p>
        </p:txBody>
      </p:sp>
      <p:sp>
        <p:nvSpPr>
          <p:cNvPr id="1784842" name="Rectangle 10"/>
          <p:cNvSpPr>
            <a:spLocks noChangeArrowheads="1"/>
          </p:cNvSpPr>
          <p:nvPr/>
        </p:nvSpPr>
        <p:spPr bwMode="auto">
          <a:xfrm>
            <a:off x="3076146" y="4302125"/>
            <a:ext cx="1086708" cy="52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dirty="0"/>
              <a:t>I/O</a:t>
            </a:r>
          </a:p>
          <a:p>
            <a:pPr algn="ctr">
              <a:lnSpc>
                <a:spcPct val="85000"/>
              </a:lnSpc>
            </a:pPr>
            <a:r>
              <a:rPr lang="en-US" b="1" dirty="0"/>
              <a:t>Controller</a:t>
            </a:r>
          </a:p>
        </p:txBody>
      </p:sp>
      <p:sp>
        <p:nvSpPr>
          <p:cNvPr id="1784847" name="Rectangle 15"/>
          <p:cNvSpPr>
            <a:spLocks noChangeArrowheads="1"/>
          </p:cNvSpPr>
          <p:nvPr/>
        </p:nvSpPr>
        <p:spPr bwMode="auto">
          <a:xfrm>
            <a:off x="2933700" y="5343526"/>
            <a:ext cx="609600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/>
              <a:t>Disk</a:t>
            </a:r>
          </a:p>
        </p:txBody>
      </p:sp>
      <p:sp>
        <p:nvSpPr>
          <p:cNvPr id="1784860" name="Rectangle 28"/>
          <p:cNvSpPr>
            <a:spLocks noChangeArrowheads="1"/>
          </p:cNvSpPr>
          <p:nvPr/>
        </p:nvSpPr>
        <p:spPr bwMode="auto">
          <a:xfrm>
            <a:off x="4523946" y="4302125"/>
            <a:ext cx="1086708" cy="52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dirty="0"/>
              <a:t>I/O</a:t>
            </a:r>
          </a:p>
          <a:p>
            <a:pPr algn="ctr">
              <a:lnSpc>
                <a:spcPct val="85000"/>
              </a:lnSpc>
            </a:pPr>
            <a:r>
              <a:rPr lang="en-US" b="1" dirty="0"/>
              <a:t>Controller</a:t>
            </a:r>
          </a:p>
        </p:txBody>
      </p:sp>
      <p:sp>
        <p:nvSpPr>
          <p:cNvPr id="1784863" name="Rectangle 31"/>
          <p:cNvSpPr>
            <a:spLocks noChangeArrowheads="1"/>
          </p:cNvSpPr>
          <p:nvPr/>
        </p:nvSpPr>
        <p:spPr bwMode="auto">
          <a:xfrm>
            <a:off x="6047946" y="4302125"/>
            <a:ext cx="1086708" cy="52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dirty="0"/>
              <a:t>I/O</a:t>
            </a:r>
          </a:p>
          <a:p>
            <a:pPr algn="ctr">
              <a:lnSpc>
                <a:spcPct val="85000"/>
              </a:lnSpc>
            </a:pPr>
            <a:r>
              <a:rPr lang="en-US" b="1" dirty="0"/>
              <a:t>Controller</a:t>
            </a:r>
          </a:p>
        </p:txBody>
      </p:sp>
      <p:sp>
        <p:nvSpPr>
          <p:cNvPr id="1784866" name="Rectangle 34"/>
          <p:cNvSpPr>
            <a:spLocks noChangeArrowheads="1"/>
          </p:cNvSpPr>
          <p:nvPr/>
        </p:nvSpPr>
        <p:spPr bwMode="auto">
          <a:xfrm>
            <a:off x="4588932" y="5216526"/>
            <a:ext cx="956736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/>
              <a:t>Graphics</a:t>
            </a:r>
          </a:p>
        </p:txBody>
      </p:sp>
      <p:sp>
        <p:nvSpPr>
          <p:cNvPr id="1784880" name="Rectangle 48"/>
          <p:cNvSpPr>
            <a:spLocks noChangeArrowheads="1"/>
          </p:cNvSpPr>
          <p:nvPr/>
        </p:nvSpPr>
        <p:spPr bwMode="auto">
          <a:xfrm>
            <a:off x="3695700" y="5343526"/>
            <a:ext cx="609600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/>
              <a:t>Disk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843481-58A4-4221-8A3A-8111348ED116}"/>
              </a:ext>
            </a:extLst>
          </p:cNvPr>
          <p:cNvSpPr txBox="1"/>
          <p:nvPr/>
        </p:nvSpPr>
        <p:spPr>
          <a:xfrm>
            <a:off x="7099300" y="1757921"/>
            <a:ext cx="47305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To interface a peripheral device with a processor, an interface wrapper (e.g., controller) is needed</a:t>
            </a:r>
          </a:p>
        </p:txBody>
      </p:sp>
      <p:sp>
        <p:nvSpPr>
          <p:cNvPr id="42" name="Slide Number Placeholder 6">
            <a:extLst>
              <a:ext uri="{FF2B5EF4-FFF2-40B4-BE49-F238E27FC236}">
                <a16:creationId xmlns:a16="http://schemas.microsoft.com/office/drawing/2014/main" id="{7C4B068C-9F70-445B-B947-DD7D8D6B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A1CD6-7DC0-4556-A5AE-064B722A9B5C}"/>
              </a:ext>
            </a:extLst>
          </p:cNvPr>
          <p:cNvSpPr txBox="1"/>
          <p:nvPr/>
        </p:nvSpPr>
        <p:spPr>
          <a:xfrm>
            <a:off x="8039100" y="4168350"/>
            <a:ext cx="33374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factors: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7681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8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8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8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8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8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8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8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8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8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8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8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8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8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8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8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8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8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8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8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8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8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8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8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8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8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8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8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8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8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8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8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4835" grpId="0" animBg="1"/>
      <p:bldP spid="1784836" grpId="0" animBg="1"/>
      <p:bldP spid="1784837" grpId="0"/>
      <p:bldP spid="1784839" grpId="0"/>
      <p:bldP spid="1784840" grpId="0" animBg="1"/>
      <p:bldP spid="1784843" grpId="0" animBg="1"/>
      <p:bldP spid="1784844" grpId="0" animBg="1"/>
      <p:bldP spid="1784854" grpId="0" animBg="1"/>
      <p:bldP spid="1784855" grpId="0" animBg="1"/>
      <p:bldP spid="1784856" grpId="0" animBg="1"/>
      <p:bldP spid="1784857" grpId="0" animBg="1"/>
      <p:bldP spid="1784858" grpId="0" animBg="1"/>
      <p:bldP spid="1784859" grpId="0" animBg="1"/>
      <p:bldP spid="1784861" grpId="0" animBg="1"/>
      <p:bldP spid="1784862" grpId="0" animBg="1"/>
      <p:bldP spid="1784864" grpId="0" animBg="1"/>
      <p:bldP spid="1784865" grpId="0" animBg="1"/>
      <p:bldP spid="1784867" grpId="0" animBg="1"/>
      <p:bldP spid="1784868" grpId="0" animBg="1"/>
      <p:bldP spid="1784869" grpId="0" animBg="1"/>
      <p:bldP spid="1784870" grpId="0"/>
      <p:bldP spid="1784871" grpId="0" animBg="1"/>
      <p:bldP spid="1784872" grpId="0" animBg="1"/>
      <p:bldP spid="1784873" grpId="0" animBg="1"/>
      <p:bldP spid="1784874" grpId="0" animBg="1"/>
      <p:bldP spid="1784875" grpId="0" animBg="1"/>
      <p:bldP spid="1784876" grpId="0"/>
      <p:bldP spid="1784878" grpId="0" animBg="1"/>
      <p:bldP spid="1784881" grpId="0" animBg="1"/>
      <p:bldP spid="1784838" grpId="0"/>
      <p:bldP spid="1784841" grpId="0"/>
      <p:bldP spid="1784842" grpId="0"/>
      <p:bldP spid="1784847" grpId="0"/>
      <p:bldP spid="1784860" grpId="0"/>
      <p:bldP spid="1784863" grpId="0"/>
      <p:bldP spid="1784866" grpId="0"/>
      <p:bldP spid="1784880" grpId="0"/>
      <p:bldP spid="4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1C11-EBCD-45CB-91AE-E797E5F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Wrappers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8129-C2B9-4839-BD94-DECB63CC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Contains registers to hold signals (control, data, and status) that communicate between the peripheral device and the processor</a:t>
            </a:r>
            <a:endParaRPr lang="en-US" sz="2000" dirty="0"/>
          </a:p>
          <a:p>
            <a:pPr marL="527518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memory mapped: each interface register can be accessed via an address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The interface wrapper usually contains additional logics (such as address decoder)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If the interface protocol is more complicated, the interface wrapper will also contain control unit (FSM)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7A4B8-CBC8-4357-8FE7-1C13AE67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506B-A87B-46F8-8A6C-705150FE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Interface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E7A1-A0E8-427A-8F1A-9D030CEE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61553"/>
            <a:ext cx="11277601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Two ways for processors to access peripheral devices:</a:t>
            </a:r>
          </a:p>
          <a:p>
            <a:pPr lvl="1"/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Port-mapped I/O (PMIO): </a:t>
            </a:r>
            <a:r>
              <a:rPr lang="en-US" sz="2000" dirty="0"/>
              <a:t>isolated I/O, 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pecial I/O instructions, separate address spaces, time shared bus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Memory-mapped I/O (MMIO): one address space</a:t>
            </a:r>
          </a:p>
          <a:p>
            <a:pPr lvl="1"/>
            <a:endParaRPr lang="en-US" dirty="0"/>
          </a:p>
          <a:p>
            <a:r>
              <a:rPr lang="en-US" sz="2400" b="1" dirty="0"/>
              <a:t>MIPS processors use memory-mapped I/O</a:t>
            </a:r>
          </a:p>
          <a:p>
            <a:pPr lvl="1"/>
            <a:r>
              <a:rPr lang="en-US" sz="2000" dirty="0"/>
              <a:t>Use load and store instructions to communicate with peripheral devices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For a MIPS processor that only supports </a:t>
            </a:r>
            <a:r>
              <a:rPr lang="en-US" sz="2000" dirty="0" err="1"/>
              <a:t>lw</a:t>
            </a:r>
            <a:r>
              <a:rPr lang="en-US" sz="2000" dirty="0"/>
              <a:t> and </a:t>
            </a:r>
            <a:r>
              <a:rPr lang="en-US" sz="2000" dirty="0" err="1"/>
              <a:t>sw</a:t>
            </a:r>
            <a:r>
              <a:rPr lang="en-US" sz="2000" dirty="0"/>
              <a:t>, all data transfer will be 32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F32A3-B661-4D27-9C72-DC289BED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3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506B-A87B-46F8-8A6C-705150FE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Interface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E7A1-A0E8-427A-8F1A-9D030CEE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61553"/>
            <a:ext cx="11277601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Two ways to communicate with CPU:</a:t>
            </a:r>
          </a:p>
          <a:p>
            <a:pPr lvl="1"/>
            <a:r>
              <a:rPr lang="en-US" sz="2000" dirty="0">
                <a:solidFill>
                  <a:srgbClr val="202122"/>
                </a:solidFill>
              </a:rPr>
              <a:t>Polling: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The CPU polls the device periodically. </a:t>
            </a:r>
          </a:p>
          <a:p>
            <a:pPr lvl="2"/>
            <a:r>
              <a:rPr lang="en-US" sz="1800" b="0" i="0" dirty="0">
                <a:solidFill>
                  <a:srgbClr val="000000"/>
                </a:solidFill>
                <a:effectLst/>
              </a:rPr>
              <a:t>Simple but time consuming</a:t>
            </a:r>
            <a:endParaRPr lang="en-US" sz="18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Interrupt: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The I/O device calls the CPU actively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Fast but complex: which interrupt has high priority?</a:t>
            </a:r>
            <a:endParaRPr lang="en-US" sz="1800" dirty="0"/>
          </a:p>
          <a:p>
            <a:pPr lvl="1"/>
            <a:endParaRPr lang="en-US" dirty="0"/>
          </a:p>
          <a:p>
            <a:r>
              <a:rPr lang="en-US" sz="2400" b="1" i="0" dirty="0">
                <a:solidFill>
                  <a:srgbClr val="000000"/>
                </a:solidFill>
                <a:effectLst/>
              </a:rPr>
              <a:t>Two ways for data transfer between the memory and I/O:</a:t>
            </a:r>
            <a:endParaRPr lang="en-US" sz="2400" b="1" dirty="0"/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CPU controlled</a:t>
            </a:r>
          </a:p>
          <a:p>
            <a:pPr lvl="1"/>
            <a:endParaRPr lang="en-US" sz="2000" dirty="0"/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Direct Memory Access (DMA)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F32A3-B661-4D27-9C72-DC289BED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D176-BB5A-4C84-94F0-EB3DDF28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Memory-Mapped I/O Datapath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AB628-2FDE-4806-B01D-756B6F2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E74E3-631C-4E19-8176-CF91826B8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67" y="1161553"/>
            <a:ext cx="7716940" cy="49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1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12223</TotalTime>
  <Words>982</Words>
  <Application>Microsoft Office PowerPoint</Application>
  <PresentationFormat>Widescreen</PresentationFormat>
  <Paragraphs>279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Monotype Sorts</vt:lpstr>
      <vt:lpstr>SJSU Spartan Regular</vt:lpstr>
      <vt:lpstr>Arial</vt:lpstr>
      <vt:lpstr>Calibri</vt:lpstr>
      <vt:lpstr>Calibri Light</vt:lpstr>
      <vt:lpstr>Tahoma</vt:lpstr>
      <vt:lpstr>Wingdings</vt:lpstr>
      <vt:lpstr>Office Theme</vt:lpstr>
      <vt:lpstr>1_Office Theme</vt:lpstr>
      <vt:lpstr>Lecture 3.5.  I/O and Interface</vt:lpstr>
      <vt:lpstr>Computer Architecture Overview</vt:lpstr>
      <vt:lpstr>Peripheral Devices</vt:lpstr>
      <vt:lpstr>I/O Performance Measures</vt:lpstr>
      <vt:lpstr>A Typical I/O System</vt:lpstr>
      <vt:lpstr>Interface Wrappers</vt:lpstr>
      <vt:lpstr>Processor Interface Mechanisms</vt:lpstr>
      <vt:lpstr>Processor Interface Mechanisms</vt:lpstr>
      <vt:lpstr>Memory-Mapped I/O Datapath</vt:lpstr>
      <vt:lpstr>Memory-Mapped I/O Example</vt:lpstr>
      <vt:lpstr>Factorial Accelerator Wrapper</vt:lpstr>
      <vt:lpstr>Factorial Accelerator Interface Registers</vt:lpstr>
      <vt:lpstr>Factorial Accelerator Interface (1)</vt:lpstr>
      <vt:lpstr>Factorial Accelerator Interface (2)</vt:lpstr>
      <vt:lpstr>Factorial Accelerator Interface (3)</vt:lpstr>
      <vt:lpstr>Factorial Accelerator Interface (4)</vt:lpstr>
      <vt:lpstr>General Purpose I/O (GPIO) Wrapper</vt:lpstr>
      <vt:lpstr>GPIO Memory-Mapped Registers</vt:lpstr>
      <vt:lpstr>MIPS Driver Code</vt:lpstr>
      <vt:lpstr>Midterm Exam Composition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(5)</dc:title>
  <dc:creator>Haonan Wang</dc:creator>
  <cp:lastModifiedBy>Wang, Haonan</cp:lastModifiedBy>
  <cp:revision>739</cp:revision>
  <dcterms:created xsi:type="dcterms:W3CDTF">2020-09-30T09:46:54Z</dcterms:created>
  <dcterms:modified xsi:type="dcterms:W3CDTF">2023-10-10T21:22:49Z</dcterms:modified>
</cp:coreProperties>
</file>