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3187c62a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3187c62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019f760e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019f760e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Stressing certain part of the hardware for specific application which can help discern app behavior and architecture characteristics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Gpu_tot_ipc, L1_cache_miss_rate, L2_cache_miss_rate, bw_utilization from Lab5</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b="1" lang="en" sz="1200">
                <a:solidFill>
                  <a:schemeClr val="dk1"/>
                </a:solidFill>
                <a:latin typeface="Roboto"/>
                <a:ea typeface="Roboto"/>
                <a:cs typeface="Roboto"/>
                <a:sym typeface="Roboto"/>
              </a:rPr>
              <a:t>Gaming:</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Benchmarking Metric:</a:t>
            </a:r>
            <a:r>
              <a:rPr lang="en" sz="1200">
                <a:solidFill>
                  <a:schemeClr val="dk1"/>
                </a:solidFill>
                <a:latin typeface="Roboto"/>
                <a:ea typeface="Roboto"/>
                <a:cs typeface="Roboto"/>
                <a:sym typeface="Roboto"/>
              </a:rPr>
              <a:t> Frames Per Second (FPS) in popular game titles.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Example:</a:t>
            </a:r>
            <a:r>
              <a:rPr lang="en" sz="1200">
                <a:solidFill>
                  <a:schemeClr val="dk1"/>
                </a:solidFill>
                <a:latin typeface="Roboto"/>
                <a:ea typeface="Roboto"/>
                <a:cs typeface="Roboto"/>
                <a:sym typeface="Roboto"/>
              </a:rPr>
              <a:t> If you're building a gaming PC, benchmarking GPUs using gaming benchmarks (e.g., 3DMark, game-specific benchmarks) helps determine which GPU delivers the desired FPS for your favorite games at the desired resolution and settings.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Deep Learning (AI/ML):</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Benchmarking Metric:</a:t>
            </a:r>
            <a:r>
              <a:rPr lang="en" sz="1200">
                <a:solidFill>
                  <a:schemeClr val="dk1"/>
                </a:solidFill>
                <a:latin typeface="Roboto"/>
                <a:ea typeface="Roboto"/>
                <a:cs typeface="Roboto"/>
                <a:sym typeface="Roboto"/>
              </a:rPr>
              <a:t> Throughput in operations per second for deep learning frameworks.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Example:</a:t>
            </a:r>
            <a:r>
              <a:rPr lang="en" sz="1200">
                <a:solidFill>
                  <a:schemeClr val="dk1"/>
                </a:solidFill>
                <a:latin typeface="Roboto"/>
                <a:ea typeface="Roboto"/>
                <a:cs typeface="Roboto"/>
                <a:sym typeface="Roboto"/>
              </a:rPr>
              <a:t> If you are training large neural networks, benchmarking GPUs with deep learning workloads using frameworks like TensorFlow or PyTorch can help identify the GPU that offers the best performance for your specific neural network architecture.</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Video Editing:</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Benchmarking Metric:</a:t>
            </a:r>
            <a:r>
              <a:rPr lang="en" sz="1200">
                <a:solidFill>
                  <a:schemeClr val="dk1"/>
                </a:solidFill>
                <a:latin typeface="Roboto"/>
                <a:ea typeface="Roboto"/>
                <a:cs typeface="Roboto"/>
                <a:sym typeface="Roboto"/>
              </a:rPr>
              <a:t> Rendering time for video editing tasks.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Example:</a:t>
            </a:r>
            <a:r>
              <a:rPr lang="en" sz="1200">
                <a:solidFill>
                  <a:schemeClr val="dk1"/>
                </a:solidFill>
                <a:latin typeface="Roboto"/>
                <a:ea typeface="Roboto"/>
                <a:cs typeface="Roboto"/>
                <a:sym typeface="Roboto"/>
              </a:rPr>
              <a:t> Video editing software often utilizes GPU acceleration for tasks like rendering and effects. Benchmarking GPUs with video editing workloads (e.g., Adobe Premiere Pro benchmarks) helps choose a GPU that significantly reduces rendering times for your video editing projects.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3D Rendering and Modeling:</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Benchmarking Metric:</a:t>
            </a:r>
            <a:r>
              <a:rPr lang="en" sz="1200">
                <a:solidFill>
                  <a:schemeClr val="dk1"/>
                </a:solidFill>
                <a:latin typeface="Roboto"/>
                <a:ea typeface="Roboto"/>
                <a:cs typeface="Roboto"/>
                <a:sym typeface="Roboto"/>
              </a:rPr>
              <a:t> Rendering time in 3D modeling and rendering applications.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Example:</a:t>
            </a:r>
            <a:r>
              <a:rPr lang="en" sz="1200">
                <a:solidFill>
                  <a:schemeClr val="dk1"/>
                </a:solidFill>
                <a:latin typeface="Roboto"/>
                <a:ea typeface="Roboto"/>
                <a:cs typeface="Roboto"/>
                <a:sym typeface="Roboto"/>
              </a:rPr>
              <a:t> Professionals in fields like architecture or animation may use benchmarking tools specific to 3D rendering software (e.g., Blender benchmarks) to select a GPU that accelerates the rendering process for complex 3D scenes.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Scientific Computing:</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Benchmarking Metric:</a:t>
            </a:r>
            <a:r>
              <a:rPr lang="en" sz="1200">
                <a:solidFill>
                  <a:schemeClr val="dk1"/>
                </a:solidFill>
                <a:latin typeface="Roboto"/>
                <a:ea typeface="Roboto"/>
                <a:cs typeface="Roboto"/>
                <a:sym typeface="Roboto"/>
              </a:rPr>
              <a:t> Performance in scientific computing workloads.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Example:</a:t>
            </a:r>
            <a:r>
              <a:rPr lang="en" sz="1200">
                <a:solidFill>
                  <a:schemeClr val="dk1"/>
                </a:solidFill>
                <a:latin typeface="Roboto"/>
                <a:ea typeface="Roboto"/>
                <a:cs typeface="Roboto"/>
                <a:sym typeface="Roboto"/>
              </a:rPr>
              <a:t> Researchers or scientists may benchmark GPUs using scientific computing tasks, such as simulations or numerical simulations. The choice of GPU depends on its performance in handling specific scientific computing algorithms.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Image Processing:</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Benchmarking Metric:</a:t>
            </a:r>
            <a:r>
              <a:rPr lang="en" sz="1200">
                <a:solidFill>
                  <a:schemeClr val="dk1"/>
                </a:solidFill>
                <a:latin typeface="Roboto"/>
                <a:ea typeface="Roboto"/>
                <a:cs typeface="Roboto"/>
                <a:sym typeface="Roboto"/>
              </a:rPr>
              <a:t> Throughput in image processing tasks.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Example:</a:t>
            </a:r>
            <a:r>
              <a:rPr lang="en" sz="1200">
                <a:solidFill>
                  <a:schemeClr val="dk1"/>
                </a:solidFill>
                <a:latin typeface="Roboto"/>
                <a:ea typeface="Roboto"/>
                <a:cs typeface="Roboto"/>
                <a:sym typeface="Roboto"/>
              </a:rPr>
              <a:t> Benchmarking GPUs with image processing workloads (e.g., medical image analysis or computer vision tasks) helps identify the GPU that provides the best performance for manipulating and processing images quickly and efficiently.</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CAD (Computer-Aided Design):</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Benchmarking Metric:</a:t>
            </a:r>
            <a:r>
              <a:rPr lang="en" sz="1200">
                <a:solidFill>
                  <a:schemeClr val="dk1"/>
                </a:solidFill>
                <a:latin typeface="Roboto"/>
                <a:ea typeface="Roboto"/>
                <a:cs typeface="Roboto"/>
                <a:sym typeface="Roboto"/>
              </a:rPr>
              <a:t> Performance in CAD applications, especially during complex model manipulation.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Example:</a:t>
            </a:r>
            <a:r>
              <a:rPr lang="en" sz="1200">
                <a:solidFill>
                  <a:schemeClr val="dk1"/>
                </a:solidFill>
                <a:latin typeface="Roboto"/>
                <a:ea typeface="Roboto"/>
                <a:cs typeface="Roboto"/>
                <a:sym typeface="Roboto"/>
              </a:rPr>
              <a:t> CAD professionals may use benchmarks that simulate real-world CAD tasks to choose a GPU that enhances the fluidity and responsiveness of their design workflows.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b="1" lang="en" sz="1200">
                <a:solidFill>
                  <a:schemeClr val="dk1"/>
                </a:solidFill>
                <a:latin typeface="Roboto"/>
                <a:ea typeface="Roboto"/>
                <a:cs typeface="Roboto"/>
                <a:sym typeface="Roboto"/>
              </a:rPr>
              <a:t>Blockchain and Cryptocurrency Mining:</a:t>
            </a:r>
            <a:endParaRPr b="1"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Benchmarking Metric:</a:t>
            </a:r>
            <a:r>
              <a:rPr lang="en" sz="1200">
                <a:solidFill>
                  <a:schemeClr val="dk1"/>
                </a:solidFill>
                <a:latin typeface="Roboto"/>
                <a:ea typeface="Roboto"/>
                <a:cs typeface="Roboto"/>
                <a:sym typeface="Roboto"/>
              </a:rPr>
              <a:t> Hash rate in cryptocurrency mining algorithms.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Example:</a:t>
            </a:r>
            <a:r>
              <a:rPr lang="en" sz="1200">
                <a:solidFill>
                  <a:schemeClr val="dk1"/>
                </a:solidFill>
                <a:latin typeface="Roboto"/>
                <a:ea typeface="Roboto"/>
                <a:cs typeface="Roboto"/>
                <a:sym typeface="Roboto"/>
              </a:rPr>
              <a:t> Crypto miners can benchmark GPUs using mining algorithms to determine which GPU offers the best hash rate for specific cryptocurrencies, influencing their decision on hardware for mining operations.</a:t>
            </a:r>
            <a:endParaRPr sz="1200">
              <a:solidFill>
                <a:schemeClr val="dk1"/>
              </a:solidFill>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6692854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6692854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sz="1200">
                <a:solidFill>
                  <a:schemeClr val="dk1"/>
                </a:solidFill>
                <a:latin typeface="Roboto"/>
                <a:ea typeface="Roboto"/>
                <a:cs typeface="Roboto"/>
                <a:sym typeface="Roboto"/>
              </a:rPr>
              <a:t>Single run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GPU benchmark suites are essential for assessing the capabilities of different GPUs and understanding their performance in specific computational tasks, such as deep learning, gaming, and high-performance computing.</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rgbClr val="D1D5DB"/>
                </a:solidFill>
                <a:highlight>
                  <a:srgbClr val="343541"/>
                </a:highlight>
                <a:latin typeface="Roboto"/>
                <a:ea typeface="Roboto"/>
                <a:cs typeface="Roboto"/>
                <a:sym typeface="Roboto"/>
              </a:rPr>
              <a:t>The purpose of a benchmark suite is to provide a comprehensive evaluation of a GPU's capabilities, allowing users to compare different GPU models or architectures under consistent testing conditions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GPU benchmark suites are widely used by gamers, content creators, and professionals in industries such as animation, visual effects, and scientific research to ensure optimal GPU performance and productivity.</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019f760e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019f760e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e9043cd7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e9043cd7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e9043cd7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e9043cd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e35756d0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e35756d0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019f760e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019f760e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503ebf3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503ebf3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Benchmarking GPU with DL Models</a:t>
            </a:r>
            <a:endParaRPr sz="2300"/>
          </a:p>
          <a:p>
            <a:pPr indent="0" lvl="0" marL="0" rtl="0" algn="l">
              <a:spcBef>
                <a:spcPts val="0"/>
              </a:spcBef>
              <a:spcAft>
                <a:spcPts val="0"/>
              </a:spcAft>
              <a:buNone/>
            </a:pPr>
            <a:r>
              <a:t/>
            </a:r>
            <a:endParaRPr/>
          </a:p>
        </p:txBody>
      </p:sp>
      <p:sp>
        <p:nvSpPr>
          <p:cNvPr id="135" name="Google Shape;135;p13"/>
          <p:cNvSpPr txBox="1"/>
          <p:nvPr>
            <p:ph idx="1" type="subTitle"/>
          </p:nvPr>
        </p:nvSpPr>
        <p:spPr>
          <a:xfrm>
            <a:off x="3537150" y="3253475"/>
            <a:ext cx="4203300" cy="164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CMPE-214 Term Project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Sai Kashyap K.</a:t>
            </a:r>
            <a:endParaRPr sz="1800"/>
          </a:p>
          <a:p>
            <a:pPr indent="0" lvl="0" marL="0" rtl="0" algn="l">
              <a:spcBef>
                <a:spcPts val="0"/>
              </a:spcBef>
              <a:spcAft>
                <a:spcPts val="0"/>
              </a:spcAft>
              <a:buNone/>
            </a:pPr>
            <a:r>
              <a:rPr lang="en" sz="1800"/>
              <a:t>Akash M.</a:t>
            </a:r>
            <a:endParaRPr sz="1800"/>
          </a:p>
          <a:p>
            <a:pPr indent="0" lvl="0" marL="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72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Issues</a:t>
            </a:r>
            <a:endParaRPr/>
          </a:p>
        </p:txBody>
      </p:sp>
      <p:sp>
        <p:nvSpPr>
          <p:cNvPr id="194" name="Google Shape;194;p22"/>
          <p:cNvSpPr txBox="1"/>
          <p:nvPr>
            <p:ph idx="1" type="body"/>
          </p:nvPr>
        </p:nvSpPr>
        <p:spPr>
          <a:xfrm>
            <a:off x="1052550" y="1114950"/>
            <a:ext cx="7038900" cy="417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1200"/>
              </a:spcBef>
              <a:spcAft>
                <a:spcPts val="0"/>
              </a:spcAft>
              <a:buSzPts val="1600"/>
              <a:buChar char="-"/>
            </a:pPr>
            <a:r>
              <a:rPr lang="en" sz="1600"/>
              <a:t>MLPerf optimized models which Lambda did not; kind of averaging process and </a:t>
            </a:r>
            <a:r>
              <a:rPr lang="en" sz="1600"/>
              <a:t>representative</a:t>
            </a:r>
            <a:r>
              <a:rPr lang="en" sz="1600"/>
              <a:t> of average application run. </a:t>
            </a:r>
            <a:endParaRPr sz="1600"/>
          </a:p>
          <a:p>
            <a:pPr indent="-330200" lvl="0" marL="457200" rtl="0" algn="l">
              <a:spcBef>
                <a:spcPts val="0"/>
              </a:spcBef>
              <a:spcAft>
                <a:spcPts val="0"/>
              </a:spcAft>
              <a:buSzPts val="1600"/>
              <a:buChar char="-"/>
            </a:pPr>
            <a:r>
              <a:rPr lang="en" sz="1600"/>
              <a:t>But averaging is not problem specific like MLPerf.</a:t>
            </a:r>
            <a:endParaRPr sz="1600"/>
          </a:p>
          <a:p>
            <a:pPr indent="-330200" lvl="0" marL="457200" rtl="0" algn="l">
              <a:spcBef>
                <a:spcPts val="0"/>
              </a:spcBef>
              <a:spcAft>
                <a:spcPts val="0"/>
              </a:spcAft>
              <a:buSzPts val="1600"/>
              <a:buChar char="-"/>
            </a:pPr>
            <a:r>
              <a:rPr lang="en" sz="1600"/>
              <a:t>Containerized benchmarks for NVIDIA </a:t>
            </a:r>
            <a:r>
              <a:rPr lang="en" sz="1600"/>
              <a:t>examples</a:t>
            </a:r>
            <a:r>
              <a:rPr lang="en" sz="1600"/>
              <a:t>.  no longer supported. Same problem as with MLPerf.</a:t>
            </a:r>
            <a:endParaRPr sz="1600"/>
          </a:p>
          <a:p>
            <a:pPr indent="-330200" lvl="0" marL="457200" rtl="0" algn="l">
              <a:spcBef>
                <a:spcPts val="0"/>
              </a:spcBef>
              <a:spcAft>
                <a:spcPts val="0"/>
              </a:spcAft>
              <a:buSzPts val="1600"/>
              <a:buChar char="-"/>
            </a:pPr>
            <a:r>
              <a:rPr lang="en" sz="1600"/>
              <a:t>Explored ParaDNN tool which generates thousands of parameterised multi-layered models - David Brooks</a:t>
            </a:r>
            <a:endParaRPr sz="1600"/>
          </a:p>
          <a:p>
            <a:pPr indent="-330200" lvl="0" marL="457200" rtl="0" algn="l">
              <a:spcBef>
                <a:spcPts val="0"/>
              </a:spcBef>
              <a:spcAft>
                <a:spcPts val="0"/>
              </a:spcAft>
              <a:buSzPts val="1600"/>
              <a:buChar char="-"/>
            </a:pPr>
            <a:r>
              <a:rPr lang="en" sz="1600"/>
              <a:t>Current: Implementing any model without ‘any’ optimization - throughput, time to solution, maximum batch input size. </a:t>
            </a:r>
            <a:endParaRPr sz="1600"/>
          </a:p>
          <a:p>
            <a:pPr indent="-330200" lvl="0" marL="457200" rtl="0" algn="l">
              <a:spcBef>
                <a:spcPts val="0"/>
              </a:spcBef>
              <a:spcAft>
                <a:spcPts val="0"/>
              </a:spcAft>
              <a:buSzPts val="1600"/>
              <a:buChar char="-"/>
            </a:pPr>
            <a:r>
              <a:rPr lang="en" sz="1600"/>
              <a:t>Use standard YOLO implementation for object detection NOT monoscopic depth estimation.</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Benchmarking</a:t>
            </a:r>
            <a:endParaRPr/>
          </a:p>
        </p:txBody>
      </p:sp>
      <p:sp>
        <p:nvSpPr>
          <p:cNvPr id="141" name="Google Shape;141;p14"/>
          <p:cNvSpPr txBox="1"/>
          <p:nvPr>
            <p:ph idx="1" type="body"/>
          </p:nvPr>
        </p:nvSpPr>
        <p:spPr>
          <a:xfrm>
            <a:off x="886800" y="1532925"/>
            <a:ext cx="7449600" cy="2945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D1D5DB"/>
              </a:buClr>
              <a:buSzPts val="1600"/>
              <a:buFont typeface="Roboto"/>
              <a:buChar char="●"/>
            </a:pPr>
            <a:r>
              <a:rPr lang="en" sz="1600">
                <a:solidFill>
                  <a:srgbClr val="D1D5DB"/>
                </a:solidFill>
                <a:highlight>
                  <a:schemeClr val="dk1"/>
                </a:highlight>
                <a:latin typeface="Roboto"/>
                <a:ea typeface="Roboto"/>
                <a:cs typeface="Roboto"/>
                <a:sym typeface="Roboto"/>
              </a:rPr>
              <a:t>Process of evaluating and comparing the performance of various deep learning models or algorithms using standardized datasets and metrics.</a:t>
            </a:r>
            <a:endParaRPr sz="1600">
              <a:solidFill>
                <a:srgbClr val="D1D5DB"/>
              </a:solidFill>
              <a:highlight>
                <a:schemeClr val="dk1"/>
              </a:highlight>
              <a:latin typeface="Roboto"/>
              <a:ea typeface="Roboto"/>
              <a:cs typeface="Roboto"/>
              <a:sym typeface="Roboto"/>
            </a:endParaRPr>
          </a:p>
          <a:p>
            <a:pPr indent="-330200" lvl="0" marL="457200" rtl="0" algn="l">
              <a:spcBef>
                <a:spcPts val="0"/>
              </a:spcBef>
              <a:spcAft>
                <a:spcPts val="0"/>
              </a:spcAft>
              <a:buClr>
                <a:srgbClr val="D1D5DB"/>
              </a:buClr>
              <a:buSzPts val="1600"/>
              <a:buFont typeface="Roboto"/>
              <a:buChar char="●"/>
            </a:pPr>
            <a:r>
              <a:rPr lang="en" sz="1600">
                <a:solidFill>
                  <a:srgbClr val="D1D5DB"/>
                </a:solidFill>
                <a:highlight>
                  <a:schemeClr val="dk1"/>
                </a:highlight>
                <a:latin typeface="Roboto"/>
                <a:ea typeface="Roboto"/>
                <a:cs typeface="Roboto"/>
                <a:sym typeface="Roboto"/>
              </a:rPr>
              <a:t>Vendor wouldn’t directly tell us architecture details.</a:t>
            </a:r>
            <a:endParaRPr sz="1600">
              <a:solidFill>
                <a:srgbClr val="D1D5DB"/>
              </a:solidFill>
              <a:highlight>
                <a:schemeClr val="dk1"/>
              </a:highlight>
              <a:latin typeface="Roboto"/>
              <a:ea typeface="Roboto"/>
              <a:cs typeface="Roboto"/>
              <a:sym typeface="Roboto"/>
            </a:endParaRPr>
          </a:p>
          <a:p>
            <a:pPr indent="0" lvl="0" marL="0" rtl="0" algn="l">
              <a:spcBef>
                <a:spcPts val="1200"/>
              </a:spcBef>
              <a:spcAft>
                <a:spcPts val="1200"/>
              </a:spcAft>
              <a:buNone/>
            </a:pPr>
            <a:r>
              <a:t/>
            </a:r>
            <a:endParaRPr sz="1600">
              <a:solidFill>
                <a:srgbClr val="D1D5DB"/>
              </a:solidFill>
              <a:highlight>
                <a:schemeClr val="dk1"/>
              </a:highlight>
              <a:latin typeface="Roboto"/>
              <a:ea typeface="Roboto"/>
              <a:cs typeface="Roboto"/>
              <a:sym typeface="Roboto"/>
            </a:endParaRPr>
          </a:p>
        </p:txBody>
      </p:sp>
      <p:pic>
        <p:nvPicPr>
          <p:cNvPr id="142" name="Google Shape;142;p14"/>
          <p:cNvPicPr preferRelativeResize="0"/>
          <p:nvPr/>
        </p:nvPicPr>
        <p:blipFill>
          <a:blip r:embed="rId3">
            <a:alphaModFix/>
          </a:blip>
          <a:stretch>
            <a:fillRect/>
          </a:stretch>
        </p:blipFill>
        <p:spPr>
          <a:xfrm>
            <a:off x="1134650" y="2664250"/>
            <a:ext cx="6953902" cy="225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Benchmark suites</a:t>
            </a:r>
            <a:endParaRPr/>
          </a:p>
          <a:p>
            <a:pPr indent="0" lvl="0" marL="0" rtl="0" algn="l">
              <a:spcBef>
                <a:spcPts val="0"/>
              </a:spcBef>
              <a:spcAft>
                <a:spcPts val="0"/>
              </a:spcAft>
              <a:buNone/>
            </a:pPr>
            <a:r>
              <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lang="en" sz="1150">
                <a:latin typeface="Roboto"/>
                <a:ea typeface="Roboto"/>
                <a:cs typeface="Roboto"/>
                <a:sym typeface="Roboto"/>
              </a:rPr>
              <a:t>What is a Benchmark suite ??</a:t>
            </a:r>
            <a:endParaRPr sz="1150">
              <a:latin typeface="Roboto"/>
              <a:ea typeface="Roboto"/>
              <a:cs typeface="Roboto"/>
              <a:sym typeface="Roboto"/>
            </a:endParaRPr>
          </a:p>
          <a:p>
            <a:pPr indent="-301625" lvl="0" marL="457200" rtl="0" algn="l">
              <a:spcBef>
                <a:spcPts val="1200"/>
              </a:spcBef>
              <a:spcAft>
                <a:spcPts val="0"/>
              </a:spcAft>
              <a:buClr>
                <a:schemeClr val="lt1"/>
              </a:buClr>
              <a:buSzPts val="1150"/>
              <a:buFont typeface="Roboto"/>
              <a:buChar char="●"/>
            </a:pPr>
            <a:r>
              <a:rPr lang="en" sz="1150">
                <a:latin typeface="Roboto"/>
                <a:ea typeface="Roboto"/>
                <a:cs typeface="Roboto"/>
                <a:sym typeface="Roboto"/>
              </a:rPr>
              <a:t>Standardized tests and tools designed to evaluate and compare the performance of GPUs under various workloads.</a:t>
            </a:r>
            <a:endParaRPr sz="1150">
              <a:latin typeface="Roboto"/>
              <a:ea typeface="Roboto"/>
              <a:cs typeface="Roboto"/>
              <a:sym typeface="Roboto"/>
            </a:endParaRPr>
          </a:p>
          <a:p>
            <a:pPr indent="0" lvl="0" marL="457200" rtl="0" algn="l">
              <a:spcBef>
                <a:spcPts val="0"/>
              </a:spcBef>
              <a:spcAft>
                <a:spcPts val="0"/>
              </a:spcAft>
              <a:buSzPts val="523"/>
              <a:buNone/>
            </a:pPr>
            <a:r>
              <a:t/>
            </a:r>
            <a:endParaRPr sz="1150">
              <a:latin typeface="Roboto"/>
              <a:ea typeface="Roboto"/>
              <a:cs typeface="Roboto"/>
              <a:sym typeface="Roboto"/>
            </a:endParaRPr>
          </a:p>
          <a:p>
            <a:pPr indent="-301625" lvl="0" marL="457200" rtl="0" algn="l">
              <a:spcBef>
                <a:spcPts val="0"/>
              </a:spcBef>
              <a:spcAft>
                <a:spcPts val="0"/>
              </a:spcAft>
              <a:buClr>
                <a:schemeClr val="lt1"/>
              </a:buClr>
              <a:buSzPts val="1150"/>
              <a:buFont typeface="Roboto"/>
              <a:buChar char="●"/>
            </a:pPr>
            <a:r>
              <a:rPr lang="en" sz="1150">
                <a:latin typeface="Roboto"/>
                <a:ea typeface="Roboto"/>
                <a:cs typeface="Roboto"/>
                <a:sym typeface="Roboto"/>
              </a:rPr>
              <a:t>A well-designed benchmark suite can cover a range of performance metrics and workloads, offering</a:t>
            </a:r>
            <a:endParaRPr sz="1150">
              <a:latin typeface="Roboto"/>
              <a:ea typeface="Roboto"/>
              <a:cs typeface="Roboto"/>
              <a:sym typeface="Roboto"/>
            </a:endParaRPr>
          </a:p>
          <a:p>
            <a:pPr indent="0" lvl="0" marL="0" rtl="0" algn="l">
              <a:spcBef>
                <a:spcPts val="0"/>
              </a:spcBef>
              <a:spcAft>
                <a:spcPts val="0"/>
              </a:spcAft>
              <a:buSzPts val="523"/>
              <a:buNone/>
            </a:pPr>
            <a:r>
              <a:rPr lang="en" sz="1150">
                <a:latin typeface="Roboto"/>
                <a:ea typeface="Roboto"/>
                <a:cs typeface="Roboto"/>
                <a:sym typeface="Roboto"/>
              </a:rPr>
              <a:t> 	Insights into a GPUs strengths and weaknesses across different type of applications</a:t>
            </a:r>
            <a:endParaRPr sz="1150">
              <a:latin typeface="Roboto"/>
              <a:ea typeface="Roboto"/>
              <a:cs typeface="Roboto"/>
              <a:sym typeface="Roboto"/>
            </a:endParaRPr>
          </a:p>
          <a:p>
            <a:pPr indent="0" lvl="0" marL="457200" rtl="0" algn="l">
              <a:spcBef>
                <a:spcPts val="0"/>
              </a:spcBef>
              <a:spcAft>
                <a:spcPts val="0"/>
              </a:spcAft>
              <a:buSzPts val="523"/>
              <a:buNone/>
            </a:pPr>
            <a:r>
              <a:t/>
            </a:r>
            <a:endParaRPr sz="1150">
              <a:latin typeface="Roboto"/>
              <a:ea typeface="Roboto"/>
              <a:cs typeface="Roboto"/>
              <a:sym typeface="Roboto"/>
            </a:endParaRPr>
          </a:p>
          <a:p>
            <a:pPr indent="-301625" lvl="0" marL="457200" rtl="0" algn="l">
              <a:spcBef>
                <a:spcPts val="0"/>
              </a:spcBef>
              <a:spcAft>
                <a:spcPts val="0"/>
              </a:spcAft>
              <a:buClr>
                <a:schemeClr val="lt1"/>
              </a:buClr>
              <a:buSzPts val="1150"/>
              <a:buFont typeface="Roboto"/>
              <a:buChar char="●"/>
            </a:pPr>
            <a:r>
              <a:rPr lang="en" sz="1150">
                <a:latin typeface="Roboto"/>
                <a:ea typeface="Roboto"/>
                <a:cs typeface="Roboto"/>
                <a:sym typeface="Roboto"/>
              </a:rPr>
              <a:t>Some widely used GPU benchmark suites are 3DMark, FurMark, SPECviewperf, </a:t>
            </a:r>
            <a:r>
              <a:rPr lang="en" sz="1150">
                <a:latin typeface="Roboto"/>
                <a:ea typeface="Roboto"/>
                <a:cs typeface="Roboto"/>
                <a:sym typeface="Roboto"/>
              </a:rPr>
              <a:t>Tensorflow</a:t>
            </a:r>
            <a:r>
              <a:rPr lang="en" sz="1150">
                <a:latin typeface="Roboto"/>
                <a:ea typeface="Roboto"/>
                <a:cs typeface="Roboto"/>
                <a:sym typeface="Roboto"/>
              </a:rPr>
              <a:t> , OpenCV, Pytorch, MLPerf .etc…</a:t>
            </a:r>
            <a:endParaRPr sz="1150">
              <a:latin typeface="Roboto"/>
              <a:ea typeface="Roboto"/>
              <a:cs typeface="Roboto"/>
              <a:sym typeface="Roboto"/>
            </a:endParaRPr>
          </a:p>
          <a:p>
            <a:pPr indent="0" lvl="0" marL="457200" rtl="0" algn="l">
              <a:spcBef>
                <a:spcPts val="0"/>
              </a:spcBef>
              <a:spcAft>
                <a:spcPts val="0"/>
              </a:spcAft>
              <a:buSzPts val="523"/>
              <a:buNone/>
            </a:pPr>
            <a:r>
              <a:t/>
            </a:r>
            <a:endParaRPr sz="864">
              <a:latin typeface="Roboto"/>
              <a:ea typeface="Roboto"/>
              <a:cs typeface="Roboto"/>
              <a:sym typeface="Roboto"/>
            </a:endParaRPr>
          </a:p>
          <a:p>
            <a:pPr indent="0" lvl="0" marL="0" rtl="0" algn="l">
              <a:spcBef>
                <a:spcPts val="0"/>
              </a:spcBef>
              <a:spcAft>
                <a:spcPts val="0"/>
              </a:spcAft>
              <a:buSzPts val="523"/>
              <a:buNone/>
            </a:pPr>
            <a:r>
              <a:t/>
            </a:r>
            <a:endParaRPr sz="864">
              <a:latin typeface="Roboto"/>
              <a:ea typeface="Roboto"/>
              <a:cs typeface="Roboto"/>
              <a:sym typeface="Roboto"/>
            </a:endParaRPr>
          </a:p>
          <a:p>
            <a:pPr indent="0" lvl="0" marL="457200" rtl="0" algn="l">
              <a:spcBef>
                <a:spcPts val="0"/>
              </a:spcBef>
              <a:spcAft>
                <a:spcPts val="0"/>
              </a:spcAft>
              <a:buSzPts val="523"/>
              <a:buNone/>
            </a:pPr>
            <a:r>
              <a:t/>
            </a:r>
            <a:endParaRPr sz="884">
              <a:latin typeface="Roboto"/>
              <a:ea typeface="Roboto"/>
              <a:cs typeface="Roboto"/>
              <a:sym typeface="Roboto"/>
            </a:endParaRPr>
          </a:p>
          <a:p>
            <a:pPr indent="0" lvl="0" marL="457200" rtl="0" algn="l">
              <a:spcBef>
                <a:spcPts val="1500"/>
              </a:spcBef>
              <a:spcAft>
                <a:spcPts val="0"/>
              </a:spcAft>
              <a:buSzPts val="523"/>
              <a:buNone/>
            </a:pPr>
            <a:r>
              <a:t/>
            </a:r>
            <a:endParaRPr sz="817"/>
          </a:p>
          <a:p>
            <a:pPr indent="0" lvl="0" marL="0" rtl="0" algn="l">
              <a:spcBef>
                <a:spcPts val="1500"/>
              </a:spcBef>
              <a:spcAft>
                <a:spcPts val="0"/>
              </a:spcAft>
              <a:buSzPts val="523"/>
              <a:buNone/>
            </a:pPr>
            <a:r>
              <a:t/>
            </a:r>
            <a:endParaRPr sz="817"/>
          </a:p>
          <a:p>
            <a:pPr indent="0" lvl="0" marL="0" rtl="0" algn="l">
              <a:spcBef>
                <a:spcPts val="1200"/>
              </a:spcBef>
              <a:spcAft>
                <a:spcPts val="1200"/>
              </a:spcAft>
              <a:buSzPts val="523"/>
              <a:buNone/>
            </a:pPr>
            <a:r>
              <a:t/>
            </a:r>
            <a:endParaRPr sz="81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Motivation</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1500"/>
              </a:spcBef>
              <a:spcAft>
                <a:spcPts val="0"/>
              </a:spcAft>
              <a:buClr>
                <a:schemeClr val="lt1"/>
              </a:buClr>
              <a:buSzPts val="1400"/>
              <a:buFont typeface="Roboto"/>
              <a:buChar char="●"/>
            </a:pPr>
            <a:r>
              <a:rPr lang="en" sz="1400">
                <a:highlight>
                  <a:schemeClr val="dk1"/>
                </a:highlight>
                <a:latin typeface="Roboto"/>
                <a:ea typeface="Roboto"/>
                <a:cs typeface="Roboto"/>
                <a:sym typeface="Roboto"/>
              </a:rPr>
              <a:t>Assess Model Performance: To determine how well a model performs on specific tasks.</a:t>
            </a:r>
            <a:endParaRPr sz="1400">
              <a:highlight>
                <a:schemeClr val="dk1"/>
              </a:highlight>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sz="1400">
                <a:highlight>
                  <a:schemeClr val="dk1"/>
                </a:highlight>
                <a:latin typeface="Roboto"/>
                <a:ea typeface="Roboto"/>
                <a:cs typeface="Roboto"/>
                <a:sym typeface="Roboto"/>
              </a:rPr>
              <a:t>Enable Fair Comparisons: Provides a common ground for comparing models objectively.</a:t>
            </a:r>
            <a:endParaRPr sz="1400">
              <a:highlight>
                <a:schemeClr val="dk1"/>
              </a:highlight>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sz="1400">
                <a:highlight>
                  <a:schemeClr val="dk1"/>
                </a:highlight>
                <a:latin typeface="Roboto"/>
                <a:ea typeface="Roboto"/>
                <a:cs typeface="Roboto"/>
                <a:sym typeface="Roboto"/>
              </a:rPr>
              <a:t>Track Progress: Monitors advancements in deep learning research. </a:t>
            </a:r>
            <a:r>
              <a:rPr lang="en" sz="1400">
                <a:highlight>
                  <a:schemeClr val="dk1"/>
                </a:highlight>
                <a:latin typeface="Roboto"/>
                <a:ea typeface="Roboto"/>
                <a:cs typeface="Roboto"/>
                <a:sym typeface="Roboto"/>
              </a:rPr>
              <a:t>Also helps the deep learning community build on your research.</a:t>
            </a:r>
            <a:endParaRPr sz="1400">
              <a:highlight>
                <a:schemeClr val="dk1"/>
              </a:highlight>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sz="1400">
                <a:highlight>
                  <a:schemeClr val="dk1"/>
                </a:highlight>
                <a:latin typeface="Roboto"/>
                <a:ea typeface="Roboto"/>
                <a:cs typeface="Roboto"/>
                <a:sym typeface="Roboto"/>
              </a:rPr>
              <a:t>Different ML systems prioritize latency, throughput, power consumption, and model quality in various ways during inference. This leads to a wide array of possible combinations of tasks, models, datasets, frameworks, libraries, and inference engines, making it challenging to evaluate inference performance comprehensively. </a:t>
            </a:r>
            <a:endParaRPr sz="1400">
              <a:highlight>
                <a:schemeClr val="dk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 </a:t>
            </a:r>
            <a:r>
              <a:rPr lang="en"/>
              <a:t>Benchmark Machine Learning Systems</a:t>
            </a:r>
            <a:endParaRPr/>
          </a:p>
        </p:txBody>
      </p:sp>
      <p:sp>
        <p:nvSpPr>
          <p:cNvPr id="160" name="Google Shape;160;p17"/>
          <p:cNvSpPr txBox="1"/>
          <p:nvPr>
            <p:ph idx="1" type="body"/>
          </p:nvPr>
        </p:nvSpPr>
        <p:spPr>
          <a:xfrm>
            <a:off x="1224550" y="3199975"/>
            <a:ext cx="7038900" cy="2911200"/>
          </a:xfrm>
          <a:prstGeom prst="rect">
            <a:avLst/>
          </a:prstGeom>
        </p:spPr>
        <p:txBody>
          <a:bodyPr anchorCtr="0" anchor="t" bIns="91425" lIns="91425" spcFirstLastPara="1" rIns="91425" wrap="square" tIns="91425">
            <a:normAutofit/>
          </a:bodyPr>
          <a:lstStyle/>
          <a:p>
            <a:pPr indent="-317500" lvl="0" marL="457200" rtl="0" algn="l">
              <a:spcBef>
                <a:spcPts val="1500"/>
              </a:spcBef>
              <a:spcAft>
                <a:spcPts val="0"/>
              </a:spcAft>
              <a:buClr>
                <a:schemeClr val="lt1"/>
              </a:buClr>
              <a:buSzPts val="1400"/>
              <a:buFont typeface="Roboto"/>
              <a:buChar char="●"/>
            </a:pPr>
            <a:r>
              <a:rPr lang="en" sz="1400">
                <a:highlight>
                  <a:schemeClr val="dk1"/>
                </a:highlight>
                <a:latin typeface="Roboto"/>
                <a:ea typeface="Roboto"/>
                <a:cs typeface="Roboto"/>
                <a:sym typeface="Roboto"/>
              </a:rPr>
              <a:t>Machine Learning needs the entire software stack and hardware working seamlessly together</a:t>
            </a:r>
            <a:r>
              <a:rPr lang="en" sz="1400">
                <a:highlight>
                  <a:schemeClr val="dk1"/>
                </a:highlight>
                <a:latin typeface="Roboto"/>
                <a:ea typeface="Roboto"/>
                <a:cs typeface="Roboto"/>
                <a:sym typeface="Roboto"/>
              </a:rPr>
              <a:t>.</a:t>
            </a:r>
            <a:endParaRPr sz="1400">
              <a:highlight>
                <a:schemeClr val="dk1"/>
              </a:highlight>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sz="1400">
                <a:highlight>
                  <a:schemeClr val="dk1"/>
                </a:highlight>
                <a:latin typeface="Roboto"/>
                <a:ea typeface="Roboto"/>
                <a:cs typeface="Roboto"/>
                <a:sym typeface="Roboto"/>
              </a:rPr>
              <a:t>Exponential growth in research and innovation.</a:t>
            </a:r>
            <a:endParaRPr sz="1400">
              <a:highlight>
                <a:schemeClr val="dk1"/>
              </a:highlight>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sz="1400">
                <a:highlight>
                  <a:schemeClr val="dk1"/>
                </a:highlight>
                <a:latin typeface="Roboto"/>
                <a:ea typeface="Roboto"/>
                <a:cs typeface="Roboto"/>
                <a:sym typeface="Roboto"/>
              </a:rPr>
              <a:t>ML inference has become a critical workload, with models handling a massive number of queries and translations daily. To meet the growing computational demands, developers have focused on optimizing ML hardware and software.</a:t>
            </a:r>
            <a:endParaRPr sz="1400">
              <a:highlight>
                <a:schemeClr val="dk1"/>
              </a:highlight>
              <a:latin typeface="Roboto"/>
              <a:ea typeface="Roboto"/>
              <a:cs typeface="Roboto"/>
              <a:sym typeface="Roboto"/>
            </a:endParaRPr>
          </a:p>
          <a:p>
            <a:pPr indent="0" lvl="0" marL="457200" rtl="0" algn="l">
              <a:spcBef>
                <a:spcPts val="1500"/>
              </a:spcBef>
              <a:spcAft>
                <a:spcPts val="0"/>
              </a:spcAft>
              <a:buNone/>
            </a:pPr>
            <a:r>
              <a:t/>
            </a:r>
            <a:endParaRPr sz="1400">
              <a:highlight>
                <a:schemeClr val="dk1"/>
              </a:highlight>
              <a:latin typeface="Arial"/>
              <a:ea typeface="Arial"/>
              <a:cs typeface="Arial"/>
              <a:sym typeface="Arial"/>
            </a:endParaRPr>
          </a:p>
          <a:p>
            <a:pPr indent="-317500" lvl="0" marL="457200" rtl="0" algn="l">
              <a:spcBef>
                <a:spcPts val="1500"/>
              </a:spcBef>
              <a:spcAft>
                <a:spcPts val="0"/>
              </a:spcAft>
              <a:buClr>
                <a:schemeClr val="lt1"/>
              </a:buClr>
              <a:buSzPts val="1400"/>
              <a:buFont typeface="Roboto"/>
              <a:buChar char="●"/>
            </a:pPr>
            <a:r>
              <a:t/>
            </a:r>
            <a:endParaRPr sz="1400">
              <a:highlight>
                <a:schemeClr val="dk1"/>
              </a:highlight>
              <a:latin typeface="Roboto"/>
              <a:ea typeface="Roboto"/>
              <a:cs typeface="Roboto"/>
              <a:sym typeface="Roboto"/>
            </a:endParaRPr>
          </a:p>
        </p:txBody>
      </p:sp>
      <p:pic>
        <p:nvPicPr>
          <p:cNvPr id="161" name="Google Shape;161;p17"/>
          <p:cNvPicPr preferRelativeResize="0"/>
          <p:nvPr/>
        </p:nvPicPr>
        <p:blipFill>
          <a:blip r:embed="rId3">
            <a:alphaModFix/>
          </a:blip>
          <a:stretch>
            <a:fillRect/>
          </a:stretch>
        </p:blipFill>
        <p:spPr>
          <a:xfrm>
            <a:off x="1110575" y="1109975"/>
            <a:ext cx="3102724" cy="1942500"/>
          </a:xfrm>
          <a:prstGeom prst="rect">
            <a:avLst/>
          </a:prstGeom>
          <a:noFill/>
          <a:ln>
            <a:noFill/>
          </a:ln>
        </p:spPr>
      </p:pic>
      <p:pic>
        <p:nvPicPr>
          <p:cNvPr id="162" name="Google Shape;162;p17"/>
          <p:cNvPicPr preferRelativeResize="0"/>
          <p:nvPr/>
        </p:nvPicPr>
        <p:blipFill>
          <a:blip r:embed="rId4">
            <a:alphaModFix/>
          </a:blip>
          <a:stretch>
            <a:fillRect/>
          </a:stretch>
        </p:blipFill>
        <p:spPr>
          <a:xfrm>
            <a:off x="4751350" y="1109975"/>
            <a:ext cx="3564251" cy="194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18"/>
          <p:cNvPicPr preferRelativeResize="0"/>
          <p:nvPr/>
        </p:nvPicPr>
        <p:blipFill>
          <a:blip r:embed="rId3">
            <a:alphaModFix/>
          </a:blip>
          <a:stretch>
            <a:fillRect/>
          </a:stretch>
        </p:blipFill>
        <p:spPr>
          <a:xfrm>
            <a:off x="0" y="183059"/>
            <a:ext cx="9144003" cy="47773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Monocular Depth Estimation</a:t>
            </a:r>
            <a:endParaRPr/>
          </a:p>
        </p:txBody>
      </p:sp>
      <p:sp>
        <p:nvSpPr>
          <p:cNvPr id="175" name="Google Shape;175;p19"/>
          <p:cNvSpPr txBox="1"/>
          <p:nvPr>
            <p:ph idx="1" type="body"/>
          </p:nvPr>
        </p:nvSpPr>
        <p:spPr>
          <a:xfrm>
            <a:off x="1297500" y="975475"/>
            <a:ext cx="7038900" cy="2920500"/>
          </a:xfrm>
          <a:prstGeom prst="rect">
            <a:avLst/>
          </a:prstGeom>
        </p:spPr>
        <p:txBody>
          <a:bodyPr anchorCtr="0" anchor="t" bIns="91425" lIns="91425" spcFirstLastPara="1" rIns="91425" wrap="square" tIns="91425">
            <a:normAutofit/>
          </a:bodyPr>
          <a:lstStyle/>
          <a:p>
            <a:pPr indent="-317500" lvl="0" marL="457200" rtl="0" algn="l">
              <a:spcBef>
                <a:spcPts val="1500"/>
              </a:spcBef>
              <a:spcAft>
                <a:spcPts val="0"/>
              </a:spcAft>
              <a:buClr>
                <a:srgbClr val="D1D5DB"/>
              </a:buClr>
              <a:buSzPts val="1400"/>
              <a:buFont typeface="Roboto"/>
              <a:buChar char="●"/>
            </a:pPr>
            <a:r>
              <a:rPr b="1" lang="en" sz="1400">
                <a:solidFill>
                  <a:srgbClr val="D1D5DB"/>
                </a:solidFill>
                <a:latin typeface="Roboto"/>
                <a:ea typeface="Roboto"/>
                <a:cs typeface="Roboto"/>
                <a:sym typeface="Roboto"/>
              </a:rPr>
              <a:t>Definition</a:t>
            </a:r>
            <a:r>
              <a:rPr lang="en" sz="1400">
                <a:solidFill>
                  <a:srgbClr val="D1D5DB"/>
                </a:solidFill>
                <a:latin typeface="Roboto"/>
                <a:ea typeface="Roboto"/>
                <a:cs typeface="Roboto"/>
                <a:sym typeface="Roboto"/>
              </a:rPr>
              <a:t>: Inferring scene depth from a single 2D image.</a:t>
            </a:r>
            <a:endParaRPr sz="1400">
              <a:solidFill>
                <a:srgbClr val="D1D5DB"/>
              </a:solidFill>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b="1" lang="en" sz="1400">
                <a:solidFill>
                  <a:srgbClr val="D1D5DB"/>
                </a:solidFill>
                <a:latin typeface="Roboto"/>
                <a:ea typeface="Roboto"/>
                <a:cs typeface="Roboto"/>
                <a:sym typeface="Roboto"/>
              </a:rPr>
              <a:t>Applications</a:t>
            </a:r>
            <a:r>
              <a:rPr lang="en" sz="1400">
                <a:solidFill>
                  <a:srgbClr val="D1D5DB"/>
                </a:solidFill>
                <a:latin typeface="Roboto"/>
                <a:ea typeface="Roboto"/>
                <a:cs typeface="Roboto"/>
                <a:sym typeface="Roboto"/>
              </a:rPr>
              <a:t>: Vital for autonomous vehicles, AR/VR, robotics, and more.</a:t>
            </a:r>
            <a:endParaRPr sz="1400">
              <a:solidFill>
                <a:srgbClr val="D1D5DB"/>
              </a:solidFill>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b="1" lang="en" sz="1400">
                <a:solidFill>
                  <a:srgbClr val="D1D5DB"/>
                </a:solidFill>
                <a:latin typeface="Roboto"/>
                <a:ea typeface="Roboto"/>
                <a:cs typeface="Roboto"/>
                <a:sym typeface="Roboto"/>
              </a:rPr>
              <a:t>Methods</a:t>
            </a:r>
            <a:r>
              <a:rPr lang="en" sz="1400">
                <a:solidFill>
                  <a:srgbClr val="D1D5DB"/>
                </a:solidFill>
                <a:latin typeface="Roboto"/>
                <a:ea typeface="Roboto"/>
                <a:cs typeface="Roboto"/>
                <a:sym typeface="Roboto"/>
              </a:rPr>
              <a:t>: Traditional (Stereo, SfM) vs. Deep Learning (CNNs).</a:t>
            </a:r>
            <a:endParaRPr sz="1400">
              <a:solidFill>
                <a:srgbClr val="D1D5DB"/>
              </a:solidFill>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b="1" lang="en" sz="1400">
                <a:solidFill>
                  <a:srgbClr val="D1D5DB"/>
                </a:solidFill>
                <a:latin typeface="Roboto"/>
                <a:ea typeface="Roboto"/>
                <a:cs typeface="Roboto"/>
                <a:sym typeface="Roboto"/>
              </a:rPr>
              <a:t>Metrics</a:t>
            </a:r>
            <a:r>
              <a:rPr lang="en" sz="1400">
                <a:solidFill>
                  <a:srgbClr val="D1D5DB"/>
                </a:solidFill>
                <a:latin typeface="Roboto"/>
                <a:ea typeface="Roboto"/>
                <a:cs typeface="Roboto"/>
                <a:sym typeface="Roboto"/>
              </a:rPr>
              <a:t>: MAE, RMSE, Silog Error for evaluation.</a:t>
            </a:r>
            <a:endParaRPr sz="1400">
              <a:solidFill>
                <a:srgbClr val="D1D5DB"/>
              </a:solidFill>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b="1" lang="en" sz="1400">
                <a:solidFill>
                  <a:srgbClr val="D1D5DB"/>
                </a:solidFill>
                <a:latin typeface="Roboto"/>
                <a:ea typeface="Roboto"/>
                <a:cs typeface="Roboto"/>
                <a:sym typeface="Roboto"/>
              </a:rPr>
              <a:t>Future</a:t>
            </a:r>
            <a:r>
              <a:rPr lang="en" sz="1400">
                <a:solidFill>
                  <a:srgbClr val="D1D5DB"/>
                </a:solidFill>
                <a:latin typeface="Roboto"/>
                <a:ea typeface="Roboto"/>
                <a:cs typeface="Roboto"/>
                <a:sym typeface="Roboto"/>
              </a:rPr>
              <a:t>: Improve robustness, real-time performance, multimodal sensing.</a:t>
            </a:r>
            <a:endParaRPr sz="1400"/>
          </a:p>
        </p:txBody>
      </p:sp>
      <p:pic>
        <p:nvPicPr>
          <p:cNvPr id="176" name="Google Shape;176;p19"/>
          <p:cNvPicPr preferRelativeResize="0"/>
          <p:nvPr/>
        </p:nvPicPr>
        <p:blipFill>
          <a:blip r:embed="rId3">
            <a:alphaModFix/>
          </a:blip>
          <a:stretch>
            <a:fillRect/>
          </a:stretch>
        </p:blipFill>
        <p:spPr>
          <a:xfrm>
            <a:off x="2729150" y="2644475"/>
            <a:ext cx="3685699" cy="23089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Proposed Work</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highlight>
                  <a:schemeClr val="dk1"/>
                </a:highlight>
                <a:latin typeface="Arial"/>
                <a:ea typeface="Arial"/>
                <a:cs typeface="Arial"/>
                <a:sym typeface="Arial"/>
              </a:rPr>
              <a:t>The MLCommons MLPerf Inference benchmark suite measures how fast systems can run models in a variety of deployment scenarios. </a:t>
            </a:r>
            <a:endParaRPr sz="1400">
              <a:highlight>
                <a:schemeClr val="dk1"/>
              </a:highlight>
            </a:endParaRPr>
          </a:p>
          <a:p>
            <a:pPr indent="-317500" lvl="0" marL="457200" rtl="0" algn="l">
              <a:spcBef>
                <a:spcPts val="0"/>
              </a:spcBef>
              <a:spcAft>
                <a:spcPts val="0"/>
              </a:spcAft>
              <a:buSzPts val="1400"/>
              <a:buFont typeface="Roboto"/>
              <a:buAutoNum type="arabicPeriod"/>
            </a:pPr>
            <a:r>
              <a:rPr lang="en" sz="1400">
                <a:highlight>
                  <a:schemeClr val="dk1"/>
                </a:highlight>
                <a:latin typeface="Roboto"/>
                <a:ea typeface="Roboto"/>
                <a:cs typeface="Roboto"/>
                <a:sym typeface="Roboto"/>
              </a:rPr>
              <a:t>ML WorkLoads</a:t>
            </a:r>
            <a:r>
              <a:rPr lang="en" sz="1400">
                <a:highlight>
                  <a:schemeClr val="dk1"/>
                </a:highlight>
                <a:latin typeface="Roboto"/>
                <a:ea typeface="Roboto"/>
                <a:cs typeface="Roboto"/>
                <a:sym typeface="Roboto"/>
              </a:rPr>
              <a:t> (Inference) for C</a:t>
            </a:r>
            <a:r>
              <a:rPr lang="en" sz="1400">
                <a:highlight>
                  <a:schemeClr val="dk1"/>
                </a:highlight>
                <a:latin typeface="Roboto"/>
                <a:ea typeface="Roboto"/>
                <a:cs typeface="Roboto"/>
                <a:sym typeface="Roboto"/>
              </a:rPr>
              <a:t>omputer</a:t>
            </a:r>
            <a:r>
              <a:rPr lang="en" sz="1400">
                <a:highlight>
                  <a:schemeClr val="dk1"/>
                </a:highlight>
                <a:latin typeface="Roboto"/>
                <a:ea typeface="Roboto"/>
                <a:cs typeface="Roboto"/>
                <a:sym typeface="Roboto"/>
              </a:rPr>
              <a:t> Vision - Image Classification, Object Detection, Semantic Segmentation, Instance Segmentation, Image Generation, Object Tracking.</a:t>
            </a:r>
            <a:endParaRPr sz="1400">
              <a:highlight>
                <a:schemeClr val="dk1"/>
              </a:highlight>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sz="1400">
                <a:highlight>
                  <a:schemeClr val="dk1"/>
                </a:highlight>
                <a:latin typeface="Roboto"/>
                <a:ea typeface="Roboto"/>
                <a:cs typeface="Roboto"/>
                <a:sym typeface="Roboto"/>
              </a:rPr>
              <a:t>Workflow -&gt; </a:t>
            </a:r>
            <a:r>
              <a:rPr lang="en" sz="1400">
                <a:highlight>
                  <a:schemeClr val="dk1"/>
                </a:highlight>
                <a:latin typeface="Roboto"/>
                <a:ea typeface="Roboto"/>
                <a:cs typeface="Roboto"/>
                <a:sym typeface="Roboto"/>
              </a:rPr>
              <a:t>Prepare Your System, </a:t>
            </a:r>
            <a:r>
              <a:rPr lang="en" sz="1400">
                <a:highlight>
                  <a:schemeClr val="dk1"/>
                </a:highlight>
                <a:latin typeface="Roboto"/>
                <a:ea typeface="Roboto"/>
                <a:cs typeface="Roboto"/>
                <a:sym typeface="Roboto"/>
              </a:rPr>
              <a:t>Set Up the Benchmark, Run the Benchmark, Validate and Review, Submit Results, Compliance Check, Peer Review, Publication and Participation Rules</a:t>
            </a:r>
            <a:endParaRPr sz="1400">
              <a:highlight>
                <a:schemeClr val="dk1"/>
              </a:highlight>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sz="1400">
                <a:highlight>
                  <a:schemeClr val="dk1"/>
                </a:highlight>
                <a:latin typeface="Roboto"/>
                <a:ea typeface="Roboto"/>
                <a:cs typeface="Roboto"/>
                <a:sym typeface="Roboto"/>
              </a:rPr>
              <a:t>Try similar for Depth Estimation Task but focused on single GPU task and PyTorch Library.</a:t>
            </a:r>
            <a:endParaRPr sz="1400">
              <a:highlight>
                <a:schemeClr val="dk1"/>
              </a:highlight>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sz="1400">
                <a:highlight>
                  <a:schemeClr val="dk1"/>
                </a:highlight>
                <a:latin typeface="Roboto"/>
                <a:ea typeface="Roboto"/>
                <a:cs typeface="Roboto"/>
                <a:sym typeface="Roboto"/>
              </a:rPr>
              <a:t>Changed to Math models that can be applied irrespective of ML models.</a:t>
            </a:r>
            <a:endParaRPr sz="1400">
              <a:highlight>
                <a:schemeClr val="dk1"/>
              </a:highlight>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sz="1400">
                <a:highlight>
                  <a:schemeClr val="dk1"/>
                </a:highlight>
                <a:latin typeface="Roboto"/>
                <a:ea typeface="Roboto"/>
                <a:cs typeface="Roboto"/>
                <a:sym typeface="Roboto"/>
              </a:rPr>
              <a:t>Convenience</a:t>
            </a:r>
            <a:r>
              <a:rPr lang="en" sz="1400">
                <a:highlight>
                  <a:schemeClr val="dk1"/>
                </a:highlight>
                <a:latin typeface="Roboto"/>
                <a:ea typeface="Roboto"/>
                <a:cs typeface="Roboto"/>
                <a:sym typeface="Roboto"/>
              </a:rPr>
              <a:t> tool for people to utilize, for e.g. scripts from Github.</a:t>
            </a:r>
            <a:endParaRPr sz="1400">
              <a:highlight>
                <a:schemeClr val="dk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110375" y="245325"/>
            <a:ext cx="7038900" cy="69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500"/>
              <a:t>Progress:</a:t>
            </a:r>
            <a:endParaRPr sz="2500"/>
          </a:p>
          <a:p>
            <a:pPr indent="0" lvl="0" marL="0" rtl="0" algn="ctr">
              <a:spcBef>
                <a:spcPts val="0"/>
              </a:spcBef>
              <a:spcAft>
                <a:spcPts val="0"/>
              </a:spcAft>
              <a:buNone/>
            </a:pPr>
            <a:r>
              <a:t/>
            </a:r>
            <a:endParaRPr sz="2500"/>
          </a:p>
          <a:p>
            <a:pPr indent="0" lvl="0" marL="0" rtl="0" algn="l">
              <a:spcBef>
                <a:spcPts val="0"/>
              </a:spcBef>
              <a:spcAft>
                <a:spcPts val="0"/>
              </a:spcAft>
              <a:buNone/>
            </a:pPr>
            <a:r>
              <a:rPr lang="en" sz="1700"/>
              <a:t>MLPerf: Macro-benchmarking a collection is a seemingly arbitrary collection of DNNs models which are not flexible enough to take any model; not parameterised.</a:t>
            </a:r>
            <a:endParaRPr sz="1700"/>
          </a:p>
          <a:p>
            <a:pPr indent="-325755" lvl="0" marL="457200" rtl="0" algn="l">
              <a:spcBef>
                <a:spcPts val="0"/>
              </a:spcBef>
              <a:spcAft>
                <a:spcPts val="0"/>
              </a:spcAft>
              <a:buSzPct val="100000"/>
              <a:buChar char="-"/>
            </a:pPr>
            <a:r>
              <a:rPr lang="en" sz="1700"/>
              <a:t>New versions come after half an year of development and months to add a new model which may not exist for long.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Recreate Lambda Labs benchmarking tool:</a:t>
            </a:r>
            <a:endParaRPr sz="1700"/>
          </a:p>
          <a:p>
            <a:pPr indent="0" lvl="0" marL="0" rtl="0" algn="l">
              <a:spcBef>
                <a:spcPts val="0"/>
              </a:spcBef>
              <a:spcAft>
                <a:spcPts val="0"/>
              </a:spcAft>
              <a:buNone/>
            </a:pPr>
            <a:r>
              <a:t/>
            </a:r>
            <a:endParaRPr sz="1700"/>
          </a:p>
          <a:p>
            <a:pPr indent="0" lvl="0" marL="0" rtl="0" algn="ctr">
              <a:spcBef>
                <a:spcPts val="0"/>
              </a:spcBef>
              <a:spcAft>
                <a:spcPts val="0"/>
              </a:spcAft>
              <a:buNone/>
            </a:pPr>
            <a:r>
              <a:t/>
            </a:r>
            <a:endParaRPr sz="2500"/>
          </a:p>
          <a:p>
            <a:pPr indent="0" lvl="0" marL="0" rtl="0" algn="l">
              <a:spcBef>
                <a:spcPts val="0"/>
              </a:spcBef>
              <a:spcAft>
                <a:spcPts val="0"/>
              </a:spcAft>
              <a:buNone/>
            </a:pPr>
            <a:r>
              <a:t/>
            </a:r>
            <a:endParaRPr sz="2500"/>
          </a:p>
        </p:txBody>
      </p:sp>
      <p:pic>
        <p:nvPicPr>
          <p:cNvPr id="188" name="Google Shape;188;p21"/>
          <p:cNvPicPr preferRelativeResize="0"/>
          <p:nvPr/>
        </p:nvPicPr>
        <p:blipFill>
          <a:blip r:embed="rId3">
            <a:alphaModFix/>
          </a:blip>
          <a:stretch>
            <a:fillRect/>
          </a:stretch>
        </p:blipFill>
        <p:spPr>
          <a:xfrm>
            <a:off x="1228851" y="2687849"/>
            <a:ext cx="6293176" cy="2071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