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ubao Narrow" charset="1" panose="02000506000000000000"/>
      <p:regular r:id="rId16"/>
    </p:embeddedFont>
    <p:embeddedFont>
      <p:font typeface="Manjari Bold" charset="1" panose="02000503000000000000"/>
      <p:regular r:id="rId17"/>
    </p:embeddedFont>
    <p:embeddedFont>
      <p:font typeface="Garet Bold" charset="1" panose="00000000000000000000"/>
      <p:regular r:id="rId18"/>
    </p:embeddedFont>
    <p:embeddedFont>
      <p:font typeface="Roboto Bold" charset="1" panose="02000000000000000000"/>
      <p:regular r:id="rId19"/>
    </p:embeddedFont>
    <p:embeddedFont>
      <p:font typeface="Inter Bold" charset="1" panose="020B0802030000000004"/>
      <p:regular r:id="rId20"/>
    </p:embeddedFont>
    <p:embeddedFont>
      <p:font typeface="Arimo Bold" charset="1" panose="020B0704020202020204"/>
      <p:regular r:id="rId21"/>
    </p:embeddedFont>
    <p:embeddedFont>
      <p:font typeface="Alegreya Bold" charset="1" panose="00000800000000000000"/>
      <p:regular r:id="rId22"/>
    </p:embeddedFont>
    <p:embeddedFont>
      <p:font typeface="Inter" charset="1" panose="020B050203000000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https://github.com/Swayam-Hingu/G17_StaffGrid/graphs/contributors" TargetMode="External" Type="http://schemas.openxmlformats.org/officeDocument/2006/relationships/hyperlink"/><Relationship Id="rId7" Target="https://staff-grid.vercel.app/api/login" TargetMode="External" Type="http://schemas.openxmlformats.org/officeDocument/2006/relationships/hyperlink"/><Relationship Id="rId8" Target="https://github.com/Swayam-Hingu/G17_StaffGrid" TargetMode="External" Type="http://schemas.openxmlformats.org/officeDocument/2006/relationships/hyperlink"/><Relationship Id="rId9" Target="https://youtu.be/m4GdDnAi0OA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1.png" Type="http://schemas.openxmlformats.org/officeDocument/2006/relationships/image"/><Relationship Id="rId17" Target="../media/image2.png" Type="http://schemas.openxmlformats.org/officeDocument/2006/relationships/image"/><Relationship Id="rId18" Target="../media/image3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8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14.png" Type="http://schemas.openxmlformats.org/officeDocument/2006/relationships/image"/><Relationship Id="rId17" Target="../media/image15.svg" Type="http://schemas.openxmlformats.org/officeDocument/2006/relationships/image"/><Relationship Id="rId18" Target="../media/image20.png" Type="http://schemas.openxmlformats.org/officeDocument/2006/relationships/image"/><Relationship Id="rId19" Target="../media/image21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1.png" Type="http://schemas.openxmlformats.org/officeDocument/2006/relationships/image"/><Relationship Id="rId15" Target="../media/image2.png" Type="http://schemas.openxmlformats.org/officeDocument/2006/relationships/image"/><Relationship Id="rId16" Target="../media/image3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47.png" Type="http://schemas.openxmlformats.org/officeDocument/2006/relationships/image"/><Relationship Id="rId15" Target="../media/image48.svg" Type="http://schemas.openxmlformats.org/officeDocument/2006/relationships/image"/><Relationship Id="rId16" Target="../media/image1.png" Type="http://schemas.openxmlformats.org/officeDocument/2006/relationships/image"/><Relationship Id="rId17" Target="../media/image2.png" Type="http://schemas.openxmlformats.org/officeDocument/2006/relationships/image"/><Relationship Id="rId18" Target="../media/image3.svg" Type="http://schemas.openxmlformats.org/officeDocument/2006/relationships/image"/><Relationship Id="rId19" Target="../media/image20.png" Type="http://schemas.openxmlformats.org/officeDocument/2006/relationships/image"/><Relationship Id="rId2" Target="../media/image14.png" Type="http://schemas.openxmlformats.org/officeDocument/2006/relationships/image"/><Relationship Id="rId20" Target="../media/image21.svg" Type="http://schemas.openxmlformats.org/officeDocument/2006/relationships/image"/><Relationship Id="rId3" Target="../media/image1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1.pn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36660" y="1244314"/>
            <a:ext cx="5032863" cy="3889661"/>
          </a:xfrm>
          <a:custGeom>
            <a:avLst/>
            <a:gdLst/>
            <a:ahLst/>
            <a:cxnLst/>
            <a:rect r="r" b="b" t="t" l="l"/>
            <a:pathLst>
              <a:path h="3889661" w="5032863">
                <a:moveTo>
                  <a:pt x="0" y="0"/>
                </a:moveTo>
                <a:lnTo>
                  <a:pt x="5032863" y="0"/>
                </a:lnTo>
                <a:lnTo>
                  <a:pt x="5032863" y="3889661"/>
                </a:lnTo>
                <a:lnTo>
                  <a:pt x="0" y="3889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9" t="-3242" r="0" b="-279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839082" y="4676775"/>
            <a:ext cx="23813763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0"/>
              </a:lnSpc>
              <a:spcBef>
                <a:spcPct val="0"/>
              </a:spcBef>
            </a:pPr>
            <a:r>
              <a:rPr lang="en-US" sz="30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6132469" y="5667791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370929">
            <a:off x="15770407" y="-4251599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7259" y="6878473"/>
            <a:ext cx="1166376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</a:pPr>
            <a:r>
              <a:rPr lang="en-US" b="true" sz="4356">
                <a:solidFill>
                  <a:srgbClr val="78B2DF"/>
                </a:solidFill>
                <a:latin typeface="Garet Bold"/>
                <a:ea typeface="Garet Bold"/>
                <a:cs typeface="Garet Bold"/>
                <a:sym typeface="Garet Bold"/>
              </a:rPr>
              <a:t>OVERALL RATING OF PROJECT </a:t>
            </a:r>
          </a:p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78B2DF"/>
                </a:solidFill>
                <a:latin typeface="Garet Bold"/>
                <a:ea typeface="Garet Bold"/>
                <a:cs typeface="Garet Bold"/>
                <a:sym typeface="Garet Bold"/>
              </a:rPr>
              <a:t>(0-10)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37200" y="1948432"/>
            <a:ext cx="1683887" cy="363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04"/>
              </a:lnSpc>
              <a:spcBef>
                <a:spcPct val="0"/>
              </a:spcBef>
            </a:pPr>
            <a:r>
              <a:rPr lang="en-US" b="true" sz="23837">
                <a:solidFill>
                  <a:srgbClr val="78B2DF"/>
                </a:solidFill>
                <a:latin typeface="Arimo Bold"/>
                <a:ea typeface="Arimo Bold"/>
                <a:cs typeface="Arimo Bold"/>
                <a:sym typeface="Arimo Bold"/>
              </a:rPr>
              <a:t>9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629878">
            <a:off x="11777005" y="-5517143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693648" y="5143500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09528" y="1255237"/>
            <a:ext cx="5139231" cy="5120543"/>
          </a:xfrm>
          <a:custGeom>
            <a:avLst/>
            <a:gdLst/>
            <a:ahLst/>
            <a:cxnLst/>
            <a:rect r="r" b="b" t="t" l="l"/>
            <a:pathLst>
              <a:path h="5120543" w="5139231">
                <a:moveTo>
                  <a:pt x="0" y="0"/>
                </a:moveTo>
                <a:lnTo>
                  <a:pt x="5139231" y="0"/>
                </a:lnTo>
                <a:lnTo>
                  <a:pt x="5139231" y="5120543"/>
                </a:lnTo>
                <a:lnTo>
                  <a:pt x="0" y="5120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88" t="-1565" r="-1388" b="-121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9488" y="3208876"/>
            <a:ext cx="5564152" cy="6049424"/>
            <a:chOff x="0" y="0"/>
            <a:chExt cx="1465456" cy="15932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5456" cy="1593264"/>
            </a:xfrm>
            <a:custGeom>
              <a:avLst/>
              <a:gdLst/>
              <a:ahLst/>
              <a:cxnLst/>
              <a:rect r="r" b="b" t="t" l="l"/>
              <a:pathLst>
                <a:path h="1593264" w="1465456">
                  <a:moveTo>
                    <a:pt x="38959" y="0"/>
                  </a:moveTo>
                  <a:lnTo>
                    <a:pt x="1426497" y="0"/>
                  </a:lnTo>
                  <a:cubicBezTo>
                    <a:pt x="1448013" y="0"/>
                    <a:pt x="1465456" y="17443"/>
                    <a:pt x="1465456" y="38959"/>
                  </a:cubicBezTo>
                  <a:lnTo>
                    <a:pt x="1465456" y="1554305"/>
                  </a:lnTo>
                  <a:cubicBezTo>
                    <a:pt x="1465456" y="1575821"/>
                    <a:pt x="1448013" y="1593264"/>
                    <a:pt x="1426497" y="1593264"/>
                  </a:cubicBezTo>
                  <a:lnTo>
                    <a:pt x="38959" y="1593264"/>
                  </a:lnTo>
                  <a:cubicBezTo>
                    <a:pt x="28626" y="1593264"/>
                    <a:pt x="18717" y="1589159"/>
                    <a:pt x="11411" y="1581853"/>
                  </a:cubicBezTo>
                  <a:cubicBezTo>
                    <a:pt x="4105" y="1574547"/>
                    <a:pt x="0" y="1564637"/>
                    <a:pt x="0" y="1554305"/>
                  </a:cubicBezTo>
                  <a:lnTo>
                    <a:pt x="0" y="38959"/>
                  </a:lnTo>
                  <a:cubicBezTo>
                    <a:pt x="0" y="17443"/>
                    <a:pt x="17443" y="0"/>
                    <a:pt x="389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80975"/>
              <a:ext cx="1465456" cy="1774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70536" y="1912736"/>
            <a:ext cx="4898637" cy="1941641"/>
          </a:xfrm>
          <a:custGeom>
            <a:avLst/>
            <a:gdLst/>
            <a:ahLst/>
            <a:cxnLst/>
            <a:rect r="r" b="b" t="t" l="l"/>
            <a:pathLst>
              <a:path h="1941641" w="4898637">
                <a:moveTo>
                  <a:pt x="0" y="0"/>
                </a:moveTo>
                <a:lnTo>
                  <a:pt x="4898637" y="0"/>
                </a:lnTo>
                <a:lnTo>
                  <a:pt x="4898637" y="1941642"/>
                </a:lnTo>
                <a:lnTo>
                  <a:pt x="0" y="1941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09752">
            <a:off x="11919364" y="4636362"/>
            <a:ext cx="3911372" cy="903171"/>
          </a:xfrm>
          <a:custGeom>
            <a:avLst/>
            <a:gdLst/>
            <a:ahLst/>
            <a:cxnLst/>
            <a:rect r="r" b="b" t="t" l="l"/>
            <a:pathLst>
              <a:path h="903171" w="3911372">
                <a:moveTo>
                  <a:pt x="0" y="0"/>
                </a:moveTo>
                <a:lnTo>
                  <a:pt x="3911372" y="0"/>
                </a:lnTo>
                <a:lnTo>
                  <a:pt x="3911372" y="903172"/>
                </a:lnTo>
                <a:lnTo>
                  <a:pt x="0" y="903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47932" y="5010235"/>
            <a:ext cx="4211368" cy="63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09"/>
              </a:lnSpc>
              <a:spcBef>
                <a:spcPct val="0"/>
              </a:spcBef>
            </a:pPr>
            <a:r>
              <a:rPr lang="en-US" b="true" sz="4741">
                <a:solidFill>
                  <a:srgbClr val="000000"/>
                </a:solidFill>
                <a:latin typeface="Manjari Bold"/>
                <a:ea typeface="Manjari Bold"/>
                <a:cs typeface="Manjari Bold"/>
                <a:sym typeface="Manjari Bold"/>
              </a:rPr>
              <a:t>LINKS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13231" y="2359938"/>
            <a:ext cx="4956105" cy="145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2"/>
              </a:lnSpc>
            </a:pPr>
            <a:r>
              <a:rPr lang="en-US" sz="5744" b="true">
                <a:solidFill>
                  <a:srgbClr val="000000"/>
                </a:solidFill>
                <a:latin typeface="Manjari Bold"/>
                <a:ea typeface="Manjari Bold"/>
                <a:cs typeface="Manjari Bold"/>
                <a:sym typeface="Manjari Bold"/>
              </a:rPr>
              <a:t>TEAM MEMBERS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0576" y="3743619"/>
            <a:ext cx="2463074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SWAYAM HINGU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PARI CHAUHAN 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KASHYAP TRIVEDI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AVINASH BARAIYA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JEET PATEL         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KISAN THAKOR 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CHIRAG CHAUDHARI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KSHITIJ PATEL   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HEMAL RAVRANI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RIDDHI MISTRY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PARTH PRAJAPATI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74994" y="5748632"/>
            <a:ext cx="2688788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1885C4"/>
                </a:solidFill>
                <a:latin typeface="Roboto Bold"/>
                <a:ea typeface="Roboto Bold"/>
                <a:cs typeface="Roboto Bold"/>
                <a:sym typeface="Roboto Bold"/>
                <a:hlinkClick r:id="rId6" tooltip="https://github.com/Swayam-Hingu/G17_StaffGrid/graphs/contributors"/>
              </a:rPr>
              <a:t>CONTRIBUTION LINK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71110" y="6301082"/>
            <a:ext cx="1839754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1885C4"/>
                </a:solidFill>
                <a:latin typeface="Roboto Bold"/>
                <a:ea typeface="Roboto Bold"/>
                <a:cs typeface="Roboto Bold"/>
                <a:sym typeface="Roboto Bold"/>
                <a:hlinkClick r:id="rId7" tooltip="https://staff-grid.vercel.app/api/login"/>
              </a:rPr>
              <a:t>WEBSITE LINK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4994" y="6853532"/>
            <a:ext cx="1680924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1885C4"/>
                </a:solidFill>
                <a:latin typeface="Roboto Bold"/>
                <a:ea typeface="Roboto Bold"/>
                <a:cs typeface="Roboto Bold"/>
                <a:sym typeface="Roboto Bold"/>
                <a:hlinkClick r:id="rId8" tooltip="https://github.com/Swayam-Hingu/G17_StaffGrid"/>
              </a:rPr>
              <a:t>GITHUB 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82982" y="7405982"/>
            <a:ext cx="2784136" cy="334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1885C4"/>
                </a:solidFill>
                <a:latin typeface="Roboto Bold"/>
                <a:ea typeface="Roboto Bold"/>
                <a:cs typeface="Roboto Bold"/>
                <a:sym typeface="Roboto Bold"/>
                <a:hlinkClick r:id="rId9" tooltip="https://youtu.be/m4GdDnAi0OA"/>
              </a:rPr>
              <a:t>YOUTUBE VIDEO LINK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88" t="-1565" r="-1388" b="-1213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6444973" y="6369274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8512954" y="41944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822066">
            <a:off x="15792766" y="-3269759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03650" y="3991269"/>
            <a:ext cx="5113774" cy="521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202201207  ( LEADER)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            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202201189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202201191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202201211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202201216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202201217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202201219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202201232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202201235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202201238</a:t>
            </a:r>
          </a:p>
          <a:p>
            <a:pPr algn="just">
              <a:lnSpc>
                <a:spcPts val="2008"/>
              </a:lnSpc>
              <a:spcBef>
                <a:spcPct val="0"/>
              </a:spcBef>
            </a:pPr>
          </a:p>
          <a:p>
            <a:pPr algn="just">
              <a:lnSpc>
                <a:spcPts val="2008"/>
              </a:lnSpc>
              <a:spcBef>
                <a:spcPct val="0"/>
              </a:spcBef>
            </a:pPr>
            <a:r>
              <a:rPr lang="en-US" b="true" sz="167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202201250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311" y="3820995"/>
            <a:ext cx="3962125" cy="4630558"/>
            <a:chOff x="0" y="0"/>
            <a:chExt cx="5317865" cy="62150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5254365" cy="6151518"/>
            </a:xfrm>
            <a:custGeom>
              <a:avLst/>
              <a:gdLst/>
              <a:ahLst/>
              <a:cxnLst/>
              <a:rect r="r" b="b" t="t" l="l"/>
              <a:pathLst>
                <a:path h="6151518" w="5254365">
                  <a:moveTo>
                    <a:pt x="5161655" y="6151518"/>
                  </a:moveTo>
                  <a:lnTo>
                    <a:pt x="92710" y="6151518"/>
                  </a:lnTo>
                  <a:cubicBezTo>
                    <a:pt x="41910" y="6151518"/>
                    <a:pt x="0" y="6109608"/>
                    <a:pt x="0" y="60588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160385" y="0"/>
                  </a:lnTo>
                  <a:cubicBezTo>
                    <a:pt x="5211185" y="0"/>
                    <a:pt x="5253095" y="41910"/>
                    <a:pt x="5253095" y="92710"/>
                  </a:cubicBezTo>
                  <a:lnTo>
                    <a:pt x="5253095" y="6057538"/>
                  </a:lnTo>
                  <a:cubicBezTo>
                    <a:pt x="5254365" y="6109608"/>
                    <a:pt x="5212455" y="6151518"/>
                    <a:pt x="5161655" y="6151518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7865" cy="6215018"/>
            </a:xfrm>
            <a:custGeom>
              <a:avLst/>
              <a:gdLst/>
              <a:ahLst/>
              <a:cxnLst/>
              <a:rect r="r" b="b" t="t" l="l"/>
              <a:pathLst>
                <a:path h="6215018" w="5317865">
                  <a:moveTo>
                    <a:pt x="5193405" y="59690"/>
                  </a:moveTo>
                  <a:cubicBezTo>
                    <a:pt x="5228965" y="59690"/>
                    <a:pt x="5258175" y="88900"/>
                    <a:pt x="5258175" y="124460"/>
                  </a:cubicBezTo>
                  <a:lnTo>
                    <a:pt x="5258175" y="6090558"/>
                  </a:lnTo>
                  <a:cubicBezTo>
                    <a:pt x="5258175" y="6126118"/>
                    <a:pt x="5228965" y="6155328"/>
                    <a:pt x="5193405" y="6155328"/>
                  </a:cubicBezTo>
                  <a:lnTo>
                    <a:pt x="124460" y="6155328"/>
                  </a:lnTo>
                  <a:cubicBezTo>
                    <a:pt x="88900" y="6155328"/>
                    <a:pt x="59690" y="6126118"/>
                    <a:pt x="59690" y="60905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193405" y="59690"/>
                  </a:lnTo>
                  <a:moveTo>
                    <a:pt x="519340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090558"/>
                  </a:lnTo>
                  <a:cubicBezTo>
                    <a:pt x="0" y="6159138"/>
                    <a:pt x="55880" y="6215018"/>
                    <a:pt x="124460" y="6215018"/>
                  </a:cubicBezTo>
                  <a:lnTo>
                    <a:pt x="5193405" y="6215018"/>
                  </a:lnTo>
                  <a:cubicBezTo>
                    <a:pt x="5261985" y="6215018"/>
                    <a:pt x="5317865" y="6159138"/>
                    <a:pt x="5317865" y="6090558"/>
                  </a:cubicBezTo>
                  <a:lnTo>
                    <a:pt x="5317865" y="124460"/>
                  </a:lnTo>
                  <a:cubicBezTo>
                    <a:pt x="5317865" y="55880"/>
                    <a:pt x="5261985" y="0"/>
                    <a:pt x="5193405" y="0"/>
                  </a:cubicBezTo>
                  <a:close/>
                </a:path>
              </a:pathLst>
            </a:custGeom>
            <a:solidFill>
              <a:srgbClr val="E86A8A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5335">
            <a:off x="3045902" y="3231213"/>
            <a:ext cx="1179564" cy="1179564"/>
          </a:xfrm>
          <a:custGeom>
            <a:avLst/>
            <a:gdLst/>
            <a:ahLst/>
            <a:cxnLst/>
            <a:rect r="r" b="b" t="t" l="l"/>
            <a:pathLst>
              <a:path h="1179564" w="1179564">
                <a:moveTo>
                  <a:pt x="0" y="0"/>
                </a:moveTo>
                <a:lnTo>
                  <a:pt x="1179564" y="0"/>
                </a:lnTo>
                <a:lnTo>
                  <a:pt x="1179564" y="1179564"/>
                </a:lnTo>
                <a:lnTo>
                  <a:pt x="0" y="1179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0719">
            <a:off x="3336566" y="3517462"/>
            <a:ext cx="598236" cy="607066"/>
          </a:xfrm>
          <a:custGeom>
            <a:avLst/>
            <a:gdLst/>
            <a:ahLst/>
            <a:cxnLst/>
            <a:rect r="r" b="b" t="t" l="l"/>
            <a:pathLst>
              <a:path h="607066" w="598236">
                <a:moveTo>
                  <a:pt x="0" y="0"/>
                </a:moveTo>
                <a:lnTo>
                  <a:pt x="598236" y="0"/>
                </a:lnTo>
                <a:lnTo>
                  <a:pt x="598236" y="607066"/>
                </a:lnTo>
                <a:lnTo>
                  <a:pt x="0" y="607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24606" y="3820995"/>
            <a:ext cx="3993842" cy="4630558"/>
            <a:chOff x="0" y="0"/>
            <a:chExt cx="5360434" cy="62150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5296934" cy="6151518"/>
            </a:xfrm>
            <a:custGeom>
              <a:avLst/>
              <a:gdLst/>
              <a:ahLst/>
              <a:cxnLst/>
              <a:rect r="r" b="b" t="t" l="l"/>
              <a:pathLst>
                <a:path h="6151518" w="5296934">
                  <a:moveTo>
                    <a:pt x="5204224" y="6151518"/>
                  </a:moveTo>
                  <a:lnTo>
                    <a:pt x="92710" y="6151518"/>
                  </a:lnTo>
                  <a:cubicBezTo>
                    <a:pt x="41910" y="6151518"/>
                    <a:pt x="0" y="6109608"/>
                    <a:pt x="0" y="60588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202954" y="0"/>
                  </a:lnTo>
                  <a:cubicBezTo>
                    <a:pt x="5253754" y="0"/>
                    <a:pt x="5295664" y="41910"/>
                    <a:pt x="5295664" y="92710"/>
                  </a:cubicBezTo>
                  <a:lnTo>
                    <a:pt x="5295664" y="6057538"/>
                  </a:lnTo>
                  <a:cubicBezTo>
                    <a:pt x="5296934" y="6109608"/>
                    <a:pt x="5255024" y="6151518"/>
                    <a:pt x="5204224" y="6151518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60434" cy="6215018"/>
            </a:xfrm>
            <a:custGeom>
              <a:avLst/>
              <a:gdLst/>
              <a:ahLst/>
              <a:cxnLst/>
              <a:rect r="r" b="b" t="t" l="l"/>
              <a:pathLst>
                <a:path h="6215018" w="5360434">
                  <a:moveTo>
                    <a:pt x="5235974" y="59690"/>
                  </a:moveTo>
                  <a:cubicBezTo>
                    <a:pt x="5271534" y="59690"/>
                    <a:pt x="5300744" y="88900"/>
                    <a:pt x="5300744" y="124460"/>
                  </a:cubicBezTo>
                  <a:lnTo>
                    <a:pt x="5300744" y="6090558"/>
                  </a:lnTo>
                  <a:cubicBezTo>
                    <a:pt x="5300744" y="6126118"/>
                    <a:pt x="5271534" y="6155328"/>
                    <a:pt x="5235974" y="6155328"/>
                  </a:cubicBezTo>
                  <a:lnTo>
                    <a:pt x="124460" y="6155328"/>
                  </a:lnTo>
                  <a:cubicBezTo>
                    <a:pt x="88900" y="6155328"/>
                    <a:pt x="59690" y="6126118"/>
                    <a:pt x="59690" y="60905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235974" y="59690"/>
                  </a:lnTo>
                  <a:moveTo>
                    <a:pt x="523597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090558"/>
                  </a:lnTo>
                  <a:cubicBezTo>
                    <a:pt x="0" y="6159138"/>
                    <a:pt x="55880" y="6215018"/>
                    <a:pt x="124460" y="6215018"/>
                  </a:cubicBezTo>
                  <a:lnTo>
                    <a:pt x="5235974" y="6215018"/>
                  </a:lnTo>
                  <a:cubicBezTo>
                    <a:pt x="5304554" y="6215018"/>
                    <a:pt x="5360434" y="6159138"/>
                    <a:pt x="5360434" y="6090558"/>
                  </a:cubicBezTo>
                  <a:lnTo>
                    <a:pt x="5360434" y="124460"/>
                  </a:lnTo>
                  <a:cubicBezTo>
                    <a:pt x="5360434" y="55880"/>
                    <a:pt x="5304554" y="0"/>
                    <a:pt x="5235974" y="0"/>
                  </a:cubicBezTo>
                  <a:close/>
                </a:path>
              </a:pathLst>
            </a:custGeom>
            <a:solidFill>
              <a:srgbClr val="F7B588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-15335">
            <a:off x="8131745" y="3231213"/>
            <a:ext cx="1179564" cy="1179564"/>
          </a:xfrm>
          <a:custGeom>
            <a:avLst/>
            <a:gdLst/>
            <a:ahLst/>
            <a:cxnLst/>
            <a:rect r="r" b="b" t="t" l="l"/>
            <a:pathLst>
              <a:path h="1179564" w="1179564">
                <a:moveTo>
                  <a:pt x="0" y="0"/>
                </a:moveTo>
                <a:lnTo>
                  <a:pt x="1179564" y="0"/>
                </a:lnTo>
                <a:lnTo>
                  <a:pt x="1179564" y="1179564"/>
                </a:lnTo>
                <a:lnTo>
                  <a:pt x="0" y="1179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861448" y="3820995"/>
            <a:ext cx="3970302" cy="4630558"/>
            <a:chOff x="0" y="0"/>
            <a:chExt cx="5328839" cy="62150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5265339" cy="6151518"/>
            </a:xfrm>
            <a:custGeom>
              <a:avLst/>
              <a:gdLst/>
              <a:ahLst/>
              <a:cxnLst/>
              <a:rect r="r" b="b" t="t" l="l"/>
              <a:pathLst>
                <a:path h="6151518" w="5265339">
                  <a:moveTo>
                    <a:pt x="5172629" y="6151518"/>
                  </a:moveTo>
                  <a:lnTo>
                    <a:pt x="92710" y="6151518"/>
                  </a:lnTo>
                  <a:cubicBezTo>
                    <a:pt x="41910" y="6151518"/>
                    <a:pt x="0" y="6109608"/>
                    <a:pt x="0" y="60588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171360" y="0"/>
                  </a:lnTo>
                  <a:cubicBezTo>
                    <a:pt x="5222160" y="0"/>
                    <a:pt x="5264069" y="41910"/>
                    <a:pt x="5264069" y="92710"/>
                  </a:cubicBezTo>
                  <a:lnTo>
                    <a:pt x="5264069" y="6057538"/>
                  </a:lnTo>
                  <a:cubicBezTo>
                    <a:pt x="5265339" y="6109608"/>
                    <a:pt x="5223429" y="6151518"/>
                    <a:pt x="5172629" y="6151518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28839" cy="6215018"/>
            </a:xfrm>
            <a:custGeom>
              <a:avLst/>
              <a:gdLst/>
              <a:ahLst/>
              <a:cxnLst/>
              <a:rect r="r" b="b" t="t" l="l"/>
              <a:pathLst>
                <a:path h="6215018" w="5328839">
                  <a:moveTo>
                    <a:pt x="5204379" y="59690"/>
                  </a:moveTo>
                  <a:cubicBezTo>
                    <a:pt x="5239939" y="59690"/>
                    <a:pt x="5269149" y="88900"/>
                    <a:pt x="5269149" y="124460"/>
                  </a:cubicBezTo>
                  <a:lnTo>
                    <a:pt x="5269149" y="6090558"/>
                  </a:lnTo>
                  <a:cubicBezTo>
                    <a:pt x="5269149" y="6126118"/>
                    <a:pt x="5239939" y="6155328"/>
                    <a:pt x="5204379" y="6155328"/>
                  </a:cubicBezTo>
                  <a:lnTo>
                    <a:pt x="124460" y="6155328"/>
                  </a:lnTo>
                  <a:cubicBezTo>
                    <a:pt x="88900" y="6155328"/>
                    <a:pt x="59690" y="6126118"/>
                    <a:pt x="59690" y="60905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204380" y="59690"/>
                  </a:lnTo>
                  <a:moveTo>
                    <a:pt x="520438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090558"/>
                  </a:lnTo>
                  <a:cubicBezTo>
                    <a:pt x="0" y="6159138"/>
                    <a:pt x="55880" y="6215018"/>
                    <a:pt x="124460" y="6215018"/>
                  </a:cubicBezTo>
                  <a:lnTo>
                    <a:pt x="5204380" y="6215018"/>
                  </a:lnTo>
                  <a:cubicBezTo>
                    <a:pt x="5272960" y="6215018"/>
                    <a:pt x="5328839" y="6159138"/>
                    <a:pt x="5328839" y="6090558"/>
                  </a:cubicBezTo>
                  <a:lnTo>
                    <a:pt x="5328839" y="124460"/>
                  </a:lnTo>
                  <a:cubicBezTo>
                    <a:pt x="5328839" y="55880"/>
                    <a:pt x="5272960" y="0"/>
                    <a:pt x="5204380" y="0"/>
                  </a:cubicBezTo>
                  <a:close/>
                </a:path>
              </a:pathLst>
            </a:custGeom>
            <a:solidFill>
              <a:srgbClr val="73C2A6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15335">
            <a:off x="13256817" y="3231213"/>
            <a:ext cx="1179564" cy="1179564"/>
          </a:xfrm>
          <a:custGeom>
            <a:avLst/>
            <a:gdLst/>
            <a:ahLst/>
            <a:cxnLst/>
            <a:rect r="r" b="b" t="t" l="l"/>
            <a:pathLst>
              <a:path h="1179564" w="1179564">
                <a:moveTo>
                  <a:pt x="0" y="0"/>
                </a:moveTo>
                <a:lnTo>
                  <a:pt x="1179564" y="0"/>
                </a:lnTo>
                <a:lnTo>
                  <a:pt x="1179564" y="1179564"/>
                </a:lnTo>
                <a:lnTo>
                  <a:pt x="0" y="1179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509715" y="3547698"/>
            <a:ext cx="673767" cy="546594"/>
          </a:xfrm>
          <a:custGeom>
            <a:avLst/>
            <a:gdLst/>
            <a:ahLst/>
            <a:cxnLst/>
            <a:rect r="r" b="b" t="t" l="l"/>
            <a:pathLst>
              <a:path h="546594" w="673767">
                <a:moveTo>
                  <a:pt x="0" y="0"/>
                </a:moveTo>
                <a:lnTo>
                  <a:pt x="673767" y="0"/>
                </a:lnTo>
                <a:lnTo>
                  <a:pt x="673767" y="546594"/>
                </a:lnTo>
                <a:lnTo>
                  <a:pt x="0" y="546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89389" y="4767743"/>
            <a:ext cx="3803378" cy="2656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073" indent="-205037" lvl="1">
              <a:lnSpc>
                <a:spcPts val="2659"/>
              </a:lnSpc>
              <a:buFont typeface="Arial"/>
              <a:buChar char="•"/>
            </a:pPr>
            <a:r>
              <a:rPr lang="en-US" b="true" sz="1899" spc="18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The Employee Management System aims to simplify operations for employees,HR, Managers,Admin allowing them to manage leaves, attendance, projects, and profiles effortlessly.</a:t>
            </a:r>
            <a:r>
              <a:rPr lang="en-US" b="true" sz="1899" spc="18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46359" y="4743606"/>
            <a:ext cx="2991808" cy="2990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321" indent="-205161" lvl="1">
              <a:lnSpc>
                <a:spcPts val="2660"/>
              </a:lnSpc>
              <a:buFont typeface="Arial"/>
              <a:buChar char="•"/>
            </a:pPr>
            <a:r>
              <a:rPr lang="en-US" b="true" sz="1900" spc="19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The system provides a centralized platform for seamless communication and automates processes like attendance tracking and leave approvals.</a:t>
            </a:r>
            <a:r>
              <a:rPr lang="en-US" b="true" sz="1900" spc="19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83201" y="4767743"/>
            <a:ext cx="2991808" cy="165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321" indent="-205161" lvl="1">
              <a:lnSpc>
                <a:spcPts val="2660"/>
              </a:lnSpc>
              <a:buFont typeface="Arial"/>
              <a:buChar char="•"/>
            </a:pPr>
            <a:r>
              <a:rPr lang="en-US" b="true" sz="1900" spc="19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It enhances productivity by enabling all roles to focus on their core responsibilities.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469897" y="3569365"/>
            <a:ext cx="503260" cy="503260"/>
          </a:xfrm>
          <a:custGeom>
            <a:avLst/>
            <a:gdLst/>
            <a:ahLst/>
            <a:cxnLst/>
            <a:rect r="r" b="b" t="t" l="l"/>
            <a:pathLst>
              <a:path h="503260" w="503260">
                <a:moveTo>
                  <a:pt x="0" y="0"/>
                </a:moveTo>
                <a:lnTo>
                  <a:pt x="503260" y="0"/>
                </a:lnTo>
                <a:lnTo>
                  <a:pt x="503260" y="503260"/>
                </a:lnTo>
                <a:lnTo>
                  <a:pt x="0" y="50326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409752">
            <a:off x="492141" y="1590484"/>
            <a:ext cx="5997875" cy="1384964"/>
          </a:xfrm>
          <a:custGeom>
            <a:avLst/>
            <a:gdLst/>
            <a:ahLst/>
            <a:cxnLst/>
            <a:rect r="r" b="b" t="t" l="l"/>
            <a:pathLst>
              <a:path h="1384964" w="5997875">
                <a:moveTo>
                  <a:pt x="0" y="0"/>
                </a:moveTo>
                <a:lnTo>
                  <a:pt x="5997875" y="0"/>
                </a:lnTo>
                <a:lnTo>
                  <a:pt x="5997875" y="1384963"/>
                </a:lnTo>
                <a:lnTo>
                  <a:pt x="0" y="1384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80547" y="1935303"/>
            <a:ext cx="3505081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OBJECTIVES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388" t="-1565" r="-1388" b="-12134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6629762" y="6272308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8697743" y="-55022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822066">
            <a:off x="15607977" y="-3366725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7503" y="1846960"/>
            <a:ext cx="4871734" cy="7307601"/>
          </a:xfrm>
          <a:custGeom>
            <a:avLst/>
            <a:gdLst/>
            <a:ahLst/>
            <a:cxnLst/>
            <a:rect r="r" b="b" t="t" l="l"/>
            <a:pathLst>
              <a:path h="7307601" w="4871734">
                <a:moveTo>
                  <a:pt x="0" y="0"/>
                </a:moveTo>
                <a:lnTo>
                  <a:pt x="4871734" y="0"/>
                </a:lnTo>
                <a:lnTo>
                  <a:pt x="4871734" y="7307601"/>
                </a:lnTo>
                <a:lnTo>
                  <a:pt x="0" y="7307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03285" y="8717422"/>
            <a:ext cx="464799" cy="386206"/>
          </a:xfrm>
          <a:custGeom>
            <a:avLst/>
            <a:gdLst/>
            <a:ahLst/>
            <a:cxnLst/>
            <a:rect r="r" b="b" t="t" l="l"/>
            <a:pathLst>
              <a:path h="386206" w="464799">
                <a:moveTo>
                  <a:pt x="0" y="0"/>
                </a:moveTo>
                <a:lnTo>
                  <a:pt x="464799" y="0"/>
                </a:lnTo>
                <a:lnTo>
                  <a:pt x="464799" y="386206"/>
                </a:lnTo>
                <a:lnTo>
                  <a:pt x="0" y="386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23651" y="5361706"/>
            <a:ext cx="331173" cy="465844"/>
          </a:xfrm>
          <a:custGeom>
            <a:avLst/>
            <a:gdLst/>
            <a:ahLst/>
            <a:cxnLst/>
            <a:rect r="r" b="b" t="t" l="l"/>
            <a:pathLst>
              <a:path h="465844" w="331173">
                <a:moveTo>
                  <a:pt x="0" y="0"/>
                </a:moveTo>
                <a:lnTo>
                  <a:pt x="331173" y="0"/>
                </a:lnTo>
                <a:lnTo>
                  <a:pt x="331173" y="465844"/>
                </a:lnTo>
                <a:lnTo>
                  <a:pt x="0" y="465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5272" y="3460787"/>
            <a:ext cx="383967" cy="383967"/>
          </a:xfrm>
          <a:custGeom>
            <a:avLst/>
            <a:gdLst/>
            <a:ahLst/>
            <a:cxnLst/>
            <a:rect r="r" b="b" t="t" l="l"/>
            <a:pathLst>
              <a:path h="383967" w="383967">
                <a:moveTo>
                  <a:pt x="0" y="0"/>
                </a:moveTo>
                <a:lnTo>
                  <a:pt x="383967" y="0"/>
                </a:lnTo>
                <a:lnTo>
                  <a:pt x="383967" y="383966"/>
                </a:lnTo>
                <a:lnTo>
                  <a:pt x="0" y="383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8392" y="5237909"/>
            <a:ext cx="359658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78B2DF"/>
                </a:solidFill>
                <a:latin typeface="Arimo Bold"/>
                <a:ea typeface="Arimo Bold"/>
                <a:cs typeface="Arimo Bold"/>
                <a:sym typeface="Arimo Bold"/>
              </a:rPr>
              <a:t>MILESTONES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88" t="-1565" r="-1388" b="-121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6444973" y="6369274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512954" y="41944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22066">
            <a:off x="15792766" y="-3269759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297259" y="1872630"/>
            <a:ext cx="987803" cy="698932"/>
            <a:chOff x="0" y="0"/>
            <a:chExt cx="812800" cy="5751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575107"/>
            </a:xfrm>
            <a:custGeom>
              <a:avLst/>
              <a:gdLst/>
              <a:ahLst/>
              <a:cxnLst/>
              <a:rect r="r" b="b" t="t" l="l"/>
              <a:pathLst>
                <a:path h="575107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87553"/>
                  </a:lnTo>
                  <a:lnTo>
                    <a:pt x="609600" y="575107"/>
                  </a:lnTo>
                  <a:lnTo>
                    <a:pt x="0" y="575107"/>
                  </a:lnTo>
                  <a:lnTo>
                    <a:pt x="203200" y="287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85C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47625"/>
              <a:ext cx="558800" cy="62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81917" y="3409480"/>
            <a:ext cx="987803" cy="698932"/>
            <a:chOff x="0" y="0"/>
            <a:chExt cx="812800" cy="5751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575107"/>
            </a:xfrm>
            <a:custGeom>
              <a:avLst/>
              <a:gdLst/>
              <a:ahLst/>
              <a:cxnLst/>
              <a:rect r="r" b="b" t="t" l="l"/>
              <a:pathLst>
                <a:path h="575107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87553"/>
                  </a:lnTo>
                  <a:lnTo>
                    <a:pt x="609600" y="575107"/>
                  </a:lnTo>
                  <a:lnTo>
                    <a:pt x="0" y="575107"/>
                  </a:lnTo>
                  <a:lnTo>
                    <a:pt x="203200" y="287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38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77800" y="-47625"/>
              <a:ext cx="558800" cy="62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475819" y="5356219"/>
            <a:ext cx="987803" cy="698932"/>
            <a:chOff x="0" y="0"/>
            <a:chExt cx="812800" cy="5751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575107"/>
            </a:xfrm>
            <a:custGeom>
              <a:avLst/>
              <a:gdLst/>
              <a:ahLst/>
              <a:cxnLst/>
              <a:rect r="r" b="b" t="t" l="l"/>
              <a:pathLst>
                <a:path h="575107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87553"/>
                  </a:lnTo>
                  <a:lnTo>
                    <a:pt x="609600" y="575107"/>
                  </a:lnTo>
                  <a:lnTo>
                    <a:pt x="0" y="575107"/>
                  </a:lnTo>
                  <a:lnTo>
                    <a:pt x="203200" y="287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C2A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77800" y="-47625"/>
              <a:ext cx="558800" cy="62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942032" y="7302476"/>
            <a:ext cx="987803" cy="698932"/>
            <a:chOff x="0" y="0"/>
            <a:chExt cx="812800" cy="57510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575107"/>
            </a:xfrm>
            <a:custGeom>
              <a:avLst/>
              <a:gdLst/>
              <a:ahLst/>
              <a:cxnLst/>
              <a:rect r="r" b="b" t="t" l="l"/>
              <a:pathLst>
                <a:path h="575107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87553"/>
                  </a:lnTo>
                  <a:lnTo>
                    <a:pt x="609600" y="575107"/>
                  </a:lnTo>
                  <a:lnTo>
                    <a:pt x="0" y="575107"/>
                  </a:lnTo>
                  <a:lnTo>
                    <a:pt x="203200" y="287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B7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77800" y="-47625"/>
              <a:ext cx="558800" cy="62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909383" y="8599581"/>
            <a:ext cx="987803" cy="698932"/>
            <a:chOff x="0" y="0"/>
            <a:chExt cx="812800" cy="57510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575107"/>
            </a:xfrm>
            <a:custGeom>
              <a:avLst/>
              <a:gdLst/>
              <a:ahLst/>
              <a:cxnLst/>
              <a:rect r="r" b="b" t="t" l="l"/>
              <a:pathLst>
                <a:path h="575107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87553"/>
                  </a:lnTo>
                  <a:lnTo>
                    <a:pt x="609600" y="575107"/>
                  </a:lnTo>
                  <a:lnTo>
                    <a:pt x="0" y="575107"/>
                  </a:lnTo>
                  <a:lnTo>
                    <a:pt x="203200" y="287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9D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7800" y="-47625"/>
              <a:ext cx="558800" cy="622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7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637255" y="1572056"/>
            <a:ext cx="9980184" cy="1108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252" indent="-226626" lvl="1">
              <a:lnSpc>
                <a:spcPts val="2939"/>
              </a:lnSpc>
              <a:buFont typeface="Arial"/>
              <a:buChar char="•"/>
            </a:pPr>
            <a:r>
              <a:rPr lang="en-US" b="true" sz="2099" spc="20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Analyzed the problem statement and conducted research on Employee Management systems.Gathered requirements by consulting various people and took inspiration from ARVIND’s system.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43427" y="3466240"/>
            <a:ext cx="9980184" cy="73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252" indent="-226626" lvl="1">
              <a:lnSpc>
                <a:spcPts val="2939"/>
              </a:lnSpc>
              <a:buFont typeface="Arial"/>
              <a:buChar char="•"/>
            </a:pPr>
            <a:r>
              <a:rPr lang="en-US" b="true" sz="2099" spc="20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Finalized core functionalities and selected the MERN stack for development.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36519" y="5246292"/>
            <a:ext cx="9980184" cy="73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252" indent="-226626" lvl="1">
              <a:lnSpc>
                <a:spcPts val="2939"/>
              </a:lnSpc>
              <a:buFont typeface="Arial"/>
              <a:buChar char="•"/>
            </a:pPr>
            <a:r>
              <a:rPr lang="en-US" b="true" sz="2099" spc="20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Began development, faced challenges with GitHub workflows, but resolved issues through teamwork and persistence.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584537" y="7264157"/>
            <a:ext cx="9980184" cy="73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252" indent="-226626" lvl="1">
              <a:lnSpc>
                <a:spcPts val="2939"/>
              </a:lnSpc>
              <a:buFont typeface="Arial"/>
              <a:buChar char="•"/>
            </a:pPr>
            <a:r>
              <a:rPr lang="en-US" b="true" sz="2099" spc="20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Start developing step by step with solving some synchronisation problem with frontend and backend.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021803" y="8901422"/>
            <a:ext cx="9980184" cy="73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252" indent="-226626" lvl="1">
              <a:lnSpc>
                <a:spcPts val="2939"/>
              </a:lnSpc>
              <a:buFont typeface="Arial"/>
              <a:buChar char="•"/>
            </a:pPr>
            <a:r>
              <a:rPr lang="en-US" b="true" sz="2099" spc="20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099" spc="20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Integrated modules, conducted testing, and resolved bugs to ensure seamless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45523" y="6505929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076936" y="802163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91833">
            <a:off x="14276040" y="-4956516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88964" y="174159"/>
            <a:ext cx="11990308" cy="9697162"/>
          </a:xfrm>
          <a:custGeom>
            <a:avLst/>
            <a:gdLst/>
            <a:ahLst/>
            <a:cxnLst/>
            <a:rect r="r" b="b" t="t" l="l"/>
            <a:pathLst>
              <a:path h="9697162" w="11990308">
                <a:moveTo>
                  <a:pt x="0" y="0"/>
                </a:moveTo>
                <a:lnTo>
                  <a:pt x="11990309" y="0"/>
                </a:lnTo>
                <a:lnTo>
                  <a:pt x="11990309" y="9697161"/>
                </a:lnTo>
                <a:lnTo>
                  <a:pt x="0" y="969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09752">
            <a:off x="-2575031" y="-187092"/>
            <a:ext cx="8840810" cy="2041423"/>
          </a:xfrm>
          <a:custGeom>
            <a:avLst/>
            <a:gdLst/>
            <a:ahLst/>
            <a:cxnLst/>
            <a:rect r="r" b="b" t="t" l="l"/>
            <a:pathLst>
              <a:path h="2041423" w="8840810">
                <a:moveTo>
                  <a:pt x="0" y="0"/>
                </a:moveTo>
                <a:lnTo>
                  <a:pt x="8840810" y="0"/>
                </a:lnTo>
                <a:lnTo>
                  <a:pt x="8840810" y="2041424"/>
                </a:lnTo>
                <a:lnTo>
                  <a:pt x="0" y="20414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002" y="352425"/>
            <a:ext cx="4742793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USECASE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73065">
            <a:off x="2262913" y="1203281"/>
            <a:ext cx="275387" cy="238485"/>
            <a:chOff x="0" y="0"/>
            <a:chExt cx="6350000" cy="549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B8415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52638" y="1417266"/>
            <a:ext cx="4007078" cy="3729168"/>
            <a:chOff x="0" y="0"/>
            <a:chExt cx="1039392" cy="9673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975892" cy="903805"/>
            </a:xfrm>
            <a:custGeom>
              <a:avLst/>
              <a:gdLst/>
              <a:ahLst/>
              <a:cxnLst/>
              <a:rect r="r" b="b" t="t" l="l"/>
              <a:pathLst>
                <a:path h="903805" w="975892">
                  <a:moveTo>
                    <a:pt x="883182" y="903805"/>
                  </a:moveTo>
                  <a:lnTo>
                    <a:pt x="92710" y="903805"/>
                  </a:lnTo>
                  <a:cubicBezTo>
                    <a:pt x="41910" y="903805"/>
                    <a:pt x="0" y="861895"/>
                    <a:pt x="0" y="8110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825"/>
                  </a:lnTo>
                  <a:cubicBezTo>
                    <a:pt x="975892" y="861895"/>
                    <a:pt x="933982" y="903805"/>
                    <a:pt x="883182" y="903805"/>
                  </a:cubicBezTo>
                  <a:close/>
                </a:path>
              </a:pathLst>
            </a:custGeom>
            <a:solidFill>
              <a:srgbClr val="F7B4B2">
                <a:alpha val="36863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9392" cy="967305"/>
            </a:xfrm>
            <a:custGeom>
              <a:avLst/>
              <a:gdLst/>
              <a:ahLst/>
              <a:cxnLst/>
              <a:rect r="r" b="b" t="t" l="l"/>
              <a:pathLst>
                <a:path h="967305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845"/>
                  </a:lnTo>
                  <a:cubicBezTo>
                    <a:pt x="979702" y="878405"/>
                    <a:pt x="950492" y="907615"/>
                    <a:pt x="914932" y="907615"/>
                  </a:cubicBezTo>
                  <a:lnTo>
                    <a:pt x="124460" y="907615"/>
                  </a:lnTo>
                  <a:cubicBezTo>
                    <a:pt x="88900" y="907615"/>
                    <a:pt x="59690" y="878405"/>
                    <a:pt x="59690" y="8428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845"/>
                  </a:lnTo>
                  <a:cubicBezTo>
                    <a:pt x="0" y="911425"/>
                    <a:pt x="55880" y="967305"/>
                    <a:pt x="124460" y="967305"/>
                  </a:cubicBezTo>
                  <a:lnTo>
                    <a:pt x="914932" y="967305"/>
                  </a:lnTo>
                  <a:cubicBezTo>
                    <a:pt x="983512" y="967305"/>
                    <a:pt x="1039392" y="911425"/>
                    <a:pt x="1039392" y="842845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F7B4B2">
                <a:alpha val="36863"/>
              </a:srgbClr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453116">
            <a:off x="1176186" y="1203686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1"/>
                </a:lnTo>
                <a:lnTo>
                  <a:pt x="0" y="1300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240095" y="5146434"/>
            <a:ext cx="2632163" cy="0"/>
          </a:xfrm>
          <a:prstGeom prst="line">
            <a:avLst/>
          </a:prstGeom>
          <a:ln cap="rnd" w="142875">
            <a:solidFill>
              <a:srgbClr val="E86A8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-453422">
            <a:off x="1067362" y="1440254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0562" y="2546350"/>
            <a:ext cx="2879225" cy="80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1"/>
              </a:lnSpc>
            </a:pPr>
            <a:r>
              <a:rPr lang="en-US" b="true" sz="2315" spc="23">
                <a:solidFill>
                  <a:srgbClr val="E86A8A"/>
                </a:solidFill>
                <a:latin typeface="Alegreya Bold"/>
                <a:ea typeface="Alegreya Bold"/>
                <a:cs typeface="Alegreya Bold"/>
                <a:sym typeface="Alegreya Bold"/>
              </a:rPr>
              <a:t>Importance of Clear Requirements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7157" y="3511173"/>
            <a:ext cx="3058039" cy="1207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1"/>
              </a:lnSpc>
            </a:pPr>
            <a:r>
              <a:rPr lang="en-US" sz="1443" spc="14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Understanding and defining detailed requirements for different user roles (Employee, Manager, HR, Admin) is critical for success.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-573065">
            <a:off x="6666651" y="1204989"/>
            <a:ext cx="275387" cy="238485"/>
            <a:chOff x="0" y="0"/>
            <a:chExt cx="6350000" cy="5499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B4636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944520" y="1418974"/>
            <a:ext cx="4007078" cy="3727459"/>
            <a:chOff x="0" y="0"/>
            <a:chExt cx="1039392" cy="9668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975892" cy="903362"/>
            </a:xfrm>
            <a:custGeom>
              <a:avLst/>
              <a:gdLst/>
              <a:ahLst/>
              <a:cxnLst/>
              <a:rect r="r" b="b" t="t" l="l"/>
              <a:pathLst>
                <a:path h="903362" w="975892">
                  <a:moveTo>
                    <a:pt x="883182" y="903362"/>
                  </a:moveTo>
                  <a:lnTo>
                    <a:pt x="92710" y="903362"/>
                  </a:lnTo>
                  <a:cubicBezTo>
                    <a:pt x="41910" y="903362"/>
                    <a:pt x="0" y="861452"/>
                    <a:pt x="0" y="8106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382"/>
                  </a:lnTo>
                  <a:cubicBezTo>
                    <a:pt x="975892" y="861452"/>
                    <a:pt x="933982" y="903362"/>
                    <a:pt x="883182" y="903362"/>
                  </a:cubicBezTo>
                  <a:close/>
                </a:path>
              </a:pathLst>
            </a:custGeom>
            <a:solidFill>
              <a:srgbClr val="F7B4B2">
                <a:alpha val="19608"/>
              </a:srgbClr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9392" cy="966862"/>
            </a:xfrm>
            <a:custGeom>
              <a:avLst/>
              <a:gdLst/>
              <a:ahLst/>
              <a:cxnLst/>
              <a:rect r="r" b="b" t="t" l="l"/>
              <a:pathLst>
                <a:path h="966862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402"/>
                  </a:lnTo>
                  <a:cubicBezTo>
                    <a:pt x="979702" y="877962"/>
                    <a:pt x="950492" y="907172"/>
                    <a:pt x="914932" y="907172"/>
                  </a:cubicBezTo>
                  <a:lnTo>
                    <a:pt x="124460" y="907172"/>
                  </a:lnTo>
                  <a:cubicBezTo>
                    <a:pt x="88900" y="907172"/>
                    <a:pt x="59690" y="877962"/>
                    <a:pt x="59690" y="8424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402"/>
                  </a:lnTo>
                  <a:cubicBezTo>
                    <a:pt x="0" y="910982"/>
                    <a:pt x="55880" y="966862"/>
                    <a:pt x="124460" y="966862"/>
                  </a:cubicBezTo>
                  <a:lnTo>
                    <a:pt x="914932" y="966862"/>
                  </a:lnTo>
                  <a:cubicBezTo>
                    <a:pt x="983512" y="966862"/>
                    <a:pt x="1039392" y="910982"/>
                    <a:pt x="1039392" y="842402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F7B4B2">
                <a:alpha val="19608"/>
              </a:srgbClr>
            </a:solidFill>
          </p:spPr>
        </p:sp>
      </p:grpSp>
      <p:sp>
        <p:nvSpPr>
          <p:cNvPr name="AutoShape 17" id="17"/>
          <p:cNvSpPr/>
          <p:nvPr/>
        </p:nvSpPr>
        <p:spPr>
          <a:xfrm>
            <a:off x="5631977" y="5146434"/>
            <a:ext cx="2632163" cy="0"/>
          </a:xfrm>
          <a:prstGeom prst="line">
            <a:avLst/>
          </a:prstGeom>
          <a:ln cap="rnd" w="142875">
            <a:solidFill>
              <a:srgbClr val="F297A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-479661">
            <a:off x="5586129" y="1209690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1"/>
                </a:lnTo>
                <a:lnTo>
                  <a:pt x="0" y="1300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453422">
            <a:off x="5500692" y="1441963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63892" y="2828897"/>
            <a:ext cx="2879225" cy="3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F29191"/>
                </a:solidFill>
                <a:latin typeface="Alegreya Bold"/>
                <a:ea typeface="Alegreya Bold"/>
                <a:cs typeface="Alegreya Bold"/>
                <a:sym typeface="Alegreya Bold"/>
              </a:rPr>
              <a:t>Team Collaboration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85077" y="3497852"/>
            <a:ext cx="3058039" cy="106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Effective communication and coordination among team members play a vital role in meeting project goals.</a:t>
            </a:r>
          </a:p>
        </p:txBody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-573065">
            <a:off x="11047076" y="1204989"/>
            <a:ext cx="275387" cy="238485"/>
            <a:chOff x="0" y="0"/>
            <a:chExt cx="6350000" cy="54991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C881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336402" y="1418974"/>
            <a:ext cx="4007078" cy="3727459"/>
            <a:chOff x="0" y="0"/>
            <a:chExt cx="1039392" cy="96686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1750" y="31750"/>
              <a:ext cx="975892" cy="903362"/>
            </a:xfrm>
            <a:custGeom>
              <a:avLst/>
              <a:gdLst/>
              <a:ahLst/>
              <a:cxnLst/>
              <a:rect r="r" b="b" t="t" l="l"/>
              <a:pathLst>
                <a:path h="903362" w="975892">
                  <a:moveTo>
                    <a:pt x="883182" y="903362"/>
                  </a:moveTo>
                  <a:lnTo>
                    <a:pt x="92710" y="903362"/>
                  </a:lnTo>
                  <a:cubicBezTo>
                    <a:pt x="41910" y="903362"/>
                    <a:pt x="0" y="861452"/>
                    <a:pt x="0" y="8106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382"/>
                  </a:lnTo>
                  <a:cubicBezTo>
                    <a:pt x="975892" y="861452"/>
                    <a:pt x="933982" y="903362"/>
                    <a:pt x="883182" y="903362"/>
                  </a:cubicBezTo>
                  <a:close/>
                </a:path>
              </a:pathLst>
            </a:custGeom>
            <a:solidFill>
              <a:srgbClr val="FCD8C1">
                <a:alpha val="36863"/>
              </a:srgbClr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39392" cy="966862"/>
            </a:xfrm>
            <a:custGeom>
              <a:avLst/>
              <a:gdLst/>
              <a:ahLst/>
              <a:cxnLst/>
              <a:rect r="r" b="b" t="t" l="l"/>
              <a:pathLst>
                <a:path h="966862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402"/>
                  </a:lnTo>
                  <a:cubicBezTo>
                    <a:pt x="979702" y="877962"/>
                    <a:pt x="950492" y="907172"/>
                    <a:pt x="914932" y="907172"/>
                  </a:cubicBezTo>
                  <a:lnTo>
                    <a:pt x="124460" y="907172"/>
                  </a:lnTo>
                  <a:cubicBezTo>
                    <a:pt x="88900" y="907172"/>
                    <a:pt x="59690" y="877962"/>
                    <a:pt x="59690" y="8424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402"/>
                  </a:lnTo>
                  <a:cubicBezTo>
                    <a:pt x="0" y="910982"/>
                    <a:pt x="55880" y="966862"/>
                    <a:pt x="124460" y="966862"/>
                  </a:cubicBezTo>
                  <a:lnTo>
                    <a:pt x="914932" y="966862"/>
                  </a:lnTo>
                  <a:cubicBezTo>
                    <a:pt x="983512" y="966862"/>
                    <a:pt x="1039392" y="910982"/>
                    <a:pt x="1039392" y="842402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FCD8C1">
                <a:alpha val="36863"/>
              </a:srgbClr>
            </a:solidFill>
          </p:spPr>
        </p:sp>
      </p:grpSp>
      <p:sp>
        <p:nvSpPr>
          <p:cNvPr name="AutoShape 27" id="27"/>
          <p:cNvSpPr/>
          <p:nvPr/>
        </p:nvSpPr>
        <p:spPr>
          <a:xfrm>
            <a:off x="10023860" y="5146434"/>
            <a:ext cx="2632163" cy="0"/>
          </a:xfrm>
          <a:prstGeom prst="line">
            <a:avLst/>
          </a:prstGeom>
          <a:ln cap="rnd" w="142875">
            <a:solidFill>
              <a:srgbClr val="F7B38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-412005">
            <a:off x="9967086" y="1209690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1"/>
                </a:lnTo>
                <a:lnTo>
                  <a:pt x="0" y="1300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-453422">
            <a:off x="9881649" y="1441963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91059" y="2828897"/>
            <a:ext cx="3297763" cy="3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F7B385"/>
                </a:solidFill>
                <a:latin typeface="Alegreya Bold"/>
                <a:ea typeface="Alegreya Bold"/>
                <a:cs typeface="Alegreya Bold"/>
                <a:sym typeface="Alegreya Bold"/>
              </a:rPr>
              <a:t>Time Management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11320" y="3706229"/>
            <a:ext cx="3058039" cy="53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Following proper timeline for more througthput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-573065">
            <a:off x="15437050" y="1204989"/>
            <a:ext cx="275387" cy="238485"/>
            <a:chOff x="0" y="0"/>
            <a:chExt cx="6350000" cy="54991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89964D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728284" y="1418974"/>
            <a:ext cx="4007078" cy="3727459"/>
            <a:chOff x="0" y="0"/>
            <a:chExt cx="1039392" cy="9668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31750" y="31750"/>
              <a:ext cx="975892" cy="903362"/>
            </a:xfrm>
            <a:custGeom>
              <a:avLst/>
              <a:gdLst/>
              <a:ahLst/>
              <a:cxnLst/>
              <a:rect r="r" b="b" t="t" l="l"/>
              <a:pathLst>
                <a:path h="903362" w="975892">
                  <a:moveTo>
                    <a:pt x="883182" y="903362"/>
                  </a:moveTo>
                  <a:lnTo>
                    <a:pt x="92710" y="903362"/>
                  </a:lnTo>
                  <a:cubicBezTo>
                    <a:pt x="41910" y="903362"/>
                    <a:pt x="0" y="861452"/>
                    <a:pt x="0" y="8106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382"/>
                  </a:lnTo>
                  <a:cubicBezTo>
                    <a:pt x="975892" y="861452"/>
                    <a:pt x="933982" y="903362"/>
                    <a:pt x="883182" y="903362"/>
                  </a:cubicBezTo>
                  <a:close/>
                </a:path>
              </a:pathLst>
            </a:custGeom>
            <a:solidFill>
              <a:srgbClr val="D5E4A4">
                <a:alpha val="19608"/>
              </a:srgbClr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39392" cy="966862"/>
            </a:xfrm>
            <a:custGeom>
              <a:avLst/>
              <a:gdLst/>
              <a:ahLst/>
              <a:cxnLst/>
              <a:rect r="r" b="b" t="t" l="l"/>
              <a:pathLst>
                <a:path h="966862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402"/>
                  </a:lnTo>
                  <a:cubicBezTo>
                    <a:pt x="979702" y="877962"/>
                    <a:pt x="950492" y="907172"/>
                    <a:pt x="914932" y="907172"/>
                  </a:cubicBezTo>
                  <a:lnTo>
                    <a:pt x="124460" y="907172"/>
                  </a:lnTo>
                  <a:cubicBezTo>
                    <a:pt x="88900" y="907172"/>
                    <a:pt x="59690" y="877962"/>
                    <a:pt x="59690" y="8424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402"/>
                  </a:lnTo>
                  <a:cubicBezTo>
                    <a:pt x="0" y="910982"/>
                    <a:pt x="55880" y="966862"/>
                    <a:pt x="124460" y="966862"/>
                  </a:cubicBezTo>
                  <a:lnTo>
                    <a:pt x="914932" y="966862"/>
                  </a:lnTo>
                  <a:cubicBezTo>
                    <a:pt x="983512" y="966862"/>
                    <a:pt x="1039392" y="910982"/>
                    <a:pt x="1039392" y="842402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D5E4A4">
                <a:alpha val="19608"/>
              </a:srgbClr>
            </a:solidFill>
          </p:spPr>
        </p:sp>
      </p:grpSp>
      <p:sp>
        <p:nvSpPr>
          <p:cNvPr name="AutoShape 37" id="37"/>
          <p:cNvSpPr/>
          <p:nvPr/>
        </p:nvSpPr>
        <p:spPr>
          <a:xfrm>
            <a:off x="14415742" y="5146434"/>
            <a:ext cx="2632163" cy="0"/>
          </a:xfrm>
          <a:prstGeom prst="line">
            <a:avLst/>
          </a:prstGeom>
          <a:ln cap="rnd" w="142875">
            <a:solidFill>
              <a:srgbClr val="CADB7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8" id="38"/>
          <p:cNvSpPr/>
          <p:nvPr/>
        </p:nvSpPr>
        <p:spPr>
          <a:xfrm flipH="false" flipV="false" rot="-450862">
            <a:off x="14350689" y="1203319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2"/>
                </a:lnTo>
                <a:lnTo>
                  <a:pt x="0" y="1300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-453422">
            <a:off x="14265252" y="1441963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328453" y="2828897"/>
            <a:ext cx="2879225" cy="3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CADB7F"/>
                </a:solidFill>
                <a:latin typeface="Alegreya Bold"/>
                <a:ea typeface="Alegreya Bold"/>
                <a:cs typeface="Alegreya Bold"/>
                <a:sym typeface="Alegreya Bold"/>
              </a:rPr>
              <a:t>Problem-Solving Skills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202804" y="3706229"/>
            <a:ext cx="3058039" cy="79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Addressing technical challenges,role-based access control</a:t>
            </a:r>
          </a:p>
        </p:txBody>
      </p:sp>
      <p:grpSp>
        <p:nvGrpSpPr>
          <p:cNvPr name="Group 42" id="42"/>
          <p:cNvGrpSpPr>
            <a:grpSpLocks noChangeAspect="true"/>
          </p:cNvGrpSpPr>
          <p:nvPr/>
        </p:nvGrpSpPr>
        <p:grpSpPr>
          <a:xfrm rot="-573065">
            <a:off x="6666651" y="5807083"/>
            <a:ext cx="275387" cy="238485"/>
            <a:chOff x="0" y="0"/>
            <a:chExt cx="6350000" cy="54991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7182AF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4944520" y="6021068"/>
            <a:ext cx="4007078" cy="3727459"/>
            <a:chOff x="0" y="0"/>
            <a:chExt cx="1039392" cy="96686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31750" y="31750"/>
              <a:ext cx="975892" cy="903362"/>
            </a:xfrm>
            <a:custGeom>
              <a:avLst/>
              <a:gdLst/>
              <a:ahLst/>
              <a:cxnLst/>
              <a:rect r="r" b="b" t="t" l="l"/>
              <a:pathLst>
                <a:path h="903362" w="975892">
                  <a:moveTo>
                    <a:pt x="883182" y="903362"/>
                  </a:moveTo>
                  <a:lnTo>
                    <a:pt x="92710" y="903362"/>
                  </a:lnTo>
                  <a:cubicBezTo>
                    <a:pt x="41910" y="903362"/>
                    <a:pt x="0" y="861452"/>
                    <a:pt x="0" y="8106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382"/>
                  </a:lnTo>
                  <a:cubicBezTo>
                    <a:pt x="975892" y="861452"/>
                    <a:pt x="933982" y="903362"/>
                    <a:pt x="883182" y="903362"/>
                  </a:cubicBezTo>
                  <a:close/>
                </a:path>
              </a:pathLst>
            </a:custGeom>
            <a:solidFill>
              <a:srgbClr val="C7CEEA">
                <a:alpha val="36863"/>
              </a:srgbClr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39392" cy="966862"/>
            </a:xfrm>
            <a:custGeom>
              <a:avLst/>
              <a:gdLst/>
              <a:ahLst/>
              <a:cxnLst/>
              <a:rect r="r" b="b" t="t" l="l"/>
              <a:pathLst>
                <a:path h="966862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402"/>
                  </a:lnTo>
                  <a:cubicBezTo>
                    <a:pt x="979702" y="877962"/>
                    <a:pt x="950492" y="907172"/>
                    <a:pt x="914932" y="907172"/>
                  </a:cubicBezTo>
                  <a:lnTo>
                    <a:pt x="124460" y="907172"/>
                  </a:lnTo>
                  <a:cubicBezTo>
                    <a:pt x="88900" y="907172"/>
                    <a:pt x="59690" y="877962"/>
                    <a:pt x="59690" y="8424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402"/>
                  </a:lnTo>
                  <a:cubicBezTo>
                    <a:pt x="0" y="910982"/>
                    <a:pt x="55880" y="966862"/>
                    <a:pt x="124460" y="966862"/>
                  </a:cubicBezTo>
                  <a:lnTo>
                    <a:pt x="914932" y="966862"/>
                  </a:lnTo>
                  <a:cubicBezTo>
                    <a:pt x="983512" y="966862"/>
                    <a:pt x="1039392" y="910982"/>
                    <a:pt x="1039392" y="842402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C7CEEA">
                <a:alpha val="36863"/>
              </a:srgbClr>
            </a:solidFill>
          </p:spPr>
        </p:sp>
      </p:grpSp>
      <p:sp>
        <p:nvSpPr>
          <p:cNvPr name="AutoShape 47" id="47"/>
          <p:cNvSpPr/>
          <p:nvPr/>
        </p:nvSpPr>
        <p:spPr>
          <a:xfrm>
            <a:off x="5631977" y="9748527"/>
            <a:ext cx="2632163" cy="0"/>
          </a:xfrm>
          <a:prstGeom prst="line">
            <a:avLst/>
          </a:prstGeom>
          <a:ln cap="rnd" w="142875">
            <a:solidFill>
              <a:srgbClr val="8096D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8" id="48"/>
          <p:cNvSpPr/>
          <p:nvPr/>
        </p:nvSpPr>
        <p:spPr>
          <a:xfrm flipH="false" flipV="false" rot="-479661">
            <a:off x="5586129" y="5811783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2"/>
                </a:lnTo>
                <a:lnTo>
                  <a:pt x="0" y="1300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-453422">
            <a:off x="5500692" y="6044056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06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563892" y="7206958"/>
            <a:ext cx="2879225" cy="80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8096D1"/>
                </a:solidFill>
                <a:latin typeface="Alegreya Bold"/>
                <a:ea typeface="Alegreya Bold"/>
                <a:cs typeface="Alegreya Bold"/>
                <a:sym typeface="Alegreya Bold"/>
              </a:rPr>
              <a:t>Documentation and Maintenance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419039" y="8308323"/>
            <a:ext cx="3058039" cy="79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Maintaining clear documentation simplifies future updates and support.</a:t>
            </a:r>
          </a:p>
        </p:txBody>
      </p:sp>
      <p:grpSp>
        <p:nvGrpSpPr>
          <p:cNvPr name="Group 52" id="52"/>
          <p:cNvGrpSpPr>
            <a:grpSpLocks noChangeAspect="true"/>
          </p:cNvGrpSpPr>
          <p:nvPr/>
        </p:nvGrpSpPr>
        <p:grpSpPr>
          <a:xfrm rot="-573065">
            <a:off x="11047076" y="5807083"/>
            <a:ext cx="275387" cy="238485"/>
            <a:chOff x="0" y="0"/>
            <a:chExt cx="6350000" cy="54991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8358AD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9336402" y="6021068"/>
            <a:ext cx="4007078" cy="3727459"/>
            <a:chOff x="0" y="0"/>
            <a:chExt cx="1039392" cy="96686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31750" y="31750"/>
              <a:ext cx="975892" cy="903362"/>
            </a:xfrm>
            <a:custGeom>
              <a:avLst/>
              <a:gdLst/>
              <a:ahLst/>
              <a:cxnLst/>
              <a:rect r="r" b="b" t="t" l="l"/>
              <a:pathLst>
                <a:path h="903362" w="975892">
                  <a:moveTo>
                    <a:pt x="883182" y="903362"/>
                  </a:moveTo>
                  <a:lnTo>
                    <a:pt x="92710" y="903362"/>
                  </a:lnTo>
                  <a:cubicBezTo>
                    <a:pt x="41910" y="903362"/>
                    <a:pt x="0" y="861452"/>
                    <a:pt x="0" y="8106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382"/>
                  </a:lnTo>
                  <a:cubicBezTo>
                    <a:pt x="975892" y="861452"/>
                    <a:pt x="933982" y="903362"/>
                    <a:pt x="883182" y="903362"/>
                  </a:cubicBezTo>
                  <a:close/>
                </a:path>
              </a:pathLst>
            </a:custGeom>
            <a:solidFill>
              <a:srgbClr val="CABAE6">
                <a:alpha val="36863"/>
              </a:srgbClr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039392" cy="966862"/>
            </a:xfrm>
            <a:custGeom>
              <a:avLst/>
              <a:gdLst/>
              <a:ahLst/>
              <a:cxnLst/>
              <a:rect r="r" b="b" t="t" l="l"/>
              <a:pathLst>
                <a:path h="966862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402"/>
                  </a:lnTo>
                  <a:cubicBezTo>
                    <a:pt x="979702" y="877962"/>
                    <a:pt x="950492" y="907172"/>
                    <a:pt x="914932" y="907172"/>
                  </a:cubicBezTo>
                  <a:lnTo>
                    <a:pt x="124460" y="907172"/>
                  </a:lnTo>
                  <a:cubicBezTo>
                    <a:pt x="88900" y="907172"/>
                    <a:pt x="59690" y="877962"/>
                    <a:pt x="59690" y="8424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402"/>
                  </a:lnTo>
                  <a:cubicBezTo>
                    <a:pt x="0" y="910982"/>
                    <a:pt x="55880" y="966862"/>
                    <a:pt x="124460" y="966862"/>
                  </a:cubicBezTo>
                  <a:lnTo>
                    <a:pt x="914932" y="966862"/>
                  </a:lnTo>
                  <a:cubicBezTo>
                    <a:pt x="983512" y="966862"/>
                    <a:pt x="1039392" y="910982"/>
                    <a:pt x="1039392" y="842402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CABAE6">
                <a:alpha val="36863"/>
              </a:srgbClr>
            </a:solidFill>
          </p:spPr>
        </p:sp>
      </p:grpSp>
      <p:sp>
        <p:nvSpPr>
          <p:cNvPr name="AutoShape 57" id="57"/>
          <p:cNvSpPr/>
          <p:nvPr/>
        </p:nvSpPr>
        <p:spPr>
          <a:xfrm>
            <a:off x="10023860" y="9748527"/>
            <a:ext cx="2632163" cy="0"/>
          </a:xfrm>
          <a:prstGeom prst="line">
            <a:avLst/>
          </a:prstGeom>
          <a:ln cap="rnd" w="142875">
            <a:solidFill>
              <a:srgbClr val="A980D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8" id="58"/>
          <p:cNvSpPr/>
          <p:nvPr/>
        </p:nvSpPr>
        <p:spPr>
          <a:xfrm flipH="false" flipV="false" rot="-412005">
            <a:off x="9967086" y="5811783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2"/>
                </a:lnTo>
                <a:lnTo>
                  <a:pt x="0" y="1300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-453422">
            <a:off x="9881649" y="6044056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07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691458" y="7430991"/>
            <a:ext cx="3297763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A980D1"/>
                </a:solidFill>
                <a:latin typeface="Alegreya Bold"/>
                <a:ea typeface="Alegreya Bold"/>
                <a:cs typeface="Alegreya Bold"/>
                <a:sym typeface="Alegreya Bold"/>
              </a:rPr>
              <a:t>Experience Gaining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811320" y="8308323"/>
            <a:ext cx="3058039" cy="79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Learn, How to develop a software from the scrach with all required aspects </a:t>
            </a:r>
          </a:p>
        </p:txBody>
      </p:sp>
      <p:grpSp>
        <p:nvGrpSpPr>
          <p:cNvPr name="Group 62" id="62"/>
          <p:cNvGrpSpPr>
            <a:grpSpLocks noChangeAspect="true"/>
          </p:cNvGrpSpPr>
          <p:nvPr/>
        </p:nvGrpSpPr>
        <p:grpSpPr>
          <a:xfrm rot="-573065">
            <a:off x="15437050" y="5807083"/>
            <a:ext cx="275387" cy="238485"/>
            <a:chOff x="0" y="0"/>
            <a:chExt cx="6350000" cy="54991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D4992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3728284" y="6021068"/>
            <a:ext cx="4007078" cy="3727459"/>
            <a:chOff x="0" y="0"/>
            <a:chExt cx="1039392" cy="966862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31750" y="31750"/>
              <a:ext cx="975892" cy="903362"/>
            </a:xfrm>
            <a:custGeom>
              <a:avLst/>
              <a:gdLst/>
              <a:ahLst/>
              <a:cxnLst/>
              <a:rect r="r" b="b" t="t" l="l"/>
              <a:pathLst>
                <a:path h="903362" w="975892">
                  <a:moveTo>
                    <a:pt x="883182" y="903362"/>
                  </a:moveTo>
                  <a:lnTo>
                    <a:pt x="92710" y="903362"/>
                  </a:lnTo>
                  <a:cubicBezTo>
                    <a:pt x="41910" y="903362"/>
                    <a:pt x="0" y="861452"/>
                    <a:pt x="0" y="8106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382"/>
                  </a:lnTo>
                  <a:cubicBezTo>
                    <a:pt x="975892" y="861452"/>
                    <a:pt x="933982" y="903362"/>
                    <a:pt x="883182" y="903362"/>
                  </a:cubicBezTo>
                  <a:close/>
                </a:path>
              </a:pathLst>
            </a:custGeom>
            <a:solidFill>
              <a:srgbClr val="F1C5E8">
                <a:alpha val="36863"/>
              </a:srgbClr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039392" cy="966862"/>
            </a:xfrm>
            <a:custGeom>
              <a:avLst/>
              <a:gdLst/>
              <a:ahLst/>
              <a:cxnLst/>
              <a:rect r="r" b="b" t="t" l="l"/>
              <a:pathLst>
                <a:path h="966862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402"/>
                  </a:lnTo>
                  <a:cubicBezTo>
                    <a:pt x="979702" y="877962"/>
                    <a:pt x="950492" y="907172"/>
                    <a:pt x="914932" y="907172"/>
                  </a:cubicBezTo>
                  <a:lnTo>
                    <a:pt x="124460" y="907172"/>
                  </a:lnTo>
                  <a:cubicBezTo>
                    <a:pt x="88900" y="907172"/>
                    <a:pt x="59690" y="877962"/>
                    <a:pt x="59690" y="8424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402"/>
                  </a:lnTo>
                  <a:cubicBezTo>
                    <a:pt x="0" y="910982"/>
                    <a:pt x="55880" y="966862"/>
                    <a:pt x="124460" y="966862"/>
                  </a:cubicBezTo>
                  <a:lnTo>
                    <a:pt x="914932" y="966862"/>
                  </a:lnTo>
                  <a:cubicBezTo>
                    <a:pt x="983512" y="966862"/>
                    <a:pt x="1039392" y="910982"/>
                    <a:pt x="1039392" y="842402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F1C5E8">
                <a:alpha val="36863"/>
              </a:srgbClr>
            </a:solidFill>
          </p:spPr>
        </p:sp>
      </p:grpSp>
      <p:sp>
        <p:nvSpPr>
          <p:cNvPr name="AutoShape 67" id="67"/>
          <p:cNvSpPr/>
          <p:nvPr/>
        </p:nvSpPr>
        <p:spPr>
          <a:xfrm>
            <a:off x="14415742" y="9748527"/>
            <a:ext cx="2632163" cy="0"/>
          </a:xfrm>
          <a:prstGeom prst="line">
            <a:avLst/>
          </a:prstGeom>
          <a:ln cap="rnd" w="142875">
            <a:solidFill>
              <a:srgbClr val="DB7FC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8" id="68"/>
          <p:cNvSpPr/>
          <p:nvPr/>
        </p:nvSpPr>
        <p:spPr>
          <a:xfrm flipH="false" flipV="false" rot="-450862">
            <a:off x="14350689" y="5805413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1"/>
                </a:lnTo>
                <a:lnTo>
                  <a:pt x="0" y="13001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-453422">
            <a:off x="14265252" y="6044056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08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4328453" y="7430991"/>
            <a:ext cx="2879225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DB7FCF"/>
                </a:solidFill>
                <a:latin typeface="Alegreya Bold"/>
                <a:ea typeface="Alegreya Bold"/>
                <a:cs typeface="Alegreya Bold"/>
                <a:sym typeface="Alegreya Bold"/>
              </a:rPr>
              <a:t>Overall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4202804" y="8083263"/>
            <a:ext cx="3058039" cy="106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Importance of well communication and documentation for smooth maintainance</a:t>
            </a:r>
          </a:p>
        </p:txBody>
      </p:sp>
      <p:grpSp>
        <p:nvGrpSpPr>
          <p:cNvPr name="Group 72" id="72"/>
          <p:cNvGrpSpPr>
            <a:grpSpLocks noChangeAspect="true"/>
          </p:cNvGrpSpPr>
          <p:nvPr/>
        </p:nvGrpSpPr>
        <p:grpSpPr>
          <a:xfrm rot="-573065">
            <a:off x="2262913" y="5805374"/>
            <a:ext cx="275387" cy="238485"/>
            <a:chOff x="0" y="0"/>
            <a:chExt cx="6350000" cy="54991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599D85"/>
            </a:solidFill>
          </p:spPr>
        </p:sp>
      </p:grpSp>
      <p:sp>
        <p:nvSpPr>
          <p:cNvPr name="Freeform 74" id="74"/>
          <p:cNvSpPr/>
          <p:nvPr/>
        </p:nvSpPr>
        <p:spPr>
          <a:xfrm flipH="false" flipV="false" rot="-453116">
            <a:off x="1176186" y="5805780"/>
            <a:ext cx="1300191" cy="1300191"/>
          </a:xfrm>
          <a:custGeom>
            <a:avLst/>
            <a:gdLst/>
            <a:ahLst/>
            <a:cxnLst/>
            <a:rect r="r" b="b" t="t" l="l"/>
            <a:pathLst>
              <a:path h="1300191" w="1300191">
                <a:moveTo>
                  <a:pt x="0" y="0"/>
                </a:moveTo>
                <a:lnTo>
                  <a:pt x="1300191" y="0"/>
                </a:lnTo>
                <a:lnTo>
                  <a:pt x="1300191" y="1300191"/>
                </a:lnTo>
                <a:lnTo>
                  <a:pt x="0" y="13001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5" id="75"/>
          <p:cNvGrpSpPr/>
          <p:nvPr/>
        </p:nvGrpSpPr>
        <p:grpSpPr>
          <a:xfrm rot="0">
            <a:off x="552638" y="6019359"/>
            <a:ext cx="4007078" cy="3729168"/>
            <a:chOff x="0" y="0"/>
            <a:chExt cx="1039392" cy="967305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31750" y="31750"/>
              <a:ext cx="975892" cy="903805"/>
            </a:xfrm>
            <a:custGeom>
              <a:avLst/>
              <a:gdLst/>
              <a:ahLst/>
              <a:cxnLst/>
              <a:rect r="r" b="b" t="t" l="l"/>
              <a:pathLst>
                <a:path h="903805" w="975892">
                  <a:moveTo>
                    <a:pt x="883182" y="903805"/>
                  </a:moveTo>
                  <a:lnTo>
                    <a:pt x="92710" y="903805"/>
                  </a:lnTo>
                  <a:cubicBezTo>
                    <a:pt x="41910" y="903805"/>
                    <a:pt x="0" y="861895"/>
                    <a:pt x="0" y="8110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1912" y="0"/>
                  </a:lnTo>
                  <a:cubicBezTo>
                    <a:pt x="932712" y="0"/>
                    <a:pt x="974622" y="41910"/>
                    <a:pt x="974622" y="92710"/>
                  </a:cubicBezTo>
                  <a:lnTo>
                    <a:pt x="974622" y="809825"/>
                  </a:lnTo>
                  <a:cubicBezTo>
                    <a:pt x="975892" y="861895"/>
                    <a:pt x="933982" y="903805"/>
                    <a:pt x="883182" y="903805"/>
                  </a:cubicBezTo>
                  <a:close/>
                </a:path>
              </a:pathLst>
            </a:custGeom>
            <a:solidFill>
              <a:srgbClr val="B8DDD0">
                <a:alpha val="36863"/>
              </a:srgbClr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039392" cy="967305"/>
            </a:xfrm>
            <a:custGeom>
              <a:avLst/>
              <a:gdLst/>
              <a:ahLst/>
              <a:cxnLst/>
              <a:rect r="r" b="b" t="t" l="l"/>
              <a:pathLst>
                <a:path h="967305" w="1039392">
                  <a:moveTo>
                    <a:pt x="914932" y="59690"/>
                  </a:moveTo>
                  <a:cubicBezTo>
                    <a:pt x="950492" y="59690"/>
                    <a:pt x="979702" y="88900"/>
                    <a:pt x="979702" y="124460"/>
                  </a:cubicBezTo>
                  <a:lnTo>
                    <a:pt x="979702" y="842845"/>
                  </a:lnTo>
                  <a:cubicBezTo>
                    <a:pt x="979702" y="878405"/>
                    <a:pt x="950492" y="907615"/>
                    <a:pt x="914932" y="907615"/>
                  </a:cubicBezTo>
                  <a:lnTo>
                    <a:pt x="124460" y="907615"/>
                  </a:lnTo>
                  <a:cubicBezTo>
                    <a:pt x="88900" y="907615"/>
                    <a:pt x="59690" y="878405"/>
                    <a:pt x="59690" y="8428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4932" y="59690"/>
                  </a:lnTo>
                  <a:moveTo>
                    <a:pt x="9149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42845"/>
                  </a:lnTo>
                  <a:cubicBezTo>
                    <a:pt x="0" y="911425"/>
                    <a:pt x="55880" y="967305"/>
                    <a:pt x="124460" y="967305"/>
                  </a:cubicBezTo>
                  <a:lnTo>
                    <a:pt x="914932" y="967305"/>
                  </a:lnTo>
                  <a:cubicBezTo>
                    <a:pt x="983512" y="967305"/>
                    <a:pt x="1039392" y="911425"/>
                    <a:pt x="1039392" y="842845"/>
                  </a:cubicBezTo>
                  <a:lnTo>
                    <a:pt x="1039392" y="124460"/>
                  </a:lnTo>
                  <a:cubicBezTo>
                    <a:pt x="1039392" y="55880"/>
                    <a:pt x="983512" y="0"/>
                    <a:pt x="914932" y="0"/>
                  </a:cubicBezTo>
                  <a:close/>
                </a:path>
              </a:pathLst>
            </a:custGeom>
            <a:solidFill>
              <a:srgbClr val="B8DDD0">
                <a:alpha val="36863"/>
              </a:srgbClr>
            </a:solidFill>
          </p:spPr>
        </p:sp>
      </p:grpSp>
      <p:sp>
        <p:nvSpPr>
          <p:cNvPr name="AutoShape 78" id="78"/>
          <p:cNvSpPr/>
          <p:nvPr/>
        </p:nvSpPr>
        <p:spPr>
          <a:xfrm>
            <a:off x="1240095" y="9748527"/>
            <a:ext cx="2632163" cy="0"/>
          </a:xfrm>
          <a:prstGeom prst="line">
            <a:avLst/>
          </a:prstGeom>
          <a:ln cap="rnd" w="142875">
            <a:solidFill>
              <a:srgbClr val="73C2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9" id="79"/>
          <p:cNvSpPr txBox="true"/>
          <p:nvPr/>
        </p:nvSpPr>
        <p:spPr>
          <a:xfrm rot="-453422">
            <a:off x="1067362" y="6042347"/>
            <a:ext cx="1459791" cy="7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</a:pPr>
            <a:r>
              <a:rPr lang="en-US" b="true" sz="4409" spc="44">
                <a:solidFill>
                  <a:srgbClr val="FFFDF4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40087" y="7206958"/>
            <a:ext cx="2879225" cy="80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b="true" sz="2319" spc="23">
                <a:solidFill>
                  <a:srgbClr val="73C2A6"/>
                </a:solidFill>
                <a:latin typeface="Alegreya Bold"/>
                <a:ea typeface="Alegreya Bold"/>
                <a:cs typeface="Alegreya Bold"/>
                <a:sym typeface="Alegreya Bold"/>
              </a:rPr>
              <a:t>Learning New Technologies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041155" y="8195506"/>
            <a:ext cx="3058039" cy="106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</a:pPr>
            <a:r>
              <a:rPr lang="en-US" sz="1543" spc="15">
                <a:solidFill>
                  <a:srgbClr val="98978E"/>
                </a:solidFill>
                <a:latin typeface="Inter"/>
                <a:ea typeface="Inter"/>
                <a:cs typeface="Inter"/>
                <a:sym typeface="Inter"/>
              </a:rPr>
              <a:t>The project provided an opportunity to learn and apply technologies, frameworks, or methodologies effectively.</a:t>
            </a:r>
          </a:p>
        </p:txBody>
      </p:sp>
      <p:sp>
        <p:nvSpPr>
          <p:cNvPr name="Freeform 82" id="82"/>
          <p:cNvSpPr/>
          <p:nvPr/>
        </p:nvSpPr>
        <p:spPr>
          <a:xfrm flipH="false" flipV="false" rot="-10409752">
            <a:off x="59139" y="-135885"/>
            <a:ext cx="5997875" cy="1384964"/>
          </a:xfrm>
          <a:custGeom>
            <a:avLst/>
            <a:gdLst/>
            <a:ahLst/>
            <a:cxnLst/>
            <a:rect r="r" b="b" t="t" l="l"/>
            <a:pathLst>
              <a:path h="1384964" w="5997875">
                <a:moveTo>
                  <a:pt x="0" y="0"/>
                </a:moveTo>
                <a:lnTo>
                  <a:pt x="5997875" y="0"/>
                </a:lnTo>
                <a:lnTo>
                  <a:pt x="5997875" y="1384964"/>
                </a:lnTo>
                <a:lnTo>
                  <a:pt x="0" y="13849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3" id="83"/>
          <p:cNvSpPr txBox="true"/>
          <p:nvPr/>
        </p:nvSpPr>
        <p:spPr>
          <a:xfrm rot="0">
            <a:off x="829545" y="247586"/>
            <a:ext cx="467248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LESSON LEARNT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74467" y="6252670"/>
            <a:ext cx="13682235" cy="384164"/>
            <a:chOff x="0" y="0"/>
            <a:chExt cx="23520531" cy="66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3457032" cy="596900"/>
            </a:xfrm>
            <a:custGeom>
              <a:avLst/>
              <a:gdLst/>
              <a:ahLst/>
              <a:cxnLst/>
              <a:rect r="r" b="b" t="t" l="l"/>
              <a:pathLst>
                <a:path h="596900" w="23457032">
                  <a:moveTo>
                    <a:pt x="23364321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3363051" y="0"/>
                  </a:lnTo>
                  <a:cubicBezTo>
                    <a:pt x="23413851" y="0"/>
                    <a:pt x="23455761" y="41910"/>
                    <a:pt x="23455761" y="92710"/>
                  </a:cubicBezTo>
                  <a:lnTo>
                    <a:pt x="23455761" y="502920"/>
                  </a:lnTo>
                  <a:cubicBezTo>
                    <a:pt x="23457032" y="554990"/>
                    <a:pt x="23415121" y="596900"/>
                    <a:pt x="23364321" y="596900"/>
                  </a:cubicBezTo>
                  <a:close/>
                </a:path>
              </a:pathLst>
            </a:custGeom>
            <a:solidFill>
              <a:srgbClr val="D5E4A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20532" cy="660400"/>
            </a:xfrm>
            <a:custGeom>
              <a:avLst/>
              <a:gdLst/>
              <a:ahLst/>
              <a:cxnLst/>
              <a:rect r="r" b="b" t="t" l="l"/>
              <a:pathLst>
                <a:path h="660400" w="23520532">
                  <a:moveTo>
                    <a:pt x="23396071" y="59690"/>
                  </a:moveTo>
                  <a:cubicBezTo>
                    <a:pt x="23431632" y="59690"/>
                    <a:pt x="23460841" y="88900"/>
                    <a:pt x="23460841" y="124460"/>
                  </a:cubicBezTo>
                  <a:lnTo>
                    <a:pt x="23460841" y="535940"/>
                  </a:lnTo>
                  <a:cubicBezTo>
                    <a:pt x="23460841" y="571500"/>
                    <a:pt x="23431632" y="600710"/>
                    <a:pt x="23396071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3396071" y="59690"/>
                  </a:lnTo>
                  <a:moveTo>
                    <a:pt x="233960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23396071" y="660400"/>
                  </a:lnTo>
                  <a:cubicBezTo>
                    <a:pt x="23464651" y="660400"/>
                    <a:pt x="23520532" y="604520"/>
                    <a:pt x="23520532" y="535940"/>
                  </a:cubicBezTo>
                  <a:lnTo>
                    <a:pt x="23520532" y="124460"/>
                  </a:lnTo>
                  <a:cubicBezTo>
                    <a:pt x="23520532" y="55880"/>
                    <a:pt x="23464651" y="0"/>
                    <a:pt x="23396071" y="0"/>
                  </a:cubicBezTo>
                  <a:close/>
                </a:path>
              </a:pathLst>
            </a:custGeom>
            <a:solidFill>
              <a:srgbClr val="D5E4A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81910" y="7614418"/>
            <a:ext cx="8795854" cy="384164"/>
            <a:chOff x="0" y="0"/>
            <a:chExt cx="15120567" cy="66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5057067" cy="596900"/>
            </a:xfrm>
            <a:custGeom>
              <a:avLst/>
              <a:gdLst/>
              <a:ahLst/>
              <a:cxnLst/>
              <a:rect r="r" b="b" t="t" l="l"/>
              <a:pathLst>
                <a:path h="596900" w="15057067">
                  <a:moveTo>
                    <a:pt x="14964358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963087" y="0"/>
                  </a:lnTo>
                  <a:cubicBezTo>
                    <a:pt x="15013887" y="0"/>
                    <a:pt x="15055797" y="41910"/>
                    <a:pt x="15055797" y="92710"/>
                  </a:cubicBezTo>
                  <a:lnTo>
                    <a:pt x="15055797" y="502920"/>
                  </a:lnTo>
                  <a:cubicBezTo>
                    <a:pt x="15057067" y="554990"/>
                    <a:pt x="15015158" y="596900"/>
                    <a:pt x="14964358" y="596900"/>
                  </a:cubicBezTo>
                  <a:close/>
                </a:path>
              </a:pathLst>
            </a:custGeom>
            <a:solidFill>
              <a:srgbClr val="C7CEE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120567" cy="660400"/>
            </a:xfrm>
            <a:custGeom>
              <a:avLst/>
              <a:gdLst/>
              <a:ahLst/>
              <a:cxnLst/>
              <a:rect r="r" b="b" t="t" l="l"/>
              <a:pathLst>
                <a:path h="660400" w="15120567">
                  <a:moveTo>
                    <a:pt x="14996108" y="59690"/>
                  </a:moveTo>
                  <a:cubicBezTo>
                    <a:pt x="15031667" y="59690"/>
                    <a:pt x="15060878" y="88900"/>
                    <a:pt x="15060878" y="124460"/>
                  </a:cubicBezTo>
                  <a:lnTo>
                    <a:pt x="15060878" y="535940"/>
                  </a:lnTo>
                  <a:cubicBezTo>
                    <a:pt x="15060878" y="571500"/>
                    <a:pt x="15031667" y="600710"/>
                    <a:pt x="14996108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996108" y="59690"/>
                  </a:lnTo>
                  <a:moveTo>
                    <a:pt x="1499610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14996108" y="660400"/>
                  </a:lnTo>
                  <a:cubicBezTo>
                    <a:pt x="15064687" y="660400"/>
                    <a:pt x="15120567" y="604520"/>
                    <a:pt x="15120567" y="535940"/>
                  </a:cubicBezTo>
                  <a:lnTo>
                    <a:pt x="15120567" y="124460"/>
                  </a:lnTo>
                  <a:cubicBezTo>
                    <a:pt x="15120567" y="55880"/>
                    <a:pt x="15064687" y="0"/>
                    <a:pt x="14996108" y="0"/>
                  </a:cubicBezTo>
                  <a:close/>
                </a:path>
              </a:pathLst>
            </a:custGeom>
            <a:solidFill>
              <a:srgbClr val="C7CEE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5335">
            <a:off x="7098297" y="2897266"/>
            <a:ext cx="1179564" cy="1179564"/>
          </a:xfrm>
          <a:custGeom>
            <a:avLst/>
            <a:gdLst/>
            <a:ahLst/>
            <a:cxnLst/>
            <a:rect r="r" b="b" t="t" l="l"/>
            <a:pathLst>
              <a:path h="1179564" w="1179564">
                <a:moveTo>
                  <a:pt x="0" y="0"/>
                </a:moveTo>
                <a:lnTo>
                  <a:pt x="1179564" y="0"/>
                </a:lnTo>
                <a:lnTo>
                  <a:pt x="1179564" y="1179563"/>
                </a:lnTo>
                <a:lnTo>
                  <a:pt x="0" y="117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781910" y="4880104"/>
            <a:ext cx="12019330" cy="384164"/>
            <a:chOff x="0" y="0"/>
            <a:chExt cx="20661903" cy="660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20598403" cy="596900"/>
            </a:xfrm>
            <a:custGeom>
              <a:avLst/>
              <a:gdLst/>
              <a:ahLst/>
              <a:cxnLst/>
              <a:rect r="r" b="b" t="t" l="l"/>
              <a:pathLst>
                <a:path h="596900" w="20598403">
                  <a:moveTo>
                    <a:pt x="20505693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504423" y="0"/>
                  </a:lnTo>
                  <a:cubicBezTo>
                    <a:pt x="20555223" y="0"/>
                    <a:pt x="20597133" y="41910"/>
                    <a:pt x="20597133" y="92710"/>
                  </a:cubicBezTo>
                  <a:lnTo>
                    <a:pt x="20597133" y="502920"/>
                  </a:lnTo>
                  <a:cubicBezTo>
                    <a:pt x="20598403" y="554990"/>
                    <a:pt x="20556493" y="596900"/>
                    <a:pt x="20505693" y="596900"/>
                  </a:cubicBezTo>
                  <a:close/>
                </a:path>
              </a:pathLst>
            </a:custGeom>
            <a:solidFill>
              <a:srgbClr val="F7B385">
                <a:alpha val="63922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61903" cy="660400"/>
            </a:xfrm>
            <a:custGeom>
              <a:avLst/>
              <a:gdLst/>
              <a:ahLst/>
              <a:cxnLst/>
              <a:rect r="r" b="b" t="t" l="l"/>
              <a:pathLst>
                <a:path h="660400" w="20661903">
                  <a:moveTo>
                    <a:pt x="20537443" y="59690"/>
                  </a:moveTo>
                  <a:cubicBezTo>
                    <a:pt x="20573003" y="59690"/>
                    <a:pt x="20602214" y="88900"/>
                    <a:pt x="20602214" y="124460"/>
                  </a:cubicBezTo>
                  <a:lnTo>
                    <a:pt x="20602214" y="535940"/>
                  </a:lnTo>
                  <a:cubicBezTo>
                    <a:pt x="20602214" y="571500"/>
                    <a:pt x="20573003" y="600710"/>
                    <a:pt x="20537443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7444" y="59690"/>
                  </a:lnTo>
                  <a:moveTo>
                    <a:pt x="2053744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20537444" y="660400"/>
                  </a:lnTo>
                  <a:cubicBezTo>
                    <a:pt x="20606023" y="660400"/>
                    <a:pt x="20661903" y="604520"/>
                    <a:pt x="20661903" y="535940"/>
                  </a:cubicBezTo>
                  <a:lnTo>
                    <a:pt x="20661903" y="124460"/>
                  </a:lnTo>
                  <a:cubicBezTo>
                    <a:pt x="20661903" y="55880"/>
                    <a:pt x="20606023" y="0"/>
                    <a:pt x="20537444" y="0"/>
                  </a:cubicBezTo>
                  <a:close/>
                </a:path>
              </a:pathLst>
            </a:custGeom>
            <a:solidFill>
              <a:srgbClr val="F7B385">
                <a:alpha val="63922"/>
              </a:srgbClr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756582" y="4079455"/>
            <a:ext cx="1184814" cy="1184814"/>
          </a:xfrm>
          <a:custGeom>
            <a:avLst/>
            <a:gdLst/>
            <a:ahLst/>
            <a:cxnLst/>
            <a:rect r="r" b="b" t="t" l="l"/>
            <a:pathLst>
              <a:path h="1184814" w="1184814">
                <a:moveTo>
                  <a:pt x="0" y="0"/>
                </a:moveTo>
                <a:lnTo>
                  <a:pt x="1184814" y="0"/>
                </a:lnTo>
                <a:lnTo>
                  <a:pt x="1184814" y="1184814"/>
                </a:lnTo>
                <a:lnTo>
                  <a:pt x="0" y="1184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467152" y="1321647"/>
            <a:ext cx="434064" cy="610576"/>
          </a:xfrm>
          <a:custGeom>
            <a:avLst/>
            <a:gdLst/>
            <a:ahLst/>
            <a:cxnLst/>
            <a:rect r="r" b="b" t="t" l="l"/>
            <a:pathLst>
              <a:path h="610576" w="434064">
                <a:moveTo>
                  <a:pt x="0" y="0"/>
                </a:moveTo>
                <a:lnTo>
                  <a:pt x="434064" y="0"/>
                </a:lnTo>
                <a:lnTo>
                  <a:pt x="434064" y="610576"/>
                </a:lnTo>
                <a:lnTo>
                  <a:pt x="0" y="610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95672" y="5480740"/>
            <a:ext cx="1184814" cy="1184814"/>
          </a:xfrm>
          <a:custGeom>
            <a:avLst/>
            <a:gdLst/>
            <a:ahLst/>
            <a:cxnLst/>
            <a:rect r="r" b="b" t="t" l="l"/>
            <a:pathLst>
              <a:path h="1184814" w="1184814">
                <a:moveTo>
                  <a:pt x="0" y="0"/>
                </a:moveTo>
                <a:lnTo>
                  <a:pt x="1184814" y="0"/>
                </a:lnTo>
                <a:lnTo>
                  <a:pt x="1184814" y="1184814"/>
                </a:lnTo>
                <a:lnTo>
                  <a:pt x="0" y="11848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756582" y="6813768"/>
            <a:ext cx="1184814" cy="1184814"/>
          </a:xfrm>
          <a:custGeom>
            <a:avLst/>
            <a:gdLst/>
            <a:ahLst/>
            <a:cxnLst/>
            <a:rect r="r" b="b" t="t" l="l"/>
            <a:pathLst>
              <a:path h="1184814" w="1184814">
                <a:moveTo>
                  <a:pt x="0" y="0"/>
                </a:moveTo>
                <a:lnTo>
                  <a:pt x="1184814" y="0"/>
                </a:lnTo>
                <a:lnTo>
                  <a:pt x="1184814" y="1184814"/>
                </a:lnTo>
                <a:lnTo>
                  <a:pt x="0" y="11848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95672" y="7998582"/>
            <a:ext cx="1184814" cy="1184814"/>
          </a:xfrm>
          <a:custGeom>
            <a:avLst/>
            <a:gdLst/>
            <a:ahLst/>
            <a:cxnLst/>
            <a:rect r="r" b="b" t="t" l="l"/>
            <a:pathLst>
              <a:path h="1184814" w="1184814">
                <a:moveTo>
                  <a:pt x="0" y="0"/>
                </a:moveTo>
                <a:lnTo>
                  <a:pt x="1184814" y="0"/>
                </a:lnTo>
                <a:lnTo>
                  <a:pt x="1184814" y="1184814"/>
                </a:lnTo>
                <a:lnTo>
                  <a:pt x="0" y="11848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4884" y="2626622"/>
            <a:ext cx="6709940" cy="8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4" b="true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Gained practical knowledge of the Software Development Life Cycle (SDLC).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5358" y="5317528"/>
            <a:ext cx="6619465" cy="8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4" b="true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Learned to use GitHub and project management tools efficiently.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37810" y="3833672"/>
            <a:ext cx="6650235" cy="8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4" b="true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Improved collaborative teamwork and problem-solving skills.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37810" y="6205045"/>
            <a:ext cx="7414435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4" b="true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Successfully implemented a user-friendly Employee Management System with key functionalities.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388" t="-1565" r="-1388" b="-12134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-4711562" y="3695290"/>
            <a:ext cx="12019330" cy="384164"/>
            <a:chOff x="0" y="0"/>
            <a:chExt cx="20661903" cy="660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1750" y="31750"/>
              <a:ext cx="20598403" cy="596900"/>
            </a:xfrm>
            <a:custGeom>
              <a:avLst/>
              <a:gdLst/>
              <a:ahLst/>
              <a:cxnLst/>
              <a:rect r="r" b="b" t="t" l="l"/>
              <a:pathLst>
                <a:path h="596900" w="20598403">
                  <a:moveTo>
                    <a:pt x="20505693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504423" y="0"/>
                  </a:lnTo>
                  <a:cubicBezTo>
                    <a:pt x="20555223" y="0"/>
                    <a:pt x="20597133" y="41910"/>
                    <a:pt x="20597133" y="92710"/>
                  </a:cubicBezTo>
                  <a:lnTo>
                    <a:pt x="20597133" y="502920"/>
                  </a:lnTo>
                  <a:cubicBezTo>
                    <a:pt x="20598403" y="554990"/>
                    <a:pt x="20556493" y="596900"/>
                    <a:pt x="20505693" y="596900"/>
                  </a:cubicBezTo>
                  <a:close/>
                </a:path>
              </a:pathLst>
            </a:custGeom>
            <a:solidFill>
              <a:srgbClr val="E86A8A">
                <a:alpha val="60784"/>
              </a:srgbClr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661903" cy="660400"/>
            </a:xfrm>
            <a:custGeom>
              <a:avLst/>
              <a:gdLst/>
              <a:ahLst/>
              <a:cxnLst/>
              <a:rect r="r" b="b" t="t" l="l"/>
              <a:pathLst>
                <a:path h="660400" w="20661903">
                  <a:moveTo>
                    <a:pt x="20537443" y="59690"/>
                  </a:moveTo>
                  <a:cubicBezTo>
                    <a:pt x="20573003" y="59690"/>
                    <a:pt x="20602214" y="88900"/>
                    <a:pt x="20602214" y="124460"/>
                  </a:cubicBezTo>
                  <a:lnTo>
                    <a:pt x="20602214" y="535940"/>
                  </a:lnTo>
                  <a:cubicBezTo>
                    <a:pt x="20602214" y="571500"/>
                    <a:pt x="20573003" y="600710"/>
                    <a:pt x="20537443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37444" y="59690"/>
                  </a:lnTo>
                  <a:moveTo>
                    <a:pt x="2053744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20537444" y="660400"/>
                  </a:lnTo>
                  <a:cubicBezTo>
                    <a:pt x="20606023" y="660400"/>
                    <a:pt x="20661903" y="604520"/>
                    <a:pt x="20661903" y="535940"/>
                  </a:cubicBezTo>
                  <a:lnTo>
                    <a:pt x="20661903" y="124460"/>
                  </a:lnTo>
                  <a:cubicBezTo>
                    <a:pt x="20661903" y="55880"/>
                    <a:pt x="20606023" y="0"/>
                    <a:pt x="20537444" y="0"/>
                  </a:cubicBezTo>
                  <a:close/>
                </a:path>
              </a:pathLst>
            </a:custGeom>
            <a:solidFill>
              <a:srgbClr val="E86A8A">
                <a:alpha val="60784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-6374467" y="8799232"/>
            <a:ext cx="13682235" cy="384164"/>
            <a:chOff x="0" y="0"/>
            <a:chExt cx="23520531" cy="660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31750" y="31750"/>
              <a:ext cx="23457032" cy="596900"/>
            </a:xfrm>
            <a:custGeom>
              <a:avLst/>
              <a:gdLst/>
              <a:ahLst/>
              <a:cxnLst/>
              <a:rect r="r" b="b" t="t" l="l"/>
              <a:pathLst>
                <a:path h="596900" w="23457032">
                  <a:moveTo>
                    <a:pt x="23364321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3363051" y="0"/>
                  </a:lnTo>
                  <a:cubicBezTo>
                    <a:pt x="23413851" y="0"/>
                    <a:pt x="23455761" y="41910"/>
                    <a:pt x="23455761" y="92710"/>
                  </a:cubicBezTo>
                  <a:lnTo>
                    <a:pt x="23455761" y="502920"/>
                  </a:lnTo>
                  <a:cubicBezTo>
                    <a:pt x="23457032" y="554990"/>
                    <a:pt x="23415121" y="596900"/>
                    <a:pt x="23364321" y="596900"/>
                  </a:cubicBezTo>
                  <a:close/>
                </a:path>
              </a:pathLst>
            </a:custGeom>
            <a:solidFill>
              <a:srgbClr val="A980D1">
                <a:alpha val="65882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520532" cy="660400"/>
            </a:xfrm>
            <a:custGeom>
              <a:avLst/>
              <a:gdLst/>
              <a:ahLst/>
              <a:cxnLst/>
              <a:rect r="r" b="b" t="t" l="l"/>
              <a:pathLst>
                <a:path h="660400" w="23520532">
                  <a:moveTo>
                    <a:pt x="23396071" y="59690"/>
                  </a:moveTo>
                  <a:cubicBezTo>
                    <a:pt x="23431632" y="59690"/>
                    <a:pt x="23460841" y="88900"/>
                    <a:pt x="23460841" y="124460"/>
                  </a:cubicBezTo>
                  <a:lnTo>
                    <a:pt x="23460841" y="535940"/>
                  </a:lnTo>
                  <a:cubicBezTo>
                    <a:pt x="23460841" y="571500"/>
                    <a:pt x="23431632" y="600710"/>
                    <a:pt x="23396071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3396071" y="59690"/>
                  </a:lnTo>
                  <a:moveTo>
                    <a:pt x="233960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23396071" y="660400"/>
                  </a:lnTo>
                  <a:cubicBezTo>
                    <a:pt x="23464651" y="660400"/>
                    <a:pt x="23520532" y="604520"/>
                    <a:pt x="23520532" y="535940"/>
                  </a:cubicBezTo>
                  <a:lnTo>
                    <a:pt x="23520532" y="124460"/>
                  </a:lnTo>
                  <a:cubicBezTo>
                    <a:pt x="23520532" y="55880"/>
                    <a:pt x="23464651" y="0"/>
                    <a:pt x="23396071" y="0"/>
                  </a:cubicBezTo>
                  <a:close/>
                </a:path>
              </a:pathLst>
            </a:custGeom>
            <a:solidFill>
              <a:srgbClr val="A980D1">
                <a:alpha val="65882"/>
              </a:srgbClr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44884" y="7358550"/>
            <a:ext cx="661056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4" b="true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Enhanced technical expertise in the MERN stack through hands-on development.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-8100000">
            <a:off x="14563494" y="8358091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-8697743" y="-55022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6988296">
            <a:off x="13668791" y="-7117861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095672" y="3074932"/>
            <a:ext cx="118481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56582" y="4333680"/>
            <a:ext cx="118481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95672" y="5626903"/>
            <a:ext cx="118481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III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756582" y="6994059"/>
            <a:ext cx="118481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IV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95672" y="8178873"/>
            <a:ext cx="118481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0409752">
            <a:off x="6145062" y="801636"/>
            <a:ext cx="5997875" cy="1384964"/>
          </a:xfrm>
          <a:custGeom>
            <a:avLst/>
            <a:gdLst/>
            <a:ahLst/>
            <a:cxnLst/>
            <a:rect r="r" b="b" t="t" l="l"/>
            <a:pathLst>
              <a:path h="1384964" w="5997875">
                <a:moveTo>
                  <a:pt x="0" y="0"/>
                </a:moveTo>
                <a:lnTo>
                  <a:pt x="5997876" y="0"/>
                </a:lnTo>
                <a:lnTo>
                  <a:pt x="5997876" y="1384964"/>
                </a:lnTo>
                <a:lnTo>
                  <a:pt x="0" y="138496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7095672" y="1151565"/>
            <a:ext cx="4396145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ACHIEVEMENTS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9843629" y="4895664"/>
            <a:ext cx="1393235" cy="1393235"/>
          </a:xfrm>
          <a:custGeom>
            <a:avLst/>
            <a:gdLst/>
            <a:ahLst/>
            <a:cxnLst/>
            <a:rect r="r" b="b" t="t" l="l"/>
            <a:pathLst>
              <a:path h="1393235" w="1393235">
                <a:moveTo>
                  <a:pt x="0" y="0"/>
                </a:moveTo>
                <a:lnTo>
                  <a:pt x="1393235" y="0"/>
                </a:lnTo>
                <a:lnTo>
                  <a:pt x="1393235" y="1393235"/>
                </a:lnTo>
                <a:lnTo>
                  <a:pt x="0" y="1393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5036" y="5220126"/>
            <a:ext cx="510420" cy="717983"/>
          </a:xfrm>
          <a:custGeom>
            <a:avLst/>
            <a:gdLst/>
            <a:ahLst/>
            <a:cxnLst/>
            <a:rect r="r" b="b" t="t" l="l"/>
            <a:pathLst>
              <a:path h="717983" w="510420">
                <a:moveTo>
                  <a:pt x="0" y="0"/>
                </a:moveTo>
                <a:lnTo>
                  <a:pt x="510421" y="0"/>
                </a:lnTo>
                <a:lnTo>
                  <a:pt x="510421" y="717983"/>
                </a:lnTo>
                <a:lnTo>
                  <a:pt x="0" y="717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700000">
            <a:off x="7658482" y="4898751"/>
            <a:ext cx="1387061" cy="1387061"/>
          </a:xfrm>
          <a:custGeom>
            <a:avLst/>
            <a:gdLst/>
            <a:ahLst/>
            <a:cxnLst/>
            <a:rect r="r" b="b" t="t" l="l"/>
            <a:pathLst>
              <a:path h="1387061" w="1387061">
                <a:moveTo>
                  <a:pt x="0" y="0"/>
                </a:moveTo>
                <a:lnTo>
                  <a:pt x="1387062" y="0"/>
                </a:lnTo>
                <a:lnTo>
                  <a:pt x="1387062" y="1387062"/>
                </a:lnTo>
                <a:lnTo>
                  <a:pt x="0" y="1387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49235" y="5294875"/>
            <a:ext cx="405555" cy="594815"/>
          </a:xfrm>
          <a:custGeom>
            <a:avLst/>
            <a:gdLst/>
            <a:ahLst/>
            <a:cxnLst/>
            <a:rect r="r" b="b" t="t" l="l"/>
            <a:pathLst>
              <a:path h="594815" w="405555">
                <a:moveTo>
                  <a:pt x="0" y="0"/>
                </a:moveTo>
                <a:lnTo>
                  <a:pt x="405556" y="0"/>
                </a:lnTo>
                <a:lnTo>
                  <a:pt x="405556" y="594814"/>
                </a:lnTo>
                <a:lnTo>
                  <a:pt x="0" y="5948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8747329" y="3815113"/>
            <a:ext cx="1393235" cy="1393235"/>
          </a:xfrm>
          <a:custGeom>
            <a:avLst/>
            <a:gdLst/>
            <a:ahLst/>
            <a:cxnLst/>
            <a:rect r="r" b="b" t="t" l="l"/>
            <a:pathLst>
              <a:path h="1393235" w="1393235">
                <a:moveTo>
                  <a:pt x="0" y="0"/>
                </a:moveTo>
                <a:lnTo>
                  <a:pt x="1393236" y="0"/>
                </a:lnTo>
                <a:lnTo>
                  <a:pt x="1393236" y="1393235"/>
                </a:lnTo>
                <a:lnTo>
                  <a:pt x="0" y="1393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8053" y="4210194"/>
            <a:ext cx="591789" cy="591789"/>
          </a:xfrm>
          <a:custGeom>
            <a:avLst/>
            <a:gdLst/>
            <a:ahLst/>
            <a:cxnLst/>
            <a:rect r="r" b="b" t="t" l="l"/>
            <a:pathLst>
              <a:path h="591789" w="591789">
                <a:moveTo>
                  <a:pt x="0" y="0"/>
                </a:moveTo>
                <a:lnTo>
                  <a:pt x="591788" y="0"/>
                </a:lnTo>
                <a:lnTo>
                  <a:pt x="591788" y="591789"/>
                </a:lnTo>
                <a:lnTo>
                  <a:pt x="0" y="5917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33377" y="2584905"/>
            <a:ext cx="2471001" cy="78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b="true" sz="2299" spc="22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Inconsistency</a:t>
            </a:r>
            <a:r>
              <a:rPr lang="en-US" b="true" sz="2299" spc="22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 in CSS design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2700000">
            <a:off x="9198113" y="5791660"/>
            <a:ext cx="491668" cy="491668"/>
          </a:xfrm>
          <a:custGeom>
            <a:avLst/>
            <a:gdLst/>
            <a:ahLst/>
            <a:cxnLst/>
            <a:rect r="r" b="b" t="t" l="l"/>
            <a:pathLst>
              <a:path h="491668" w="491668">
                <a:moveTo>
                  <a:pt x="0" y="0"/>
                </a:moveTo>
                <a:lnTo>
                  <a:pt x="491668" y="0"/>
                </a:lnTo>
                <a:lnTo>
                  <a:pt x="491668" y="491667"/>
                </a:lnTo>
                <a:lnTo>
                  <a:pt x="0" y="4916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28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700000">
            <a:off x="11375511" y="5791660"/>
            <a:ext cx="491668" cy="491668"/>
          </a:xfrm>
          <a:custGeom>
            <a:avLst/>
            <a:gdLst/>
            <a:ahLst/>
            <a:cxnLst/>
            <a:rect r="r" b="b" t="t" l="l"/>
            <a:pathLst>
              <a:path h="491668" w="491668">
                <a:moveTo>
                  <a:pt x="0" y="0"/>
                </a:moveTo>
                <a:lnTo>
                  <a:pt x="491668" y="0"/>
                </a:lnTo>
                <a:lnTo>
                  <a:pt x="491668" y="491667"/>
                </a:lnTo>
                <a:lnTo>
                  <a:pt x="0" y="4916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28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00000">
            <a:off x="7570705" y="4260254"/>
            <a:ext cx="491668" cy="491668"/>
          </a:xfrm>
          <a:custGeom>
            <a:avLst/>
            <a:gdLst/>
            <a:ahLst/>
            <a:cxnLst/>
            <a:rect r="r" b="b" t="t" l="l"/>
            <a:pathLst>
              <a:path h="491668" w="491668">
                <a:moveTo>
                  <a:pt x="0" y="0"/>
                </a:moveTo>
                <a:lnTo>
                  <a:pt x="491668" y="0"/>
                </a:lnTo>
                <a:lnTo>
                  <a:pt x="491668" y="491668"/>
                </a:lnTo>
                <a:lnTo>
                  <a:pt x="0" y="4916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28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700000">
            <a:off x="10294413" y="3807598"/>
            <a:ext cx="491668" cy="491668"/>
          </a:xfrm>
          <a:custGeom>
            <a:avLst/>
            <a:gdLst/>
            <a:ahLst/>
            <a:cxnLst/>
            <a:rect r="r" b="b" t="t" l="l"/>
            <a:pathLst>
              <a:path h="491668" w="491668">
                <a:moveTo>
                  <a:pt x="0" y="0"/>
                </a:moveTo>
                <a:lnTo>
                  <a:pt x="491667" y="0"/>
                </a:lnTo>
                <a:lnTo>
                  <a:pt x="491667" y="491667"/>
                </a:lnTo>
                <a:lnTo>
                  <a:pt x="0" y="4916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28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6839604" y="5598864"/>
            <a:ext cx="629274" cy="0"/>
          </a:xfrm>
          <a:prstGeom prst="line">
            <a:avLst/>
          </a:prstGeom>
          <a:ln cap="rnd" w="19050">
            <a:solidFill>
              <a:srgbClr val="E86A8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4" id="14"/>
          <p:cNvSpPr/>
          <p:nvPr/>
        </p:nvSpPr>
        <p:spPr>
          <a:xfrm flipV="true">
            <a:off x="9419156" y="6044067"/>
            <a:ext cx="641372" cy="672643"/>
          </a:xfrm>
          <a:prstGeom prst="line">
            <a:avLst/>
          </a:prstGeom>
          <a:ln cap="rnd" w="19050">
            <a:solidFill>
              <a:srgbClr val="73C2A6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8358673" y="3443250"/>
            <a:ext cx="612076" cy="598605"/>
          </a:xfrm>
          <a:prstGeom prst="line">
            <a:avLst/>
          </a:prstGeom>
          <a:ln cap="rnd" w="19050">
            <a:solidFill>
              <a:srgbClr val="F7B385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388" t="-1565" r="-1388" b="-12134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6629762" y="6272308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8697743" y="-55022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8822066">
            <a:off x="15607977" y="-3366725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9" y="0"/>
                </a:lnTo>
                <a:lnTo>
                  <a:pt x="9238419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74545" y="1883957"/>
            <a:ext cx="434064" cy="610576"/>
          </a:xfrm>
          <a:custGeom>
            <a:avLst/>
            <a:gdLst/>
            <a:ahLst/>
            <a:cxnLst/>
            <a:rect r="r" b="b" t="t" l="l"/>
            <a:pathLst>
              <a:path h="610576" w="434064">
                <a:moveTo>
                  <a:pt x="0" y="0"/>
                </a:moveTo>
                <a:lnTo>
                  <a:pt x="434064" y="0"/>
                </a:lnTo>
                <a:lnTo>
                  <a:pt x="434064" y="610576"/>
                </a:lnTo>
                <a:lnTo>
                  <a:pt x="0" y="6105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409752">
            <a:off x="352455" y="1363946"/>
            <a:ext cx="5997875" cy="1384964"/>
          </a:xfrm>
          <a:custGeom>
            <a:avLst/>
            <a:gdLst/>
            <a:ahLst/>
            <a:cxnLst/>
            <a:rect r="r" b="b" t="t" l="l"/>
            <a:pathLst>
              <a:path h="1384964" w="5997875">
                <a:moveTo>
                  <a:pt x="0" y="0"/>
                </a:moveTo>
                <a:lnTo>
                  <a:pt x="5997875" y="0"/>
                </a:lnTo>
                <a:lnTo>
                  <a:pt x="5997875" y="1384964"/>
                </a:lnTo>
                <a:lnTo>
                  <a:pt x="0" y="13849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071673" y="1713875"/>
            <a:ext cx="285892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MISTAKES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71673" y="5271367"/>
            <a:ext cx="4548855" cy="1189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b="true" sz="2299" spc="22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Asynchronous behavior in FRONTEND &amp; BACKEND in initial phase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80389" y="6885207"/>
            <a:ext cx="4749382" cy="1189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b="true" sz="2299" spc="22">
                <a:solidFill>
                  <a:srgbClr val="BBBBBB"/>
                </a:solidFill>
                <a:latin typeface="Inter Bold"/>
                <a:ea typeface="Inter Bold"/>
                <a:cs typeface="Inter Bold"/>
                <a:sym typeface="Inter Bold"/>
              </a:rPr>
              <a:t>Implementation started without proper system design and planning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10800000">
            <a:off x="6401998" y="3128645"/>
            <a:ext cx="4976504" cy="4741225"/>
            <a:chOff x="0" y="0"/>
            <a:chExt cx="1772920" cy="168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78B2DF">
                <a:alpha val="20784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568454" y="2725180"/>
            <a:ext cx="1656977" cy="1656977"/>
          </a:xfrm>
          <a:custGeom>
            <a:avLst/>
            <a:gdLst/>
            <a:ahLst/>
            <a:cxnLst/>
            <a:rect r="r" b="b" t="t" l="l"/>
            <a:pathLst>
              <a:path h="1656977" w="1656977">
                <a:moveTo>
                  <a:pt x="0" y="0"/>
                </a:moveTo>
                <a:lnTo>
                  <a:pt x="1656977" y="0"/>
                </a:lnTo>
                <a:lnTo>
                  <a:pt x="1656977" y="1656977"/>
                </a:lnTo>
                <a:lnTo>
                  <a:pt x="0" y="165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28508" y="5125496"/>
            <a:ext cx="1656977" cy="1656977"/>
          </a:xfrm>
          <a:custGeom>
            <a:avLst/>
            <a:gdLst/>
            <a:ahLst/>
            <a:cxnLst/>
            <a:rect r="r" b="b" t="t" l="l"/>
            <a:pathLst>
              <a:path h="1656977" w="1656977">
                <a:moveTo>
                  <a:pt x="0" y="0"/>
                </a:moveTo>
                <a:lnTo>
                  <a:pt x="1656977" y="0"/>
                </a:lnTo>
                <a:lnTo>
                  <a:pt x="1656977" y="1656977"/>
                </a:lnTo>
                <a:lnTo>
                  <a:pt x="0" y="165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5335">
            <a:off x="8061761" y="6682140"/>
            <a:ext cx="1656977" cy="1656977"/>
          </a:xfrm>
          <a:custGeom>
            <a:avLst/>
            <a:gdLst/>
            <a:ahLst/>
            <a:cxnLst/>
            <a:rect r="r" b="b" t="t" l="l"/>
            <a:pathLst>
              <a:path h="1656977" w="1656977">
                <a:moveTo>
                  <a:pt x="0" y="0"/>
                </a:moveTo>
                <a:lnTo>
                  <a:pt x="1656978" y="0"/>
                </a:lnTo>
                <a:lnTo>
                  <a:pt x="1656978" y="1656977"/>
                </a:lnTo>
                <a:lnTo>
                  <a:pt x="0" y="1656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06767" y="2656908"/>
            <a:ext cx="1656977" cy="1656977"/>
          </a:xfrm>
          <a:custGeom>
            <a:avLst/>
            <a:gdLst/>
            <a:ahLst/>
            <a:cxnLst/>
            <a:rect r="r" b="b" t="t" l="l"/>
            <a:pathLst>
              <a:path h="1656977" w="1656977">
                <a:moveTo>
                  <a:pt x="0" y="0"/>
                </a:moveTo>
                <a:lnTo>
                  <a:pt x="1656977" y="0"/>
                </a:lnTo>
                <a:lnTo>
                  <a:pt x="1656977" y="1656977"/>
                </a:lnTo>
                <a:lnTo>
                  <a:pt x="0" y="1656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37163" y="5121809"/>
            <a:ext cx="1664352" cy="1664352"/>
          </a:xfrm>
          <a:custGeom>
            <a:avLst/>
            <a:gdLst/>
            <a:ahLst/>
            <a:cxnLst/>
            <a:rect r="r" b="b" t="t" l="l"/>
            <a:pathLst>
              <a:path h="1664352" w="1664352">
                <a:moveTo>
                  <a:pt x="0" y="0"/>
                </a:moveTo>
                <a:lnTo>
                  <a:pt x="1664352" y="0"/>
                </a:lnTo>
                <a:lnTo>
                  <a:pt x="1664352" y="1664352"/>
                </a:lnTo>
                <a:lnTo>
                  <a:pt x="0" y="16643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70306" y="2722382"/>
            <a:ext cx="3176111" cy="118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spc="34" b="true">
                <a:solidFill>
                  <a:srgbClr val="CADB7F"/>
                </a:solidFill>
                <a:latin typeface="Alegreya Bold"/>
                <a:ea typeface="Alegreya Bold"/>
                <a:cs typeface="Alegreya Bold"/>
                <a:sym typeface="Alegreya Bold"/>
              </a:rPr>
              <a:t>PROJECT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99885" y="5330421"/>
            <a:ext cx="3180503" cy="118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spc="34" b="true">
                <a:solidFill>
                  <a:srgbClr val="899DD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CODE ARTEFACT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7472" y="2722382"/>
            <a:ext cx="2945497" cy="118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b="true" sz="3400" spc="34">
                <a:solidFill>
                  <a:srgbClr val="E86A8A"/>
                </a:solidFill>
                <a:latin typeface="Alegreya Bold"/>
                <a:ea typeface="Alegreya Bold"/>
                <a:cs typeface="Alegreya Bold"/>
                <a:sym typeface="Alegreya Bold"/>
              </a:rPr>
              <a:t>Design &amp; Documentation</a:t>
            </a:r>
            <a:r>
              <a:rPr lang="en-US" b="true" sz="3400" spc="34">
                <a:solidFill>
                  <a:srgbClr val="E86A8A"/>
                </a:solidFill>
                <a:latin typeface="Alegreya Bold"/>
                <a:ea typeface="Alegreya Bold"/>
                <a:cs typeface="Alegreya Bold"/>
                <a:sym typeface="Alegreya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7363" y="5602020"/>
            <a:ext cx="3355606" cy="1180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b="true" sz="3400" spc="34">
                <a:solidFill>
                  <a:srgbClr val="73C2A6"/>
                </a:solidFill>
                <a:latin typeface="Alegreya Bold"/>
                <a:ea typeface="Alegreya Bold"/>
                <a:cs typeface="Alegreya Bold"/>
                <a:sym typeface="Alegreya Bold"/>
              </a:rPr>
              <a:t>TESTING AND TESTCASES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90568" y="8677922"/>
            <a:ext cx="4663716" cy="58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spc="34" b="true">
                <a:solidFill>
                  <a:srgbClr val="F7B385"/>
                </a:solidFill>
                <a:latin typeface="Alegreya Bold"/>
                <a:ea typeface="Alegreya Bold"/>
                <a:cs typeface="Alegreya Bold"/>
                <a:sym typeface="Alegreya Bold"/>
              </a:rPr>
              <a:t>OVERALL RATING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37267" y="2627132"/>
            <a:ext cx="519351" cy="146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7"/>
              </a:lnSpc>
              <a:spcBef>
                <a:spcPct val="0"/>
              </a:spcBef>
            </a:pPr>
            <a:r>
              <a:rPr lang="en-US" b="true" sz="8519" spc="85">
                <a:solidFill>
                  <a:srgbClr val="FFFFFF"/>
                </a:solidFill>
                <a:latin typeface="Alegreya Bold"/>
                <a:ea typeface="Alegreya Bold"/>
                <a:cs typeface="Alegreya Bold"/>
                <a:sym typeface="Alegreya Bold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19019" y="5105711"/>
            <a:ext cx="1300639" cy="146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7"/>
              </a:lnSpc>
              <a:spcBef>
                <a:spcPct val="0"/>
              </a:spcBef>
            </a:pPr>
            <a:r>
              <a:rPr lang="en-US" b="true" sz="8519" spc="85">
                <a:solidFill>
                  <a:srgbClr val="FFFFFF"/>
                </a:solidFill>
                <a:latin typeface="Alegreya Bold"/>
                <a:ea typeface="Alegreya Bold"/>
                <a:cs typeface="Alegreya Bold"/>
                <a:sym typeface="Alegreya Bold"/>
              </a:rPr>
              <a:t>4.5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68321" y="2627132"/>
            <a:ext cx="1300639" cy="146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7"/>
              </a:lnSpc>
              <a:spcBef>
                <a:spcPct val="0"/>
              </a:spcBef>
            </a:pPr>
            <a:r>
              <a:rPr lang="en-US" b="true" sz="8519" spc="85">
                <a:solidFill>
                  <a:srgbClr val="FFFFFF"/>
                </a:solidFill>
                <a:latin typeface="Alegreya Bold"/>
                <a:ea typeface="Alegreya Bold"/>
                <a:cs typeface="Alegreya Bold"/>
                <a:sym typeface="Alegreya Bold"/>
              </a:rPr>
              <a:t>4.5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97321" y="5050866"/>
            <a:ext cx="519351" cy="146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7"/>
              </a:lnSpc>
              <a:spcBef>
                <a:spcPct val="0"/>
              </a:spcBef>
            </a:pPr>
            <a:r>
              <a:rPr lang="en-US" b="true" sz="8519" spc="85">
                <a:solidFill>
                  <a:srgbClr val="FFFFFF"/>
                </a:solidFill>
                <a:latin typeface="Alegreya Bold"/>
                <a:ea typeface="Alegreya Bold"/>
                <a:cs typeface="Alegreya Bold"/>
                <a:sym typeface="Alegreya Bold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39931" y="6699663"/>
            <a:ext cx="1300639" cy="146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7"/>
              </a:lnSpc>
              <a:spcBef>
                <a:spcPct val="0"/>
              </a:spcBef>
            </a:pPr>
            <a:r>
              <a:rPr lang="en-US" b="true" sz="8519" spc="85">
                <a:solidFill>
                  <a:srgbClr val="FFFFFF"/>
                </a:solidFill>
                <a:latin typeface="Alegreya Bold"/>
                <a:ea typeface="Alegreya Bold"/>
                <a:cs typeface="Alegreya Bold"/>
                <a:sym typeface="Alegreya Bold"/>
              </a:rPr>
              <a:t>4.5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3210" y="618558"/>
            <a:ext cx="1108106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28"/>
              </a:lnSpc>
            </a:pPr>
            <a:r>
              <a:rPr lang="en-US" b="true" sz="4356">
                <a:solidFill>
                  <a:srgbClr val="78B2DF"/>
                </a:solidFill>
                <a:latin typeface="Garet Bold"/>
                <a:ea typeface="Garet Bold"/>
                <a:cs typeface="Garet Bold"/>
                <a:sym typeface="Garet Bold"/>
              </a:rPr>
              <a:t>RATING OF SOFTWARE ARTEFACT </a:t>
            </a:r>
          </a:p>
          <a:p>
            <a:pPr algn="ctr">
              <a:lnSpc>
                <a:spcPts val="5228"/>
              </a:lnSpc>
              <a:spcBef>
                <a:spcPct val="0"/>
              </a:spcBef>
            </a:pPr>
            <a:r>
              <a:rPr lang="en-US" b="true" sz="4356">
                <a:solidFill>
                  <a:srgbClr val="78B2DF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                                               </a:t>
            </a:r>
            <a:r>
              <a:rPr lang="en-US" b="true" sz="4356">
                <a:solidFill>
                  <a:srgbClr val="78B2DF"/>
                </a:solidFill>
                <a:latin typeface="Garet Bold"/>
                <a:ea typeface="Garet Bold"/>
                <a:cs typeface="Garet Bold"/>
                <a:sym typeface="Garet Bold"/>
              </a:rPr>
              <a:t>(0-5)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93317" y="178599"/>
            <a:ext cx="1188026" cy="1073885"/>
          </a:xfrm>
          <a:custGeom>
            <a:avLst/>
            <a:gdLst/>
            <a:ahLst/>
            <a:cxnLst/>
            <a:rect r="r" b="b" t="t" l="l"/>
            <a:pathLst>
              <a:path h="1073885" w="1188026">
                <a:moveTo>
                  <a:pt x="0" y="0"/>
                </a:moveTo>
                <a:lnTo>
                  <a:pt x="1188025" y="0"/>
                </a:lnTo>
                <a:lnTo>
                  <a:pt x="1188025" y="1073885"/>
                </a:lnTo>
                <a:lnTo>
                  <a:pt x="0" y="107388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88" t="-1565" r="-1388" b="-12134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88303" y="754538"/>
            <a:ext cx="2947381" cy="50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78B2DF"/>
                </a:solidFill>
                <a:latin typeface="Cubao Narrow"/>
                <a:ea typeface="Cubao Narrow"/>
                <a:cs typeface="Cubao Narrow"/>
                <a:sym typeface="Cubao Narrow"/>
              </a:rPr>
              <a:t>STAFF GRID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-8100000">
            <a:off x="14563494" y="8358091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9"/>
                </a:lnTo>
                <a:lnTo>
                  <a:pt x="0" y="92384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6988296">
            <a:off x="13345039" y="-7095077"/>
            <a:ext cx="9238418" cy="9238418"/>
          </a:xfrm>
          <a:custGeom>
            <a:avLst/>
            <a:gdLst/>
            <a:ahLst/>
            <a:cxnLst/>
            <a:rect r="r" b="b" t="t" l="l"/>
            <a:pathLst>
              <a:path h="9238418" w="9238418">
                <a:moveTo>
                  <a:pt x="0" y="0"/>
                </a:moveTo>
                <a:lnTo>
                  <a:pt x="9238418" y="0"/>
                </a:lnTo>
                <a:lnTo>
                  <a:pt x="9238418" y="9238418"/>
                </a:lnTo>
                <a:lnTo>
                  <a:pt x="0" y="92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DAGYCfAo8Hs</dc:identifier>
  <dcterms:modified xsi:type="dcterms:W3CDTF">2011-08-01T06:04:30Z</dcterms:modified>
  <cp:revision>1</cp:revision>
  <dc:title>Black White Traditional Serif with Accent Colors Finance Pitch Deck Presentation</dc:title>
</cp:coreProperties>
</file>