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8288000" cy="10287000"/>
  <p:notesSz cx="6858000" cy="9144000"/>
  <p:embeddedFontLst>
    <p:embeddedFont>
      <p:font typeface="Berlin Sans FB Demi" panose="020E0802020502020306" pitchFamily="34" charset="0"/>
      <p:bold r:id="rId22"/>
    </p:embeddedFont>
    <p:embeddedFont>
      <p:font typeface="Canva Sans" panose="020B0604020202020204" charset="0"/>
      <p:regular r:id="rId23"/>
    </p:embeddedFont>
    <p:embeddedFont>
      <p:font typeface="Poppins" panose="00000500000000000000" pitchFamily="2" charset="0"/>
      <p:regular r:id="rId24"/>
      <p:bold r:id="rId25"/>
      <p:italic r:id="rId26"/>
      <p:boldItalic r:id="rId27"/>
    </p:embeddedFont>
    <p:embeddedFont>
      <p:font typeface="Poppins Bold" panose="00000800000000000000" charset="0"/>
      <p:regular r:id="rId28"/>
    </p:embeddedFont>
    <p:embeddedFont>
      <p:font typeface="Trebuchet MS" panose="020B0603020202020204" pitchFamily="34" charset="0"/>
      <p:regular r:id="rId29"/>
      <p:bold r:id="rId30"/>
      <p:italic r:id="rId31"/>
      <p:boldItalic r:id="rId32"/>
    </p:embeddedFont>
    <p:embeddedFont>
      <p:font typeface="Wingdings 3" panose="05040102010807070707" pitchFamily="18" charset="2"/>
      <p:regular r:id="rId3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0601" y="3606801"/>
            <a:ext cx="11650404" cy="2469453"/>
          </a:xfrm>
        </p:spPr>
        <p:txBody>
          <a:bodyPr anchor="b">
            <a:noAutofit/>
          </a:bodyPr>
          <a:lstStyle>
            <a:lvl1pPr algn="r">
              <a:defRPr sz="8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0601" y="6076250"/>
            <a:ext cx="11650404" cy="164534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14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914400"/>
            <a:ext cx="12895002" cy="51054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10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49209" y="5448300"/>
            <a:ext cx="10836786" cy="571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7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5028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2897982"/>
            <a:ext cx="12895002" cy="3893190"/>
          </a:xfrm>
        </p:spPr>
        <p:txBody>
          <a:bodyPr anchor="b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06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23589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914400"/>
            <a:ext cx="12882305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accent1"/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8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71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951510" y="914399"/>
            <a:ext cx="1957115" cy="787717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3" y="914400"/>
            <a:ext cx="10590225" cy="7877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90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6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4051301"/>
            <a:ext cx="12895002" cy="2739872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1290600"/>
          </a:xfrm>
        </p:spPr>
        <p:txBody>
          <a:bodyPr anchor="t"/>
          <a:lstStyle>
            <a:lvl1pPr marL="0" indent="0" algn="l"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10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2" y="3240884"/>
            <a:ext cx="6276053" cy="58211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4955" y="3240884"/>
            <a:ext cx="6276051" cy="582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2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618" y="3241475"/>
            <a:ext cx="6278435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618" y="4105868"/>
            <a:ext cx="6278435" cy="49561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2575" y="3241475"/>
            <a:ext cx="6278427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2577" y="4105868"/>
            <a:ext cx="6278426" cy="49561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41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78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06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2247906"/>
            <a:ext cx="5781792" cy="1917699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92" y="772387"/>
            <a:ext cx="6770312" cy="828965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1" y="4165604"/>
            <a:ext cx="5781792" cy="3876674"/>
          </a:xfrm>
        </p:spPr>
        <p:txBody>
          <a:bodyPr>
            <a:normAutofit/>
          </a:bodyPr>
          <a:lstStyle>
            <a:lvl1pPr marL="0" indent="0">
              <a:buNone/>
              <a:defRPr sz="2100"/>
            </a:lvl1pPr>
            <a:lvl2pPr marL="685595" indent="0">
              <a:buNone/>
              <a:defRPr sz="2100"/>
            </a:lvl2pPr>
            <a:lvl3pPr marL="1371189" indent="0">
              <a:buNone/>
              <a:defRPr sz="1800"/>
            </a:lvl3pPr>
            <a:lvl4pPr marL="2056784" indent="0">
              <a:buNone/>
              <a:defRPr sz="1500"/>
            </a:lvl4pPr>
            <a:lvl5pPr marL="2742377" indent="0">
              <a:buNone/>
              <a:defRPr sz="1500"/>
            </a:lvl5pPr>
            <a:lvl6pPr marL="3427971" indent="0">
              <a:buNone/>
              <a:defRPr sz="1500"/>
            </a:lvl6pPr>
            <a:lvl7pPr marL="4113566" indent="0">
              <a:buNone/>
              <a:defRPr sz="1500"/>
            </a:lvl7pPr>
            <a:lvl8pPr marL="4799160" indent="0">
              <a:buNone/>
              <a:defRPr sz="1500"/>
            </a:lvl8pPr>
            <a:lvl9pPr marL="5484755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55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2" y="7200900"/>
            <a:ext cx="12895001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6001" y="914400"/>
            <a:ext cx="12895002" cy="576857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2" y="8051007"/>
            <a:ext cx="12895001" cy="101103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0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1" y="3240884"/>
            <a:ext cx="12895002" cy="582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07700" y="9062044"/>
            <a:ext cx="13679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6001" y="9062044"/>
            <a:ext cx="944641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85995" y="9062044"/>
            <a:ext cx="10250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39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685800" rtl="0" eaLnBrk="1" latinLnBrk="0" hangingPunct="1">
        <a:spcBef>
          <a:spcPct val="0"/>
        </a:spcBef>
        <a:buNone/>
        <a:defRPr sz="54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4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400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861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3937" y="1879926"/>
            <a:ext cx="9592218" cy="1556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78"/>
              </a:lnSpc>
            </a:pPr>
            <a:r>
              <a:rPr lang="en-US" sz="9600" b="1" dirty="0">
                <a:solidFill>
                  <a:schemeClr val="accent2"/>
                </a:solidFill>
                <a:latin typeface="Poppins Bold"/>
                <a:ea typeface="Poppins Bold"/>
                <a:cs typeface="Poppins Bold"/>
                <a:sym typeface="Poppins Bold"/>
              </a:rPr>
              <a:t>LOAN DEFAULT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563262"/>
            <a:ext cx="13934886" cy="572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06"/>
              </a:lnSpc>
            </a:pPr>
            <a:r>
              <a:rPr lang="en-US" sz="3361" dirty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Understanding of risk analytics in banking and financial services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616155" y="8801100"/>
            <a:ext cx="143446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4800" b="1" dirty="0">
                <a:solidFill>
                  <a:schemeClr val="accent2"/>
                </a:solidFill>
                <a:latin typeface="Berlin Sans FB Demi" panose="020E0802020502020306" pitchFamily="34" charset="0"/>
                <a:ea typeface="Calibri" panose="020F0502020204030204" pitchFamily="34" charset="0"/>
                <a:cs typeface="Calibri" panose="020F0502020204030204" pitchFamily="34" charset="0"/>
                <a:sym typeface="Canva Sans"/>
              </a:rPr>
              <a:t>KASI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620918" y="8041739"/>
            <a:ext cx="661941" cy="5741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chemeClr val="accent2"/>
                </a:solidFill>
                <a:latin typeface="Canva Sans"/>
                <a:ea typeface="Canva Sans"/>
                <a:cs typeface="Canva Sans"/>
                <a:sym typeface="Canva Sans"/>
              </a:rPr>
              <a:t>By,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8473056E-E0D9-919D-CB71-95327EE7D64B}"/>
              </a:ext>
            </a:extLst>
          </p:cNvPr>
          <p:cNvSpPr txBox="1"/>
          <p:nvPr/>
        </p:nvSpPr>
        <p:spPr>
          <a:xfrm>
            <a:off x="1028700" y="5733730"/>
            <a:ext cx="13934886" cy="572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06"/>
              </a:lnSpc>
            </a:pPr>
            <a:r>
              <a:rPr lang="en-US" sz="3361" dirty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Business Case Study – FINTECH CAPESTONE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358787" y="510999"/>
            <a:ext cx="5957475" cy="4632501"/>
          </a:xfrm>
          <a:custGeom>
            <a:avLst/>
            <a:gdLst/>
            <a:ahLst/>
            <a:cxnLst/>
            <a:rect l="l" t="t" r="r" b="b"/>
            <a:pathLst>
              <a:path w="5957475" h="4632501">
                <a:moveTo>
                  <a:pt x="0" y="0"/>
                </a:moveTo>
                <a:lnTo>
                  <a:pt x="5957474" y="0"/>
                </a:lnTo>
                <a:lnTo>
                  <a:pt x="5957474" y="4632501"/>
                </a:lnTo>
                <a:lnTo>
                  <a:pt x="0" y="46325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2294217" y="510999"/>
            <a:ext cx="5634997" cy="4632501"/>
          </a:xfrm>
          <a:custGeom>
            <a:avLst/>
            <a:gdLst/>
            <a:ahLst/>
            <a:cxnLst/>
            <a:rect l="l" t="t" r="r" b="b"/>
            <a:pathLst>
              <a:path w="5634997" h="4632501">
                <a:moveTo>
                  <a:pt x="0" y="0"/>
                </a:moveTo>
                <a:lnTo>
                  <a:pt x="5634996" y="0"/>
                </a:lnTo>
                <a:lnTo>
                  <a:pt x="5634996" y="4632501"/>
                </a:lnTo>
                <a:lnTo>
                  <a:pt x="0" y="46325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6900503" y="510999"/>
            <a:ext cx="4809473" cy="4632501"/>
          </a:xfrm>
          <a:custGeom>
            <a:avLst/>
            <a:gdLst/>
            <a:ahLst/>
            <a:cxnLst/>
            <a:rect l="l" t="t" r="r" b="b"/>
            <a:pathLst>
              <a:path w="4809473" h="4632501">
                <a:moveTo>
                  <a:pt x="0" y="0"/>
                </a:moveTo>
                <a:lnTo>
                  <a:pt x="4809472" y="0"/>
                </a:lnTo>
                <a:lnTo>
                  <a:pt x="4809472" y="4632501"/>
                </a:lnTo>
                <a:lnTo>
                  <a:pt x="0" y="463250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617691" y="5442510"/>
            <a:ext cx="6367341" cy="5969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b="1" dirty="0">
                <a:solidFill>
                  <a:schemeClr val="accent2"/>
                </a:solidFill>
                <a:latin typeface="Poppins Bold"/>
                <a:ea typeface="Poppins Bold"/>
                <a:cs typeface="Poppins Bold"/>
                <a:sym typeface="Poppins Bold"/>
              </a:rPr>
              <a:t>OCCUPANCY TYPE ANALYSIS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62000" y="6010835"/>
            <a:ext cx="13335000" cy="40119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The </a:t>
            </a:r>
            <a:r>
              <a:rPr lang="en-US" sz="2499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vast majority of loans</a:t>
            </a:r>
            <a:r>
              <a:rPr lang="en-US" sz="2499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 are tied to </a:t>
            </a:r>
            <a:r>
              <a:rPr lang="en-US" sz="2499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primary residences</a:t>
            </a:r>
            <a:r>
              <a:rPr lang="en-US" sz="2499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, with investment and secondary residences making up only a small fraction.</a:t>
            </a: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Higher Default</a:t>
            </a:r>
            <a:r>
              <a:rPr lang="en-US" sz="2499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 Rates for </a:t>
            </a:r>
            <a:r>
              <a:rPr lang="en-US" sz="2499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Investment Residences</a:t>
            </a:r>
            <a:r>
              <a:rPr lang="en-US" sz="2499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.</a:t>
            </a: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Stability in Secondary Residences</a:t>
            </a:r>
          </a:p>
          <a:p>
            <a:pPr marL="269874" lvl="1" algn="just">
              <a:lnSpc>
                <a:spcPts val="3499"/>
              </a:lnSpc>
            </a:pPr>
            <a:endParaRPr lang="en-US" sz="2499" dirty="0">
              <a:solidFill>
                <a:srgbClr val="0A152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oppins"/>
            </a:endParaRPr>
          </a:p>
          <a:p>
            <a:pPr algn="just">
              <a:lnSpc>
                <a:spcPts val="3499"/>
              </a:lnSpc>
            </a:pPr>
            <a:r>
              <a:rPr lang="en-US" sz="2499" b="1" u="sng" dirty="0">
                <a:solidFill>
                  <a:srgbClr val="0A152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Recommendation:</a:t>
            </a:r>
          </a:p>
          <a:p>
            <a:pPr algn="just">
              <a:lnSpc>
                <a:spcPts val="3499"/>
              </a:lnSpc>
            </a:pPr>
            <a:r>
              <a:rPr lang="en-US" sz="2499" b="1" dirty="0">
                <a:solidFill>
                  <a:srgbClr val="0A152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Implement stricter credit assessments and risk management strategies</a:t>
            </a:r>
            <a:r>
              <a:rPr lang="en-US" sz="2499" dirty="0">
                <a:solidFill>
                  <a:srgbClr val="0A152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 for </a:t>
            </a:r>
            <a:r>
              <a:rPr lang="en-US" sz="2499" b="1" dirty="0">
                <a:solidFill>
                  <a:srgbClr val="0A152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investment residences</a:t>
            </a:r>
            <a:r>
              <a:rPr lang="en-US" sz="2499" dirty="0">
                <a:solidFill>
                  <a:srgbClr val="0A152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 (occupancy type '</a:t>
            </a:r>
            <a:r>
              <a:rPr lang="en-US" sz="2499" dirty="0" err="1">
                <a:solidFill>
                  <a:srgbClr val="0A152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ir</a:t>
            </a:r>
            <a:r>
              <a:rPr lang="en-US" sz="2499" dirty="0">
                <a:solidFill>
                  <a:srgbClr val="0A152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') to mitigate the high default rates, while maintaining supportive measures for primary and secondary residence borrowers to ensure overall portfolio stability.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13110227" y="527224"/>
            <a:ext cx="4775544" cy="4344564"/>
          </a:xfrm>
          <a:custGeom>
            <a:avLst/>
            <a:gdLst/>
            <a:ahLst/>
            <a:cxnLst/>
            <a:rect l="l" t="t" r="r" b="b"/>
            <a:pathLst>
              <a:path w="4775544" h="4344564">
                <a:moveTo>
                  <a:pt x="0" y="0"/>
                </a:moveTo>
                <a:lnTo>
                  <a:pt x="4775544" y="0"/>
                </a:lnTo>
                <a:lnTo>
                  <a:pt x="4775544" y="4344563"/>
                </a:lnTo>
                <a:lnTo>
                  <a:pt x="0" y="43445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84852" y="552702"/>
            <a:ext cx="7023560" cy="4319086"/>
          </a:xfrm>
          <a:custGeom>
            <a:avLst/>
            <a:gdLst/>
            <a:ahLst/>
            <a:cxnLst/>
            <a:rect l="l" t="t" r="r" b="b"/>
            <a:pathLst>
              <a:path w="7023560" h="4319086">
                <a:moveTo>
                  <a:pt x="0" y="0"/>
                </a:moveTo>
                <a:lnTo>
                  <a:pt x="7023560" y="0"/>
                </a:lnTo>
                <a:lnTo>
                  <a:pt x="7023560" y="4319085"/>
                </a:lnTo>
                <a:lnTo>
                  <a:pt x="0" y="43190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7940517" y="565441"/>
            <a:ext cx="4637604" cy="4306347"/>
          </a:xfrm>
          <a:custGeom>
            <a:avLst/>
            <a:gdLst/>
            <a:ahLst/>
            <a:cxnLst/>
            <a:rect l="l" t="t" r="r" b="b"/>
            <a:pathLst>
              <a:path w="4637604" h="4306347">
                <a:moveTo>
                  <a:pt x="0" y="0"/>
                </a:moveTo>
                <a:lnTo>
                  <a:pt x="4637604" y="0"/>
                </a:lnTo>
                <a:lnTo>
                  <a:pt x="4637604" y="4306346"/>
                </a:lnTo>
                <a:lnTo>
                  <a:pt x="0" y="43063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685663" y="5154256"/>
            <a:ext cx="8139775" cy="5969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b="1" dirty="0">
                <a:solidFill>
                  <a:schemeClr val="accent2"/>
                </a:solidFill>
                <a:latin typeface="Poppins Bold"/>
                <a:ea typeface="Poppins Bold"/>
                <a:cs typeface="Poppins Bold"/>
                <a:sym typeface="Poppins Bold"/>
              </a:rPr>
              <a:t>INCOME CATEGORY ANALYSIS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85663" y="5899465"/>
            <a:ext cx="13487537" cy="40119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The </a:t>
            </a:r>
            <a:r>
              <a:rPr lang="en-US" sz="2499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counts of borrowers</a:t>
            </a:r>
            <a:r>
              <a:rPr lang="en-US" sz="2499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 are relatively</a:t>
            </a:r>
            <a:r>
              <a:rPr lang="en-US" sz="2499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 balanced across the four income categories</a:t>
            </a: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The </a:t>
            </a:r>
            <a:r>
              <a:rPr lang="en-US" sz="2499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Low income category</a:t>
            </a:r>
            <a:r>
              <a:rPr lang="en-US" sz="2499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 having the </a:t>
            </a:r>
            <a:r>
              <a:rPr lang="en-US" sz="2499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highest number of borrowers (37,415)</a:t>
            </a:r>
            <a:r>
              <a:rPr lang="en-US" sz="2499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, followed closely by Above Average (37,167), Average (36,895), and High (36,867)</a:t>
            </a: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As </a:t>
            </a:r>
            <a:r>
              <a:rPr lang="en-US" sz="2499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income increases from Low to High, the number of defaulters decreases</a:t>
            </a:r>
            <a:r>
              <a:rPr lang="en-US" sz="2499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. The ratio of normal to defaulter improves, showing that </a:t>
            </a:r>
            <a:r>
              <a:rPr lang="en-US" sz="2499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higher income groups tend to default less frequently</a:t>
            </a:r>
            <a:r>
              <a:rPr lang="en-US" sz="2499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.</a:t>
            </a:r>
          </a:p>
          <a:p>
            <a:pPr marL="269874" lvl="1" algn="just">
              <a:lnSpc>
                <a:spcPts val="3499"/>
              </a:lnSpc>
            </a:pPr>
            <a:endParaRPr lang="en-US" sz="2499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oppins"/>
            </a:endParaRPr>
          </a:p>
          <a:p>
            <a:pPr algn="just">
              <a:lnSpc>
                <a:spcPts val="3499"/>
              </a:lnSpc>
            </a:pPr>
            <a:r>
              <a:rPr lang="en-US" sz="2499" b="1" u="sng" dirty="0">
                <a:solidFill>
                  <a:srgbClr val="0A152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Recommendation:</a:t>
            </a:r>
          </a:p>
          <a:p>
            <a:pPr algn="just">
              <a:lnSpc>
                <a:spcPts val="3499"/>
              </a:lnSpc>
            </a:pPr>
            <a:r>
              <a:rPr lang="en-US" sz="2499" b="1" dirty="0">
                <a:solidFill>
                  <a:srgbClr val="0A152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Implement targeted financial assistance and risk management strategies</a:t>
            </a:r>
            <a:r>
              <a:rPr lang="en-US" sz="2499" dirty="0">
                <a:solidFill>
                  <a:srgbClr val="0A152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 for </a:t>
            </a:r>
            <a:r>
              <a:rPr lang="en-US" sz="2499" b="1" dirty="0">
                <a:solidFill>
                  <a:srgbClr val="0A152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low-income borrowers</a:t>
            </a:r>
            <a:r>
              <a:rPr lang="en-US" sz="2499" dirty="0">
                <a:solidFill>
                  <a:srgbClr val="0A152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, as they exhibit a slightly higher default rate compared to higher-income groups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454359" y="534426"/>
            <a:ext cx="5975295" cy="4721940"/>
          </a:xfrm>
          <a:custGeom>
            <a:avLst/>
            <a:gdLst/>
            <a:ahLst/>
            <a:cxnLst/>
            <a:rect l="l" t="t" r="r" b="b"/>
            <a:pathLst>
              <a:path w="5975295" h="4721940">
                <a:moveTo>
                  <a:pt x="0" y="0"/>
                </a:moveTo>
                <a:lnTo>
                  <a:pt x="5975295" y="0"/>
                </a:lnTo>
                <a:lnTo>
                  <a:pt x="5975295" y="4721941"/>
                </a:lnTo>
                <a:lnTo>
                  <a:pt x="0" y="47219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6772479" y="534426"/>
            <a:ext cx="4711135" cy="4721940"/>
          </a:xfrm>
          <a:custGeom>
            <a:avLst/>
            <a:gdLst/>
            <a:ahLst/>
            <a:cxnLst/>
            <a:rect l="l" t="t" r="r" b="b"/>
            <a:pathLst>
              <a:path w="4711135" h="4721940">
                <a:moveTo>
                  <a:pt x="0" y="0"/>
                </a:moveTo>
                <a:lnTo>
                  <a:pt x="4711135" y="0"/>
                </a:lnTo>
                <a:lnTo>
                  <a:pt x="4711135" y="4721941"/>
                </a:lnTo>
                <a:lnTo>
                  <a:pt x="0" y="47219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1826439" y="534426"/>
            <a:ext cx="6007202" cy="4721940"/>
          </a:xfrm>
          <a:custGeom>
            <a:avLst/>
            <a:gdLst/>
            <a:ahLst/>
            <a:cxnLst/>
            <a:rect l="l" t="t" r="r" b="b"/>
            <a:pathLst>
              <a:path w="6007202" h="4721940">
                <a:moveTo>
                  <a:pt x="0" y="0"/>
                </a:moveTo>
                <a:lnTo>
                  <a:pt x="6007202" y="0"/>
                </a:lnTo>
                <a:lnTo>
                  <a:pt x="6007202" y="4721941"/>
                </a:lnTo>
                <a:lnTo>
                  <a:pt x="0" y="472194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724746" y="5669011"/>
            <a:ext cx="6367341" cy="5969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b="1" dirty="0">
                <a:solidFill>
                  <a:schemeClr val="accent2"/>
                </a:solidFill>
                <a:latin typeface="Poppins Bold"/>
                <a:ea typeface="Poppins Bold"/>
                <a:cs typeface="Poppins Bold"/>
                <a:sym typeface="Poppins Bold"/>
              </a:rPr>
              <a:t>CREDIT TYPE ANALYSIS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24746" y="6352268"/>
            <a:ext cx="13600854" cy="35620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32479" lvl="1" indent="-266240" algn="just">
              <a:lnSpc>
                <a:spcPts val="3452"/>
              </a:lnSpc>
              <a:buFont typeface="Arial"/>
              <a:buChar char="•"/>
            </a:pPr>
            <a:r>
              <a:rPr lang="en-US" sz="2466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The distribution of </a:t>
            </a:r>
            <a:r>
              <a:rPr lang="en-US" sz="2466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credit types</a:t>
            </a:r>
            <a:r>
              <a:rPr lang="en-US" sz="2466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 is </a:t>
            </a:r>
            <a:r>
              <a:rPr lang="en-US" sz="2466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somewhat balanced</a:t>
            </a:r>
            <a:r>
              <a:rPr lang="en-US" sz="2466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, with </a:t>
            </a:r>
            <a:r>
              <a:rPr lang="en-US" sz="2466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CIB leading</a:t>
            </a:r>
            <a:r>
              <a:rPr lang="en-US" sz="2466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, but a significant portion of applicants also use CRIF and EXP.</a:t>
            </a:r>
          </a:p>
          <a:p>
            <a:pPr marL="532479" lvl="1" indent="-266240" algn="just">
              <a:lnSpc>
                <a:spcPts val="3452"/>
              </a:lnSpc>
              <a:buFont typeface="Arial"/>
              <a:buChar char="•"/>
            </a:pPr>
            <a:r>
              <a:rPr lang="en-US" sz="2466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CIB credit type</a:t>
            </a:r>
            <a:r>
              <a:rPr lang="en-US" sz="2466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 has a relatively strong track record with the </a:t>
            </a:r>
            <a:r>
              <a:rPr lang="en-US" sz="2466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lowest default rate among credit types</a:t>
            </a:r>
            <a:r>
              <a:rPr lang="en-US" sz="2466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.</a:t>
            </a:r>
          </a:p>
          <a:p>
            <a:pPr marL="532479" lvl="1" indent="-266240" algn="just">
              <a:lnSpc>
                <a:spcPts val="3452"/>
              </a:lnSpc>
              <a:buFont typeface="Arial"/>
              <a:buChar char="•"/>
            </a:pPr>
            <a:r>
              <a:rPr lang="en-US" sz="2466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The </a:t>
            </a:r>
            <a:r>
              <a:rPr lang="en-US" sz="2466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EQUI credit type</a:t>
            </a:r>
            <a:r>
              <a:rPr lang="en-US" sz="2466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 has only </a:t>
            </a:r>
            <a:r>
              <a:rPr lang="en-US" sz="2466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1 normal borrower and 15,080 defaulters</a:t>
            </a:r>
            <a:r>
              <a:rPr lang="en-US" sz="2466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. This suggests that EQUI credit is predominantly linked to defaults and poses a </a:t>
            </a:r>
            <a:r>
              <a:rPr lang="en-US" sz="2466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significant risk to lenders</a:t>
            </a:r>
            <a:r>
              <a:rPr lang="en-US" sz="2466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.</a:t>
            </a:r>
          </a:p>
          <a:p>
            <a:pPr marL="266239" lvl="1" algn="just">
              <a:lnSpc>
                <a:spcPts val="3452"/>
              </a:lnSpc>
            </a:pPr>
            <a:endParaRPr lang="en-US" sz="2466" dirty="0">
              <a:solidFill>
                <a:srgbClr val="0A152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oppins"/>
            </a:endParaRPr>
          </a:p>
          <a:p>
            <a:pPr algn="just">
              <a:lnSpc>
                <a:spcPts val="3452"/>
              </a:lnSpc>
            </a:pPr>
            <a:r>
              <a:rPr lang="en-US" sz="2466" b="1" u="sng" dirty="0">
                <a:solidFill>
                  <a:srgbClr val="0A152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Recommendation:</a:t>
            </a:r>
          </a:p>
          <a:p>
            <a:pPr algn="just">
              <a:lnSpc>
                <a:spcPts val="3452"/>
              </a:lnSpc>
            </a:pPr>
            <a:r>
              <a:rPr lang="en-US" sz="2466" b="1" dirty="0">
                <a:solidFill>
                  <a:srgbClr val="0A152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Tighten lending criteria for EQUI credit types</a:t>
            </a:r>
            <a:r>
              <a:rPr lang="en-US" sz="2466" dirty="0">
                <a:solidFill>
                  <a:srgbClr val="0A152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 to mitigate the overwhelming risk of defaults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454359" y="519283"/>
            <a:ext cx="6271966" cy="4765464"/>
          </a:xfrm>
          <a:custGeom>
            <a:avLst/>
            <a:gdLst/>
            <a:ahLst/>
            <a:cxnLst/>
            <a:rect l="l" t="t" r="r" b="b"/>
            <a:pathLst>
              <a:path w="6271966" h="4765464">
                <a:moveTo>
                  <a:pt x="0" y="0"/>
                </a:moveTo>
                <a:lnTo>
                  <a:pt x="6271966" y="0"/>
                </a:lnTo>
                <a:lnTo>
                  <a:pt x="6271966" y="4765464"/>
                </a:lnTo>
                <a:lnTo>
                  <a:pt x="0" y="47654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7291567" y="519283"/>
            <a:ext cx="3989928" cy="4765464"/>
          </a:xfrm>
          <a:custGeom>
            <a:avLst/>
            <a:gdLst/>
            <a:ahLst/>
            <a:cxnLst/>
            <a:rect l="l" t="t" r="r" b="b"/>
            <a:pathLst>
              <a:path w="3989928" h="4765464">
                <a:moveTo>
                  <a:pt x="0" y="0"/>
                </a:moveTo>
                <a:lnTo>
                  <a:pt x="3989928" y="0"/>
                </a:lnTo>
                <a:lnTo>
                  <a:pt x="3989928" y="4765464"/>
                </a:lnTo>
                <a:lnTo>
                  <a:pt x="0" y="47654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1846737" y="519283"/>
            <a:ext cx="5986904" cy="4765464"/>
          </a:xfrm>
          <a:custGeom>
            <a:avLst/>
            <a:gdLst/>
            <a:ahLst/>
            <a:cxnLst/>
            <a:rect l="l" t="t" r="r" b="b"/>
            <a:pathLst>
              <a:path w="5986904" h="4765464">
                <a:moveTo>
                  <a:pt x="0" y="0"/>
                </a:moveTo>
                <a:lnTo>
                  <a:pt x="5986904" y="0"/>
                </a:lnTo>
                <a:lnTo>
                  <a:pt x="5986904" y="4765464"/>
                </a:lnTo>
                <a:lnTo>
                  <a:pt x="0" y="47654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696011" y="5600483"/>
            <a:ext cx="8343728" cy="5969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b="1" dirty="0">
                <a:solidFill>
                  <a:schemeClr val="accent2"/>
                </a:solidFill>
                <a:latin typeface="Poppins Bold"/>
                <a:ea typeface="Poppins Bold"/>
                <a:cs typeface="Poppins Bold"/>
                <a:sym typeface="Poppins Bold"/>
              </a:rPr>
              <a:t>COAPPLICANT CREDIT TYPE ANALYSIS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37269" y="6168807"/>
            <a:ext cx="13916931" cy="40119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There is </a:t>
            </a:r>
            <a:r>
              <a:rPr lang="en-US" sz="2499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no significant preference for one credit type</a:t>
            </a:r>
            <a:r>
              <a:rPr lang="en-US" sz="2499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 over the other when it comes to co-applicants.</a:t>
            </a: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Loans with </a:t>
            </a:r>
            <a:r>
              <a:rPr lang="en-US" sz="2499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CIB as the co-applicant credit type</a:t>
            </a:r>
            <a:r>
              <a:rPr lang="en-US" sz="2499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 show a good proportion of </a:t>
            </a:r>
            <a:r>
              <a:rPr lang="en-US" sz="2499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normal status</a:t>
            </a:r>
            <a:r>
              <a:rPr lang="en-US" sz="2499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, although slightly higher default risk compared to primary credit types.</a:t>
            </a: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Loans with </a:t>
            </a:r>
            <a:r>
              <a:rPr lang="en-US" sz="2499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EXP as the co-applicant credit type</a:t>
            </a:r>
            <a:r>
              <a:rPr lang="en-US" sz="2499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 have a significantly </a:t>
            </a:r>
            <a:r>
              <a:rPr lang="en-US" sz="2499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higher default rate</a:t>
            </a:r>
            <a:r>
              <a:rPr lang="en-US" sz="2499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, suggesting co-applicants with EXP credit may represent a higher risk.</a:t>
            </a:r>
          </a:p>
          <a:p>
            <a:pPr marL="269874" lvl="1" algn="just">
              <a:lnSpc>
                <a:spcPts val="3499"/>
              </a:lnSpc>
            </a:pPr>
            <a:endParaRPr lang="en-US" sz="2499" dirty="0">
              <a:solidFill>
                <a:srgbClr val="0A152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oppins"/>
            </a:endParaRPr>
          </a:p>
          <a:p>
            <a:pPr algn="just">
              <a:lnSpc>
                <a:spcPts val="3499"/>
              </a:lnSpc>
            </a:pPr>
            <a:r>
              <a:rPr lang="en-US" sz="2499" b="1" u="sng" dirty="0">
                <a:solidFill>
                  <a:srgbClr val="0A152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Recommendation:</a:t>
            </a:r>
          </a:p>
          <a:p>
            <a:pPr algn="just">
              <a:lnSpc>
                <a:spcPts val="3499"/>
              </a:lnSpc>
            </a:pPr>
            <a:r>
              <a:rPr lang="en-US" sz="2499" b="1" dirty="0">
                <a:solidFill>
                  <a:srgbClr val="0A152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Strengthen co-applicant assessments</a:t>
            </a:r>
            <a:r>
              <a:rPr lang="en-US" sz="2499" dirty="0">
                <a:solidFill>
                  <a:srgbClr val="0A152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, especially when EXP is the co-applicant credit type, as this significantly increases the likelihood of default.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653998" y="351269"/>
            <a:ext cx="12452402" cy="3953079"/>
          </a:xfrm>
          <a:custGeom>
            <a:avLst/>
            <a:gdLst/>
            <a:ahLst/>
            <a:cxnLst/>
            <a:rect l="l" t="t" r="r" b="b"/>
            <a:pathLst>
              <a:path w="9341646" h="3666596">
                <a:moveTo>
                  <a:pt x="0" y="0"/>
                </a:moveTo>
                <a:lnTo>
                  <a:pt x="9341646" y="0"/>
                </a:lnTo>
                <a:lnTo>
                  <a:pt x="9341646" y="3666596"/>
                </a:lnTo>
                <a:lnTo>
                  <a:pt x="0" y="36665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668286" y="4304349"/>
            <a:ext cx="7775338" cy="584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3"/>
              </a:lnSpc>
            </a:pPr>
            <a:r>
              <a:rPr lang="en-US" sz="3423" b="1" dirty="0">
                <a:solidFill>
                  <a:schemeClr val="accent2"/>
                </a:solidFill>
                <a:latin typeface="Poppins Bold"/>
                <a:ea typeface="Poppins Bold"/>
                <a:cs typeface="Poppins Bold"/>
                <a:sym typeface="Poppins Bold"/>
              </a:rPr>
              <a:t>COMBINED CREDIT TYPE ANALYSIS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68286" y="4877315"/>
            <a:ext cx="13885914" cy="53584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CIB as a co-applicant credit type</a:t>
            </a:r>
            <a:r>
              <a:rPr lang="en-US" sz="2499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 consistently </a:t>
            </a:r>
            <a:r>
              <a:rPr lang="en-US" sz="2499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reduces the default rate</a:t>
            </a:r>
            <a:r>
              <a:rPr lang="en-US" sz="2499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, making it a more reliable choice across different primary credit types (CIB, CRIF, EXP).</a:t>
            </a: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In most cases, EXP as a co-applicant</a:t>
            </a:r>
            <a:r>
              <a:rPr lang="en-US" sz="2499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 results in a higher success rate, showing </a:t>
            </a:r>
            <a:r>
              <a:rPr lang="en-US" sz="2499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lower default rates</a:t>
            </a:r>
            <a:r>
              <a:rPr lang="en-US" sz="2499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.</a:t>
            </a: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EQUI is highly risky</a:t>
            </a:r>
            <a:r>
              <a:rPr lang="en-US" sz="2499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, especially when </a:t>
            </a:r>
            <a:r>
              <a:rPr lang="en-US" sz="2499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paired with EXP as the co-applicant credit type</a:t>
            </a:r>
            <a:r>
              <a:rPr lang="en-US" sz="2499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, which leads to</a:t>
            </a:r>
            <a:r>
              <a:rPr lang="en-US" sz="2499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 100% default rates. This combination should be avoided.</a:t>
            </a: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The </a:t>
            </a:r>
            <a:r>
              <a:rPr lang="en-US" sz="2499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combination of EXP as both credit type and co-applicant</a:t>
            </a:r>
            <a:r>
              <a:rPr lang="en-US" sz="2499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 performs surprisingly well, with </a:t>
            </a:r>
            <a:r>
              <a:rPr lang="en-US" sz="2499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a low default rate (12.86%)</a:t>
            </a:r>
            <a:r>
              <a:rPr lang="en-US" sz="2499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. This shows that EXP credit type can be reliable when both borrower and co-applicant have the same credit type.</a:t>
            </a:r>
          </a:p>
          <a:p>
            <a:pPr marL="269874" lvl="1" algn="just">
              <a:lnSpc>
                <a:spcPts val="3499"/>
              </a:lnSpc>
            </a:pPr>
            <a:endParaRPr lang="en-US" sz="2499" dirty="0">
              <a:solidFill>
                <a:srgbClr val="0A152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oppins"/>
            </a:endParaRPr>
          </a:p>
          <a:p>
            <a:pPr algn="just">
              <a:lnSpc>
                <a:spcPts val="3499"/>
              </a:lnSpc>
            </a:pPr>
            <a:r>
              <a:rPr lang="en-US" sz="2499" b="1" u="sng" dirty="0">
                <a:solidFill>
                  <a:srgbClr val="0A152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Recommendations:</a:t>
            </a:r>
          </a:p>
          <a:p>
            <a:pPr algn="just">
              <a:lnSpc>
                <a:spcPts val="3499"/>
              </a:lnSpc>
            </a:pPr>
            <a:r>
              <a:rPr lang="en-US" sz="2499" b="1" dirty="0">
                <a:solidFill>
                  <a:srgbClr val="0A152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Avoid lending to borrowers with EQUI credit type</a:t>
            </a:r>
            <a:r>
              <a:rPr lang="en-US" sz="2499" dirty="0">
                <a:solidFill>
                  <a:srgbClr val="0A152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, especially when </a:t>
            </a:r>
            <a:r>
              <a:rPr lang="en-US" sz="2499" b="1" dirty="0">
                <a:solidFill>
                  <a:srgbClr val="0A152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paired with EXP as the co-applicant credit type</a:t>
            </a:r>
            <a:r>
              <a:rPr lang="en-US" sz="2499" dirty="0">
                <a:solidFill>
                  <a:srgbClr val="0A152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, as this combination has an extremely high default risk.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513876" y="476048"/>
            <a:ext cx="5702534" cy="4667452"/>
          </a:xfrm>
          <a:custGeom>
            <a:avLst/>
            <a:gdLst/>
            <a:ahLst/>
            <a:cxnLst/>
            <a:rect l="l" t="t" r="r" b="b"/>
            <a:pathLst>
              <a:path w="5702534" h="4667452">
                <a:moveTo>
                  <a:pt x="0" y="0"/>
                </a:moveTo>
                <a:lnTo>
                  <a:pt x="5702533" y="0"/>
                </a:lnTo>
                <a:lnTo>
                  <a:pt x="5702533" y="4667452"/>
                </a:lnTo>
                <a:lnTo>
                  <a:pt x="0" y="46674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6774274" y="476048"/>
            <a:ext cx="4768698" cy="4667452"/>
          </a:xfrm>
          <a:custGeom>
            <a:avLst/>
            <a:gdLst/>
            <a:ahLst/>
            <a:cxnLst/>
            <a:rect l="l" t="t" r="r" b="b"/>
            <a:pathLst>
              <a:path w="4768698" h="4667452">
                <a:moveTo>
                  <a:pt x="0" y="0"/>
                </a:moveTo>
                <a:lnTo>
                  <a:pt x="4768698" y="0"/>
                </a:lnTo>
                <a:lnTo>
                  <a:pt x="4768698" y="4667452"/>
                </a:lnTo>
                <a:lnTo>
                  <a:pt x="0" y="46674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2104947" y="476048"/>
            <a:ext cx="5597707" cy="4667452"/>
          </a:xfrm>
          <a:custGeom>
            <a:avLst/>
            <a:gdLst/>
            <a:ahLst/>
            <a:cxnLst/>
            <a:rect l="l" t="t" r="r" b="b"/>
            <a:pathLst>
              <a:path w="5597707" h="4667452">
                <a:moveTo>
                  <a:pt x="0" y="0"/>
                </a:moveTo>
                <a:lnTo>
                  <a:pt x="5597707" y="0"/>
                </a:lnTo>
                <a:lnTo>
                  <a:pt x="5597707" y="4667452"/>
                </a:lnTo>
                <a:lnTo>
                  <a:pt x="0" y="46674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828199" y="5298917"/>
            <a:ext cx="8146056" cy="635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b="1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AGE ANALYSIS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41529" y="5867242"/>
            <a:ext cx="13888871" cy="40119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Most applicants</a:t>
            </a:r>
            <a:r>
              <a:rPr lang="en-US" sz="2499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 fall within the </a:t>
            </a:r>
            <a:r>
              <a:rPr lang="en-US" sz="2499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middle-age range</a:t>
            </a:r>
            <a:r>
              <a:rPr lang="en-US" sz="2499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, particularly between </a:t>
            </a:r>
            <a:r>
              <a:rPr lang="en-US" sz="2499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35 and 64</a:t>
            </a:r>
            <a:r>
              <a:rPr lang="en-US" sz="2499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. Younger and older age groups are underrepresented.</a:t>
            </a: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The </a:t>
            </a:r>
            <a:r>
              <a:rPr lang="en-US" sz="2499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default risk seems to increase with age beyond 55</a:t>
            </a:r>
            <a:r>
              <a:rPr lang="en-US" sz="2499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, especially for the </a:t>
            </a:r>
            <a:r>
              <a:rPr lang="en-US" sz="2499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65-74 and &gt;74 age</a:t>
            </a:r>
            <a:r>
              <a:rPr lang="en-US" sz="2499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 groups, where </a:t>
            </a:r>
            <a:r>
              <a:rPr lang="en-US" sz="2499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defaulters</a:t>
            </a:r>
            <a:r>
              <a:rPr lang="en-US" sz="2499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 make up a significant portion of the total. The </a:t>
            </a:r>
            <a:r>
              <a:rPr lang="en-US" sz="2499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younger age groups</a:t>
            </a:r>
            <a:r>
              <a:rPr lang="en-US" sz="2499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, though fewer in number, show higher sensitivity to economic stress, reflected in their </a:t>
            </a:r>
            <a:r>
              <a:rPr lang="en-US" sz="2499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default numbers</a:t>
            </a:r>
            <a:r>
              <a:rPr lang="en-US" sz="2499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.</a:t>
            </a:r>
          </a:p>
          <a:p>
            <a:pPr marL="269874" lvl="1" algn="just">
              <a:lnSpc>
                <a:spcPts val="3499"/>
              </a:lnSpc>
            </a:pPr>
            <a:endParaRPr lang="en-US" sz="2499" dirty="0">
              <a:solidFill>
                <a:srgbClr val="0A152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oppins"/>
            </a:endParaRPr>
          </a:p>
          <a:p>
            <a:pPr algn="just">
              <a:lnSpc>
                <a:spcPts val="3499"/>
              </a:lnSpc>
            </a:pPr>
            <a:r>
              <a:rPr lang="en-US" sz="2499" b="1" u="sng" dirty="0">
                <a:solidFill>
                  <a:srgbClr val="0A152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Recommendation:</a:t>
            </a:r>
          </a:p>
          <a:p>
            <a:pPr algn="just">
              <a:lnSpc>
                <a:spcPts val="3499"/>
              </a:lnSpc>
            </a:pPr>
            <a:r>
              <a:rPr lang="en-US" sz="2499" b="1" dirty="0">
                <a:solidFill>
                  <a:srgbClr val="0A152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Develop tailored financial education</a:t>
            </a:r>
            <a:r>
              <a:rPr lang="en-US" sz="2499" dirty="0">
                <a:solidFill>
                  <a:srgbClr val="0A152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 and support programs for </a:t>
            </a:r>
            <a:r>
              <a:rPr lang="en-US" sz="2499" b="1" dirty="0">
                <a:solidFill>
                  <a:srgbClr val="0A152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middle-aged (45-54) and near-retirement (55-64) borrowers</a:t>
            </a:r>
            <a:r>
              <a:rPr lang="en-US" sz="2499" dirty="0">
                <a:solidFill>
                  <a:srgbClr val="0A152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, as these groups have both the highest loan participation and default risks.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393540" y="487737"/>
            <a:ext cx="5455023" cy="4533929"/>
          </a:xfrm>
          <a:custGeom>
            <a:avLst/>
            <a:gdLst/>
            <a:ahLst/>
            <a:cxnLst/>
            <a:rect l="l" t="t" r="r" b="b"/>
            <a:pathLst>
              <a:path w="5455023" h="4533929">
                <a:moveTo>
                  <a:pt x="0" y="0"/>
                </a:moveTo>
                <a:lnTo>
                  <a:pt x="5455023" y="0"/>
                </a:lnTo>
                <a:lnTo>
                  <a:pt x="5455023" y="4533929"/>
                </a:lnTo>
                <a:lnTo>
                  <a:pt x="0" y="45339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6915223" y="487737"/>
            <a:ext cx="4524115" cy="4533929"/>
          </a:xfrm>
          <a:custGeom>
            <a:avLst/>
            <a:gdLst/>
            <a:ahLst/>
            <a:cxnLst/>
            <a:rect l="l" t="t" r="r" b="b"/>
            <a:pathLst>
              <a:path w="4524115" h="4533929">
                <a:moveTo>
                  <a:pt x="0" y="0"/>
                </a:moveTo>
                <a:lnTo>
                  <a:pt x="4524115" y="0"/>
                </a:lnTo>
                <a:lnTo>
                  <a:pt x="4524115" y="4533929"/>
                </a:lnTo>
                <a:lnTo>
                  <a:pt x="0" y="45339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2505998" y="487737"/>
            <a:ext cx="5405838" cy="4533929"/>
          </a:xfrm>
          <a:custGeom>
            <a:avLst/>
            <a:gdLst/>
            <a:ahLst/>
            <a:cxnLst/>
            <a:rect l="l" t="t" r="r" b="b"/>
            <a:pathLst>
              <a:path w="5405838" h="4533929">
                <a:moveTo>
                  <a:pt x="0" y="0"/>
                </a:moveTo>
                <a:lnTo>
                  <a:pt x="5405839" y="0"/>
                </a:lnTo>
                <a:lnTo>
                  <a:pt x="5405839" y="4533929"/>
                </a:lnTo>
                <a:lnTo>
                  <a:pt x="0" y="45339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679067" y="5265674"/>
            <a:ext cx="6367341" cy="5969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b="1" dirty="0">
                <a:solidFill>
                  <a:schemeClr val="accent2"/>
                </a:solidFill>
                <a:latin typeface="Poppins Bold"/>
                <a:ea typeface="Poppins Bold"/>
                <a:cs typeface="Poppins Bold"/>
                <a:sym typeface="Poppins Bold"/>
              </a:rPr>
              <a:t>REGION ANALYSIS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79067" y="5784850"/>
            <a:ext cx="14408533" cy="44607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The </a:t>
            </a:r>
            <a:r>
              <a:rPr lang="en-US" sz="2499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majority of applicants</a:t>
            </a:r>
            <a:r>
              <a:rPr lang="en-US" sz="2499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 are from the </a:t>
            </a:r>
            <a:r>
              <a:rPr lang="en-US" sz="2499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North and South regions</a:t>
            </a:r>
            <a:r>
              <a:rPr lang="en-US" sz="2499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, with very few from the Central and North-East regions.</a:t>
            </a: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North Region</a:t>
            </a:r>
            <a:r>
              <a:rPr lang="en-US" sz="2499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 shows a strong performance with the </a:t>
            </a:r>
            <a:r>
              <a:rPr lang="en-US" sz="2499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highest</a:t>
            </a:r>
            <a:r>
              <a:rPr lang="en-US" sz="2499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 number of </a:t>
            </a:r>
            <a:r>
              <a:rPr lang="en-US" sz="2499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normal loans</a:t>
            </a:r>
            <a:r>
              <a:rPr lang="en-US" sz="2499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 and a relatively lower default rate.</a:t>
            </a: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North-East Region</a:t>
            </a:r>
            <a:r>
              <a:rPr lang="en-US" sz="2499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 is the </a:t>
            </a:r>
            <a:r>
              <a:rPr lang="en-US" sz="2499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highest-risk area</a:t>
            </a:r>
            <a:r>
              <a:rPr lang="en-US" sz="2499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, with nearly </a:t>
            </a:r>
            <a:r>
              <a:rPr lang="en-US" sz="2499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a third of loans in default</a:t>
            </a:r>
            <a:r>
              <a:rPr lang="en-US" sz="2499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 despite having the smallest number of loans.</a:t>
            </a: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endParaRPr lang="en-US" sz="2499" u="sng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oppins"/>
            </a:endParaRPr>
          </a:p>
          <a:p>
            <a:pPr algn="just">
              <a:lnSpc>
                <a:spcPts val="3499"/>
              </a:lnSpc>
            </a:pPr>
            <a:r>
              <a:rPr lang="en-US" sz="2499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Recommendation:</a:t>
            </a:r>
          </a:p>
          <a:p>
            <a:pPr algn="just">
              <a:lnSpc>
                <a:spcPts val="3499"/>
              </a:lnSpc>
            </a:pPr>
            <a:r>
              <a:rPr lang="en-US" sz="2499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Since the North-East and Central regions show significantly higher default rates, the business should consider</a:t>
            </a:r>
            <a:r>
              <a:rPr lang="en-US" sz="2499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 implementing stricter loan approval criteria or higher collateral requirements in these areas</a:t>
            </a:r>
            <a:r>
              <a:rPr lang="en-US" sz="2499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445671" y="545753"/>
            <a:ext cx="6495577" cy="3832391"/>
          </a:xfrm>
          <a:custGeom>
            <a:avLst/>
            <a:gdLst/>
            <a:ahLst/>
            <a:cxnLst/>
            <a:rect l="l" t="t" r="r" b="b"/>
            <a:pathLst>
              <a:path w="6495577" h="3832391">
                <a:moveTo>
                  <a:pt x="0" y="0"/>
                </a:moveTo>
                <a:lnTo>
                  <a:pt x="6495577" y="0"/>
                </a:lnTo>
                <a:lnTo>
                  <a:pt x="6495577" y="3832390"/>
                </a:lnTo>
                <a:lnTo>
                  <a:pt x="0" y="38323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7232094" y="545753"/>
            <a:ext cx="4295986" cy="3832391"/>
          </a:xfrm>
          <a:custGeom>
            <a:avLst/>
            <a:gdLst/>
            <a:ahLst/>
            <a:cxnLst/>
            <a:rect l="l" t="t" r="r" b="b"/>
            <a:pathLst>
              <a:path w="4295986" h="3832391">
                <a:moveTo>
                  <a:pt x="0" y="0"/>
                </a:moveTo>
                <a:lnTo>
                  <a:pt x="4295986" y="0"/>
                </a:lnTo>
                <a:lnTo>
                  <a:pt x="4295986" y="3832390"/>
                </a:lnTo>
                <a:lnTo>
                  <a:pt x="0" y="38323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1818926" y="545753"/>
            <a:ext cx="6023404" cy="3832391"/>
          </a:xfrm>
          <a:custGeom>
            <a:avLst/>
            <a:gdLst/>
            <a:ahLst/>
            <a:cxnLst/>
            <a:rect l="l" t="t" r="r" b="b"/>
            <a:pathLst>
              <a:path w="6023404" h="3832391">
                <a:moveTo>
                  <a:pt x="0" y="0"/>
                </a:moveTo>
                <a:lnTo>
                  <a:pt x="6023403" y="0"/>
                </a:lnTo>
                <a:lnTo>
                  <a:pt x="6023403" y="3832390"/>
                </a:lnTo>
                <a:lnTo>
                  <a:pt x="0" y="38323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741529" y="4691652"/>
            <a:ext cx="4890313" cy="5969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b="1" dirty="0">
                <a:solidFill>
                  <a:schemeClr val="accent2"/>
                </a:solidFill>
                <a:latin typeface="Poppins Bold"/>
                <a:ea typeface="Poppins Bold"/>
                <a:cs typeface="Poppins Bold"/>
                <a:sym typeface="Poppins Bold"/>
              </a:rPr>
              <a:t>LTV RANGE ANALYSIS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41529" y="5341937"/>
            <a:ext cx="13660271" cy="53584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(&lt;100):</a:t>
            </a:r>
            <a:r>
              <a:rPr lang="en-US" sz="2499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 </a:t>
            </a:r>
            <a:r>
              <a:rPr lang="en-US" sz="2499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The majority of loans</a:t>
            </a:r>
            <a:r>
              <a:rPr lang="en-US" sz="2499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 have an LTV ratio of less than 100%, indicating that borrowers generally have </a:t>
            </a:r>
            <a:r>
              <a:rPr lang="en-US" sz="2499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more equity in the property than the loan amount</a:t>
            </a:r>
            <a:r>
              <a:rPr lang="en-US" sz="2499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.</a:t>
            </a: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(&gt;=1000):</a:t>
            </a:r>
            <a:r>
              <a:rPr lang="en-US" sz="2499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 Very few loans (6 loans) have an LTV ratio greater than 1000%, which is a </a:t>
            </a:r>
            <a:r>
              <a:rPr lang="en-US" sz="2499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rare and extremely high-risk situation.</a:t>
            </a: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Almost all loans with </a:t>
            </a:r>
            <a:r>
              <a:rPr lang="en-US" sz="2499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LTV between 200 and 1000%</a:t>
            </a:r>
            <a:r>
              <a:rPr lang="en-US" sz="2499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 are in </a:t>
            </a:r>
            <a:r>
              <a:rPr lang="en-US" sz="2499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default (99.17%)</a:t>
            </a:r>
            <a:r>
              <a:rPr lang="en-US" sz="2499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, showing that excessively high LTV ratios lead to an </a:t>
            </a:r>
            <a:r>
              <a:rPr lang="en-US" sz="2499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extremely high risk of default</a:t>
            </a:r>
            <a:r>
              <a:rPr lang="en-US" sz="2499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.</a:t>
            </a:r>
          </a:p>
          <a:p>
            <a:pPr marL="269874" lvl="1" algn="just">
              <a:lnSpc>
                <a:spcPts val="3499"/>
              </a:lnSpc>
            </a:pPr>
            <a:endParaRPr lang="en-US" sz="2499" dirty="0">
              <a:solidFill>
                <a:srgbClr val="0A152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oppins"/>
            </a:endParaRPr>
          </a:p>
          <a:p>
            <a:pPr algn="just">
              <a:lnSpc>
                <a:spcPts val="3499"/>
              </a:lnSpc>
            </a:pPr>
            <a:r>
              <a:rPr lang="en-US" sz="2499" b="1" u="sng" dirty="0">
                <a:solidFill>
                  <a:srgbClr val="0A152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Recommendation:</a:t>
            </a:r>
          </a:p>
          <a:p>
            <a:pPr algn="just">
              <a:lnSpc>
                <a:spcPts val="3499"/>
              </a:lnSpc>
            </a:pPr>
            <a:r>
              <a:rPr lang="en-US" sz="2499" b="1" dirty="0">
                <a:solidFill>
                  <a:srgbClr val="0A152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Lenders should be cautious in approving loans where LTV exceeds 100,</a:t>
            </a:r>
            <a:r>
              <a:rPr lang="en-US" sz="2499" dirty="0">
                <a:solidFill>
                  <a:srgbClr val="0A152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 as these loans are prone to default. Special attention should be given to loans with LTV &gt; 200, as they are almost guaranteed to default.</a:t>
            </a:r>
          </a:p>
          <a:p>
            <a:pPr algn="just">
              <a:lnSpc>
                <a:spcPts val="3499"/>
              </a:lnSpc>
            </a:pPr>
            <a:endParaRPr lang="en-US" sz="2499" dirty="0">
              <a:solidFill>
                <a:srgbClr val="0A152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oppi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63054" y="393700"/>
            <a:ext cx="16940370" cy="5969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b="1" dirty="0">
                <a:solidFill>
                  <a:srgbClr val="002060"/>
                </a:solidFill>
                <a:latin typeface="Poppins Bold"/>
                <a:ea typeface="Poppins Bold"/>
                <a:cs typeface="Poppins Bold"/>
                <a:sym typeface="Poppins Bold"/>
              </a:rPr>
              <a:t>INSIGHTS AND RECOMMENDATIONS BASED ON HYPOTHESIS TESTING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363054" y="1336577"/>
            <a:ext cx="17606309" cy="2198134"/>
            <a:chOff x="0" y="0"/>
            <a:chExt cx="5695809" cy="71111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695809" cy="711117"/>
            </a:xfrm>
            <a:custGeom>
              <a:avLst/>
              <a:gdLst/>
              <a:ahLst/>
              <a:cxnLst/>
              <a:rect l="l" t="t" r="r" b="b"/>
              <a:pathLst>
                <a:path w="5695809" h="711117">
                  <a:moveTo>
                    <a:pt x="22426" y="0"/>
                  </a:moveTo>
                  <a:lnTo>
                    <a:pt x="5673383" y="0"/>
                  </a:lnTo>
                  <a:cubicBezTo>
                    <a:pt x="5679331" y="0"/>
                    <a:pt x="5685035" y="2363"/>
                    <a:pt x="5689241" y="6568"/>
                  </a:cubicBezTo>
                  <a:cubicBezTo>
                    <a:pt x="5693446" y="10774"/>
                    <a:pt x="5695809" y="16478"/>
                    <a:pt x="5695809" y="22426"/>
                  </a:cubicBezTo>
                  <a:lnTo>
                    <a:pt x="5695809" y="688691"/>
                  </a:lnTo>
                  <a:cubicBezTo>
                    <a:pt x="5695809" y="694639"/>
                    <a:pt x="5693446" y="700343"/>
                    <a:pt x="5689241" y="704549"/>
                  </a:cubicBezTo>
                  <a:cubicBezTo>
                    <a:pt x="5685035" y="708755"/>
                    <a:pt x="5679331" y="711117"/>
                    <a:pt x="5673383" y="711117"/>
                  </a:cubicBezTo>
                  <a:lnTo>
                    <a:pt x="22426" y="711117"/>
                  </a:lnTo>
                  <a:cubicBezTo>
                    <a:pt x="16478" y="711117"/>
                    <a:pt x="10774" y="708755"/>
                    <a:pt x="6568" y="704549"/>
                  </a:cubicBezTo>
                  <a:cubicBezTo>
                    <a:pt x="2363" y="700343"/>
                    <a:pt x="0" y="694639"/>
                    <a:pt x="0" y="688691"/>
                  </a:cubicBezTo>
                  <a:lnTo>
                    <a:pt x="0" y="22426"/>
                  </a:lnTo>
                  <a:cubicBezTo>
                    <a:pt x="0" y="16478"/>
                    <a:pt x="2363" y="10774"/>
                    <a:pt x="6568" y="6568"/>
                  </a:cubicBezTo>
                  <a:cubicBezTo>
                    <a:pt x="10774" y="2363"/>
                    <a:pt x="16478" y="0"/>
                    <a:pt x="22426" y="0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5695809" cy="76826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85338" y="1378066"/>
            <a:ext cx="14478463" cy="23827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 algn="just">
              <a:lnSpc>
                <a:spcPts val="2521"/>
              </a:lnSpc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accent2"/>
                </a:solidFill>
                <a:latin typeface="Poppins Bold"/>
                <a:ea typeface="Poppins Bold"/>
                <a:cs typeface="Poppins Bold"/>
                <a:sym typeface="Poppins Bold"/>
              </a:rPr>
              <a:t>Loan amount Vs. Status, Mann-Whitney U test (Right tailed):</a:t>
            </a:r>
          </a:p>
          <a:p>
            <a:pPr algn="just">
              <a:lnSpc>
                <a:spcPts val="2521"/>
              </a:lnSpc>
            </a:pPr>
            <a:endParaRPr lang="en-US" sz="1800" b="1" dirty="0">
              <a:solidFill>
                <a:schemeClr val="accent2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algn="just">
              <a:lnSpc>
                <a:spcPts val="2238"/>
              </a:lnSpc>
            </a:pPr>
            <a:r>
              <a:rPr lang="en-US" sz="20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Insight:</a:t>
            </a:r>
          </a:p>
          <a:p>
            <a:pPr algn="just">
              <a:lnSpc>
                <a:spcPts val="2276"/>
              </a:lnSpc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Borrowers in the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Normal group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 tend to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have higher loan amounts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 compared to those in the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Defaulter group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, indicating that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larger loans are associated with more responsible repayment behavior.</a:t>
            </a:r>
          </a:p>
          <a:p>
            <a:pPr algn="just">
              <a:lnSpc>
                <a:spcPts val="2276"/>
              </a:lnSpc>
            </a:pPr>
            <a:r>
              <a:rPr lang="en-US" sz="20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Recommendation:</a:t>
            </a:r>
          </a:p>
          <a:p>
            <a:pPr algn="just">
              <a:lnSpc>
                <a:spcPts val="2276"/>
              </a:lnSpc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Focus on strengthening risk assessment criteria for smaller loan amounts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, as borrowers with smaller loans show a higher likelihood of default. Offering financial literacy programs or additional credit counseling for smaller loan applicants may help mitigate this risk.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40846" y="4258722"/>
            <a:ext cx="17606309" cy="2198134"/>
            <a:chOff x="0" y="0"/>
            <a:chExt cx="5695809" cy="71111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695809" cy="711117"/>
            </a:xfrm>
            <a:custGeom>
              <a:avLst/>
              <a:gdLst/>
              <a:ahLst/>
              <a:cxnLst/>
              <a:rect l="l" t="t" r="r" b="b"/>
              <a:pathLst>
                <a:path w="5695809" h="711117">
                  <a:moveTo>
                    <a:pt x="22426" y="0"/>
                  </a:moveTo>
                  <a:lnTo>
                    <a:pt x="5673383" y="0"/>
                  </a:lnTo>
                  <a:cubicBezTo>
                    <a:pt x="5679331" y="0"/>
                    <a:pt x="5685035" y="2363"/>
                    <a:pt x="5689241" y="6568"/>
                  </a:cubicBezTo>
                  <a:cubicBezTo>
                    <a:pt x="5693446" y="10774"/>
                    <a:pt x="5695809" y="16478"/>
                    <a:pt x="5695809" y="22426"/>
                  </a:cubicBezTo>
                  <a:lnTo>
                    <a:pt x="5695809" y="688691"/>
                  </a:lnTo>
                  <a:cubicBezTo>
                    <a:pt x="5695809" y="694639"/>
                    <a:pt x="5693446" y="700343"/>
                    <a:pt x="5689241" y="704549"/>
                  </a:cubicBezTo>
                  <a:cubicBezTo>
                    <a:pt x="5685035" y="708755"/>
                    <a:pt x="5679331" y="711117"/>
                    <a:pt x="5673383" y="711117"/>
                  </a:cubicBezTo>
                  <a:lnTo>
                    <a:pt x="22426" y="711117"/>
                  </a:lnTo>
                  <a:cubicBezTo>
                    <a:pt x="16478" y="711117"/>
                    <a:pt x="10774" y="708755"/>
                    <a:pt x="6568" y="704549"/>
                  </a:cubicBezTo>
                  <a:cubicBezTo>
                    <a:pt x="2363" y="700343"/>
                    <a:pt x="0" y="694639"/>
                    <a:pt x="0" y="688691"/>
                  </a:cubicBezTo>
                  <a:lnTo>
                    <a:pt x="0" y="22426"/>
                  </a:lnTo>
                  <a:cubicBezTo>
                    <a:pt x="0" y="16478"/>
                    <a:pt x="2363" y="10774"/>
                    <a:pt x="6568" y="6568"/>
                  </a:cubicBezTo>
                  <a:cubicBezTo>
                    <a:pt x="10774" y="2363"/>
                    <a:pt x="16478" y="0"/>
                    <a:pt x="22426" y="0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5695809" cy="76826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685338" y="4312749"/>
            <a:ext cx="14478463" cy="26930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 algn="just">
              <a:lnSpc>
                <a:spcPts val="2521"/>
              </a:lnSpc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accent2"/>
                </a:solidFill>
                <a:latin typeface="Poppins Bold"/>
                <a:ea typeface="Poppins Bold"/>
                <a:cs typeface="Poppins Bold"/>
                <a:sym typeface="Poppins Bold"/>
              </a:rPr>
              <a:t>Rate of Interest Vs. Status, Mann-Whitney U test (Right tailed):</a:t>
            </a:r>
          </a:p>
          <a:p>
            <a:pPr algn="just">
              <a:lnSpc>
                <a:spcPts val="2521"/>
              </a:lnSpc>
            </a:pPr>
            <a:endParaRPr lang="en-US" sz="1800" b="1" dirty="0">
              <a:solidFill>
                <a:schemeClr val="accent2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algn="just">
              <a:lnSpc>
                <a:spcPts val="2238"/>
              </a:lnSpc>
            </a:pPr>
            <a:r>
              <a:rPr lang="en-US" sz="20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Insight:</a:t>
            </a:r>
          </a:p>
          <a:p>
            <a:pPr algn="just">
              <a:lnSpc>
                <a:spcPts val="2276"/>
              </a:lnSpc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The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Normal group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 tends to have loans with a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 higher rate of interest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 compared to the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Defaulter group.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 suggesting that borrowers who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manage to pay back their loans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 successfully are more likely to do so even when faced with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higher interest rates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.</a:t>
            </a:r>
          </a:p>
          <a:p>
            <a:pPr algn="just">
              <a:lnSpc>
                <a:spcPts val="2276"/>
              </a:lnSpc>
            </a:pPr>
            <a:r>
              <a:rPr lang="en-US" sz="20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Recommendation:</a:t>
            </a:r>
          </a:p>
          <a:p>
            <a:pPr algn="just">
              <a:lnSpc>
                <a:spcPts val="2276"/>
              </a:lnSpc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Increase vigilance for borrowers with lower interest rates, as they might pose a higher risk of default.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Consider reviewing the loan approval criteria for lower-interest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 loans and enhancing support mechanisms, such as offering financial counseling, to reduce the risk of default in this segment.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363054" y="7180867"/>
            <a:ext cx="17606309" cy="2198134"/>
            <a:chOff x="0" y="0"/>
            <a:chExt cx="5695809" cy="71111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695809" cy="711117"/>
            </a:xfrm>
            <a:custGeom>
              <a:avLst/>
              <a:gdLst/>
              <a:ahLst/>
              <a:cxnLst/>
              <a:rect l="l" t="t" r="r" b="b"/>
              <a:pathLst>
                <a:path w="5695809" h="711117">
                  <a:moveTo>
                    <a:pt x="22426" y="0"/>
                  </a:moveTo>
                  <a:lnTo>
                    <a:pt x="5673383" y="0"/>
                  </a:lnTo>
                  <a:cubicBezTo>
                    <a:pt x="5679331" y="0"/>
                    <a:pt x="5685035" y="2363"/>
                    <a:pt x="5689241" y="6568"/>
                  </a:cubicBezTo>
                  <a:cubicBezTo>
                    <a:pt x="5693446" y="10774"/>
                    <a:pt x="5695809" y="16478"/>
                    <a:pt x="5695809" y="22426"/>
                  </a:cubicBezTo>
                  <a:lnTo>
                    <a:pt x="5695809" y="688691"/>
                  </a:lnTo>
                  <a:cubicBezTo>
                    <a:pt x="5695809" y="694639"/>
                    <a:pt x="5693446" y="700343"/>
                    <a:pt x="5689241" y="704549"/>
                  </a:cubicBezTo>
                  <a:cubicBezTo>
                    <a:pt x="5685035" y="708755"/>
                    <a:pt x="5679331" y="711117"/>
                    <a:pt x="5673383" y="711117"/>
                  </a:cubicBezTo>
                  <a:lnTo>
                    <a:pt x="22426" y="711117"/>
                  </a:lnTo>
                  <a:cubicBezTo>
                    <a:pt x="16478" y="711117"/>
                    <a:pt x="10774" y="708755"/>
                    <a:pt x="6568" y="704549"/>
                  </a:cubicBezTo>
                  <a:cubicBezTo>
                    <a:pt x="2363" y="700343"/>
                    <a:pt x="0" y="694639"/>
                    <a:pt x="0" y="688691"/>
                  </a:cubicBezTo>
                  <a:lnTo>
                    <a:pt x="0" y="22426"/>
                  </a:lnTo>
                  <a:cubicBezTo>
                    <a:pt x="0" y="16478"/>
                    <a:pt x="2363" y="10774"/>
                    <a:pt x="6568" y="6568"/>
                  </a:cubicBezTo>
                  <a:cubicBezTo>
                    <a:pt x="10774" y="2363"/>
                    <a:pt x="16478" y="0"/>
                    <a:pt x="22426" y="0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5695809" cy="76826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685339" y="7244418"/>
            <a:ext cx="14478462" cy="23570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 algn="just">
              <a:lnSpc>
                <a:spcPts val="2521"/>
              </a:lnSpc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accent2"/>
                </a:solidFill>
                <a:latin typeface="Poppins Bold"/>
                <a:ea typeface="Poppins Bold"/>
                <a:cs typeface="Poppins Bold"/>
                <a:sym typeface="Poppins Bold"/>
              </a:rPr>
              <a:t>Upfront charges Vs. Status, Mann-Whitney U test (Left tailed):</a:t>
            </a:r>
          </a:p>
          <a:p>
            <a:pPr algn="just">
              <a:lnSpc>
                <a:spcPts val="2521"/>
              </a:lnSpc>
            </a:pPr>
            <a:endParaRPr lang="en-US" sz="1800" b="1" dirty="0">
              <a:latin typeface="Poppins Bold"/>
              <a:ea typeface="Poppins Bold"/>
              <a:cs typeface="Poppins Bold"/>
              <a:sym typeface="Poppins Bold"/>
            </a:endParaRPr>
          </a:p>
          <a:p>
            <a:pPr algn="just">
              <a:lnSpc>
                <a:spcPts val="2238"/>
              </a:lnSpc>
            </a:pPr>
            <a:r>
              <a:rPr lang="en-US" sz="20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Insight:</a:t>
            </a:r>
          </a:p>
          <a:p>
            <a:pPr algn="just">
              <a:lnSpc>
                <a:spcPts val="2238"/>
              </a:lnSpc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Borrowers in the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Defaulter group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 tend to have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higher upfront charges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 compared to those in the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Normal group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, indicating that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higher initial costs may be associated with an increased likelihood of default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.</a:t>
            </a:r>
            <a:endParaRPr lang="en-US" sz="2000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oppins"/>
            </a:endParaRPr>
          </a:p>
          <a:p>
            <a:pPr algn="just">
              <a:lnSpc>
                <a:spcPts val="2276"/>
              </a:lnSpc>
            </a:pPr>
            <a:r>
              <a:rPr lang="en-US" sz="20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Recommendation:</a:t>
            </a:r>
          </a:p>
          <a:p>
            <a:pPr algn="just">
              <a:lnSpc>
                <a:spcPts val="2276"/>
              </a:lnSpc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Consider offering loans with lower or flexible upfront charges to reduce the financial burden on borrowers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. This could improve repayment rates and lower the default risk, particularly for those who might struggle with high initial loan costs.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63054" y="177717"/>
            <a:ext cx="15334146" cy="12253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b="1" dirty="0">
                <a:solidFill>
                  <a:srgbClr val="002060"/>
                </a:solidFill>
                <a:latin typeface="Poppins Bold"/>
                <a:ea typeface="Poppins Bold"/>
                <a:cs typeface="Poppins Bold"/>
                <a:sym typeface="Poppins Bold"/>
              </a:rPr>
              <a:t>INSIGHTS AND RECOMMENDATIONS BASED ON HYPOTHESIS TESTING</a:t>
            </a:r>
          </a:p>
          <a:p>
            <a:pPr algn="l">
              <a:lnSpc>
                <a:spcPts val="4900"/>
              </a:lnSpc>
            </a:pPr>
            <a:endParaRPr lang="en-US" sz="3500" b="1" dirty="0">
              <a:solidFill>
                <a:srgbClr val="002060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609600" y="952500"/>
            <a:ext cx="15087600" cy="94101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 algn="just">
              <a:lnSpc>
                <a:spcPts val="2521"/>
              </a:lnSpc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accent2"/>
                </a:solidFill>
                <a:latin typeface="Poppins Bold"/>
                <a:ea typeface="Poppins Bold"/>
                <a:cs typeface="Poppins Bold"/>
                <a:sym typeface="Poppins Bold"/>
              </a:rPr>
              <a:t>Property Value Vs. Status, Mann-Whitney U test (Right tailed):</a:t>
            </a:r>
          </a:p>
          <a:p>
            <a:pPr algn="just">
              <a:lnSpc>
                <a:spcPts val="2521"/>
              </a:lnSpc>
            </a:pPr>
            <a:endParaRPr lang="en-US" sz="1800" b="1" dirty="0">
              <a:latin typeface="Poppins Bold"/>
              <a:ea typeface="Poppins Bold"/>
              <a:cs typeface="Poppins Bold"/>
              <a:sym typeface="Poppins Bold"/>
            </a:endParaRPr>
          </a:p>
          <a:p>
            <a:pPr algn="just">
              <a:lnSpc>
                <a:spcPts val="2521"/>
              </a:lnSpc>
            </a:pPr>
            <a:r>
              <a:rPr lang="en-US" sz="20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Insight:</a:t>
            </a:r>
          </a:p>
          <a:p>
            <a:pPr algn="just">
              <a:lnSpc>
                <a:spcPts val="2521"/>
              </a:lnSpc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The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 Normal group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 tends to have a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higher property value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 compared to the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 Defaulter group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, suggesting that borrowers with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more valuable properties are less likely to default on their loans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.</a:t>
            </a:r>
          </a:p>
          <a:p>
            <a:pPr algn="just">
              <a:lnSpc>
                <a:spcPts val="2521"/>
              </a:lnSpc>
            </a:pPr>
            <a:r>
              <a:rPr lang="en-US" sz="20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Recommendation:</a:t>
            </a:r>
          </a:p>
          <a:p>
            <a:pPr algn="just">
              <a:lnSpc>
                <a:spcPts val="2521"/>
              </a:lnSpc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Implement a policy to conduct thorough evaluations of property values during the loan application process,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prioritizing loans secured by higher-value properties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. This could enhance risk assessment strategies and potentially reduce default rates by focusing on more stable asset backing.</a:t>
            </a:r>
          </a:p>
          <a:p>
            <a:pPr algn="just">
              <a:lnSpc>
                <a:spcPts val="2521"/>
              </a:lnSpc>
            </a:pPr>
            <a:endParaRPr lang="en-US" dirty="0">
              <a:highlight>
                <a:srgbClr val="00FF00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285750" indent="-285750" algn="just">
              <a:lnSpc>
                <a:spcPts val="2521"/>
              </a:lnSpc>
              <a:buFont typeface="Wingdings" panose="05000000000000000000" pitchFamily="2" charset="2"/>
              <a:buChar char="q"/>
            </a:pPr>
            <a:endParaRPr lang="en-US" sz="1800" dirty="0">
              <a:highlight>
                <a:srgbClr val="00FF00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 algn="just">
              <a:lnSpc>
                <a:spcPts val="2521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accent2"/>
                </a:solidFill>
                <a:latin typeface="Poppins Bold"/>
                <a:ea typeface="Poppins Bold"/>
                <a:cs typeface="Poppins Bold"/>
                <a:sym typeface="Poppins Bold"/>
              </a:rPr>
              <a:t>Income Vs. Status, Mann-Whitney U test (Right tailed):</a:t>
            </a:r>
          </a:p>
          <a:p>
            <a:pPr algn="just">
              <a:lnSpc>
                <a:spcPts val="2521"/>
              </a:lnSpc>
            </a:pP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oppins Bold"/>
            </a:endParaRPr>
          </a:p>
          <a:p>
            <a:pPr algn="just">
              <a:lnSpc>
                <a:spcPts val="2238"/>
              </a:lnSpc>
            </a:pPr>
            <a:r>
              <a:rPr lang="en-US" sz="20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Insight:</a:t>
            </a:r>
          </a:p>
          <a:p>
            <a:pPr algn="just">
              <a:lnSpc>
                <a:spcPts val="2276"/>
              </a:lnSpc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The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Normal group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 has a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higher average income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 compared to the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Defaulter group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, indicating that borrowers with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greater income levels are less likely to default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 on their loans.</a:t>
            </a:r>
          </a:p>
          <a:p>
            <a:pPr algn="just">
              <a:lnSpc>
                <a:spcPts val="2276"/>
              </a:lnSpc>
            </a:pPr>
            <a:r>
              <a:rPr lang="en-US" sz="20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Recommendation:</a:t>
            </a:r>
          </a:p>
          <a:p>
            <a:pPr algn="just">
              <a:lnSpc>
                <a:spcPts val="2276"/>
              </a:lnSpc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Consider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implementing income-based lending criteria that favor borrowers with higher income levels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, as this could improve loan performance and reduce default rates. Additionally, targeted financial education programs could be developed for lower-income borrowers to enhance their financial literacy and repayment capabilities.</a:t>
            </a:r>
          </a:p>
          <a:p>
            <a:pPr algn="just">
              <a:lnSpc>
                <a:spcPts val="2521"/>
              </a:lnSpc>
            </a:pPr>
            <a:endParaRPr lang="en-US" sz="1800" dirty="0">
              <a:latin typeface="Poppins"/>
              <a:ea typeface="Poppins"/>
              <a:cs typeface="Poppins"/>
              <a:sym typeface="Poppins"/>
            </a:endParaRPr>
          </a:p>
          <a:p>
            <a:pPr marL="285750" indent="-285750" algn="just">
              <a:lnSpc>
                <a:spcPts val="2521"/>
              </a:lnSpc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accent2"/>
                </a:solidFill>
                <a:latin typeface="Poppins Bold"/>
                <a:ea typeface="Poppins Bold"/>
                <a:cs typeface="Poppins Bold"/>
                <a:sym typeface="Poppins Bold"/>
              </a:rPr>
              <a:t>LTV Vs. Status, Mann-Whitney U test (Left tailed):</a:t>
            </a:r>
          </a:p>
          <a:p>
            <a:pPr algn="just">
              <a:lnSpc>
                <a:spcPts val="2521"/>
              </a:lnSpc>
            </a:pPr>
            <a:endParaRPr lang="en-US" sz="1800" b="1" dirty="0">
              <a:latin typeface="Poppins Bold"/>
              <a:ea typeface="Poppins Bold"/>
              <a:cs typeface="Poppins Bold"/>
              <a:sym typeface="Poppins Bold"/>
            </a:endParaRPr>
          </a:p>
          <a:p>
            <a:pPr algn="just">
              <a:lnSpc>
                <a:spcPts val="2521"/>
              </a:lnSpc>
            </a:pPr>
            <a:r>
              <a:rPr lang="en-US" sz="20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Insight:</a:t>
            </a:r>
          </a:p>
          <a:p>
            <a:pPr algn="just">
              <a:lnSpc>
                <a:spcPts val="2521"/>
              </a:lnSpc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The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Normal group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 has a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lower loan-to-value (LTV)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 ratio compared to the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Defaulter group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, suggesting that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borrowers who take on less debt relative to the value of the collateral (property) are less likely to default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.</a:t>
            </a:r>
          </a:p>
          <a:p>
            <a:pPr algn="just">
              <a:lnSpc>
                <a:spcPts val="2521"/>
              </a:lnSpc>
            </a:pPr>
            <a:r>
              <a:rPr lang="en-US" sz="20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Recommendation:</a:t>
            </a:r>
          </a:p>
          <a:p>
            <a:pPr algn="just">
              <a:lnSpc>
                <a:spcPts val="2521"/>
              </a:lnSpc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Implement stricter LTV limits for loan approvals to mitigate risk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. Encourage borrowers to maintain a lower LTV ratio, which could improve loan stability and reduce the likelihood of defaults. Consider providing additional support or incentives for borrowers who achieve lower LTV ratios.</a:t>
            </a:r>
          </a:p>
          <a:p>
            <a:pPr algn="just">
              <a:lnSpc>
                <a:spcPts val="2521"/>
              </a:lnSpc>
            </a:pPr>
            <a:endParaRPr lang="en-US" sz="1800" dirty="0"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2521"/>
              </a:lnSpc>
            </a:pPr>
            <a:endParaRPr lang="en-US" sz="1800" dirty="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470068" y="1809736"/>
            <a:ext cx="13347864" cy="6667528"/>
            <a:chOff x="0" y="0"/>
            <a:chExt cx="3515487" cy="17560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515487" cy="1756057"/>
            </a:xfrm>
            <a:custGeom>
              <a:avLst/>
              <a:gdLst/>
              <a:ahLst/>
              <a:cxnLst/>
              <a:rect l="l" t="t" r="r" b="b"/>
              <a:pathLst>
                <a:path w="3515487" h="1756057">
                  <a:moveTo>
                    <a:pt x="29581" y="0"/>
                  </a:moveTo>
                  <a:lnTo>
                    <a:pt x="3485906" y="0"/>
                  </a:lnTo>
                  <a:cubicBezTo>
                    <a:pt x="3502243" y="0"/>
                    <a:pt x="3515487" y="13244"/>
                    <a:pt x="3515487" y="29581"/>
                  </a:cubicBezTo>
                  <a:lnTo>
                    <a:pt x="3515487" y="1726476"/>
                  </a:lnTo>
                  <a:cubicBezTo>
                    <a:pt x="3515487" y="1734321"/>
                    <a:pt x="3512370" y="1741845"/>
                    <a:pt x="3506823" y="1747393"/>
                  </a:cubicBezTo>
                  <a:cubicBezTo>
                    <a:pt x="3501275" y="1752940"/>
                    <a:pt x="3493751" y="1756057"/>
                    <a:pt x="3485906" y="1756057"/>
                  </a:cubicBezTo>
                  <a:lnTo>
                    <a:pt x="29581" y="1756057"/>
                  </a:lnTo>
                  <a:cubicBezTo>
                    <a:pt x="21735" y="1756057"/>
                    <a:pt x="14211" y="1752940"/>
                    <a:pt x="8664" y="1747393"/>
                  </a:cubicBezTo>
                  <a:cubicBezTo>
                    <a:pt x="3117" y="1741845"/>
                    <a:pt x="0" y="1734321"/>
                    <a:pt x="0" y="1726476"/>
                  </a:cubicBezTo>
                  <a:lnTo>
                    <a:pt x="0" y="29581"/>
                  </a:lnTo>
                  <a:cubicBezTo>
                    <a:pt x="0" y="13244"/>
                    <a:pt x="13244" y="0"/>
                    <a:pt x="29581" y="0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3515487" cy="181320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776659" y="2659997"/>
            <a:ext cx="6367341" cy="9380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5499" b="1" dirty="0">
                <a:solidFill>
                  <a:schemeClr val="accent2"/>
                </a:solidFill>
                <a:latin typeface="Poppins Bold"/>
                <a:ea typeface="Poppins Bold"/>
                <a:cs typeface="Poppins Bold"/>
                <a:sym typeface="Poppins Bold"/>
              </a:rPr>
              <a:t>AGENDA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470068" y="3951869"/>
            <a:ext cx="13135059" cy="2857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01151" lvl="1" indent="-350575" algn="l">
              <a:lnSpc>
                <a:spcPts val="4546"/>
              </a:lnSpc>
              <a:buFont typeface="Arial"/>
              <a:buChar char="•"/>
            </a:pPr>
            <a:r>
              <a:rPr lang="en-US" sz="3247" dirty="0">
                <a:solidFill>
                  <a:srgbClr val="002060"/>
                </a:solidFill>
                <a:latin typeface="Poppins"/>
                <a:ea typeface="Poppins"/>
                <a:cs typeface="Poppins"/>
                <a:sym typeface="Poppins"/>
              </a:rPr>
              <a:t>About the Project</a:t>
            </a:r>
          </a:p>
          <a:p>
            <a:pPr marL="701151" lvl="1" indent="-350575" algn="l">
              <a:lnSpc>
                <a:spcPts val="4546"/>
              </a:lnSpc>
              <a:buFont typeface="Arial"/>
              <a:buChar char="•"/>
            </a:pPr>
            <a:r>
              <a:rPr lang="en-US" sz="3247" dirty="0">
                <a:solidFill>
                  <a:srgbClr val="002060"/>
                </a:solidFill>
                <a:latin typeface="Poppins"/>
                <a:ea typeface="Poppins"/>
                <a:cs typeface="Poppins"/>
                <a:sym typeface="Poppins"/>
              </a:rPr>
              <a:t>Introduction to the Project</a:t>
            </a:r>
          </a:p>
          <a:p>
            <a:pPr marL="701151" lvl="1" indent="-350575" algn="l">
              <a:lnSpc>
                <a:spcPts val="4546"/>
              </a:lnSpc>
              <a:buFont typeface="Arial"/>
              <a:buChar char="•"/>
            </a:pPr>
            <a:r>
              <a:rPr lang="en-US" sz="3247" dirty="0">
                <a:solidFill>
                  <a:srgbClr val="002060"/>
                </a:solidFill>
                <a:latin typeface="Poppins"/>
                <a:ea typeface="Poppins"/>
                <a:cs typeface="Poppins"/>
                <a:sym typeface="Poppins"/>
              </a:rPr>
              <a:t>Insights and Recommendations based on the Analysis</a:t>
            </a:r>
          </a:p>
          <a:p>
            <a:pPr marL="701151" lvl="1" indent="-350575" algn="l">
              <a:lnSpc>
                <a:spcPts val="4546"/>
              </a:lnSpc>
              <a:buFont typeface="Arial"/>
              <a:buChar char="•"/>
            </a:pPr>
            <a:r>
              <a:rPr lang="en-US" sz="3247" dirty="0">
                <a:solidFill>
                  <a:srgbClr val="002060"/>
                </a:solidFill>
                <a:latin typeface="Poppins"/>
                <a:ea typeface="Poppins"/>
                <a:cs typeface="Poppins"/>
                <a:sym typeface="Poppins"/>
              </a:rPr>
              <a:t>Insights and recommendations based on Hypothesis testing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00200" y="4000500"/>
            <a:ext cx="10252632" cy="17198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445"/>
              </a:lnSpc>
            </a:pPr>
            <a:r>
              <a:rPr lang="en-US" sz="12005" b="1" dirty="0">
                <a:solidFill>
                  <a:schemeClr val="accent2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12609" y="1503851"/>
            <a:ext cx="14862783" cy="7279297"/>
            <a:chOff x="0" y="0"/>
            <a:chExt cx="4808252" cy="235492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08252" cy="2354922"/>
            </a:xfrm>
            <a:custGeom>
              <a:avLst/>
              <a:gdLst/>
              <a:ahLst/>
              <a:cxnLst/>
              <a:rect l="l" t="t" r="r" b="b"/>
              <a:pathLst>
                <a:path w="4808252" h="2354922">
                  <a:moveTo>
                    <a:pt x="26566" y="0"/>
                  </a:moveTo>
                  <a:lnTo>
                    <a:pt x="4781687" y="0"/>
                  </a:lnTo>
                  <a:cubicBezTo>
                    <a:pt x="4788733" y="0"/>
                    <a:pt x="4795489" y="2799"/>
                    <a:pt x="4800471" y="7781"/>
                  </a:cubicBezTo>
                  <a:cubicBezTo>
                    <a:pt x="4805454" y="12763"/>
                    <a:pt x="4808252" y="19520"/>
                    <a:pt x="4808252" y="26566"/>
                  </a:cubicBezTo>
                  <a:lnTo>
                    <a:pt x="4808252" y="2328357"/>
                  </a:lnTo>
                  <a:cubicBezTo>
                    <a:pt x="4808252" y="2335402"/>
                    <a:pt x="4805454" y="2342159"/>
                    <a:pt x="4800471" y="2347141"/>
                  </a:cubicBezTo>
                  <a:cubicBezTo>
                    <a:pt x="4795489" y="2352123"/>
                    <a:pt x="4788733" y="2354922"/>
                    <a:pt x="4781687" y="2354922"/>
                  </a:cubicBezTo>
                  <a:lnTo>
                    <a:pt x="26566" y="2354922"/>
                  </a:lnTo>
                  <a:cubicBezTo>
                    <a:pt x="19520" y="2354922"/>
                    <a:pt x="12763" y="2352123"/>
                    <a:pt x="7781" y="2347141"/>
                  </a:cubicBezTo>
                  <a:cubicBezTo>
                    <a:pt x="2799" y="2342159"/>
                    <a:pt x="0" y="2335402"/>
                    <a:pt x="0" y="2328357"/>
                  </a:cubicBezTo>
                  <a:lnTo>
                    <a:pt x="0" y="26566"/>
                  </a:lnTo>
                  <a:cubicBezTo>
                    <a:pt x="0" y="19520"/>
                    <a:pt x="2799" y="12763"/>
                    <a:pt x="7781" y="7781"/>
                  </a:cubicBezTo>
                  <a:cubicBezTo>
                    <a:pt x="12763" y="2799"/>
                    <a:pt x="19520" y="0"/>
                    <a:pt x="26566" y="0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808252" cy="241207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143000" y="1557119"/>
            <a:ext cx="9085687" cy="9380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5499" b="1" dirty="0">
                <a:solidFill>
                  <a:schemeClr val="accent2"/>
                </a:solidFill>
                <a:latin typeface="Poppins Bold"/>
                <a:ea typeface="Poppins Bold"/>
                <a:cs typeface="Poppins Bold"/>
                <a:sym typeface="Poppins Bold"/>
              </a:rPr>
              <a:t>ABOUT THE PROJECT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24000" y="3013514"/>
            <a:ext cx="12339638" cy="52322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125"/>
              </a:lnSpc>
            </a:pPr>
            <a:r>
              <a:rPr lang="en-US" sz="2946" dirty="0">
                <a:solidFill>
                  <a:srgbClr val="002060"/>
                </a:solidFill>
                <a:latin typeface="Poppins"/>
                <a:ea typeface="Poppins"/>
                <a:cs typeface="Poppins"/>
                <a:sym typeface="Poppins"/>
              </a:rPr>
              <a:t>This project focuses on </a:t>
            </a:r>
            <a:r>
              <a:rPr lang="en-US" sz="2946" b="1" dirty="0">
                <a:solidFill>
                  <a:srgbClr val="002060"/>
                </a:solidFill>
                <a:latin typeface="Poppins Bold"/>
                <a:ea typeface="Poppins Bold"/>
                <a:cs typeface="Poppins Bold"/>
                <a:sym typeface="Poppins Bold"/>
              </a:rPr>
              <a:t>risk analytics within the banking sector</a:t>
            </a:r>
            <a:r>
              <a:rPr lang="en-US" sz="2946" dirty="0">
                <a:solidFill>
                  <a:srgbClr val="002060"/>
                </a:solidFill>
                <a:latin typeface="Poppins"/>
                <a:ea typeface="Poppins"/>
                <a:cs typeface="Poppins"/>
                <a:sym typeface="Poppins"/>
              </a:rPr>
              <a:t>, aiming to identify </a:t>
            </a:r>
            <a:r>
              <a:rPr lang="en-US" sz="2946" b="1" dirty="0">
                <a:solidFill>
                  <a:srgbClr val="002060"/>
                </a:solidFill>
                <a:latin typeface="Poppins Bold"/>
                <a:ea typeface="Poppins Bold"/>
                <a:cs typeface="Poppins Bold"/>
                <a:sym typeface="Poppins Bold"/>
              </a:rPr>
              <a:t>key factors that contribute to loan defaults</a:t>
            </a:r>
            <a:r>
              <a:rPr lang="en-US" sz="2946" dirty="0">
                <a:solidFill>
                  <a:srgbClr val="002060"/>
                </a:solidFill>
                <a:latin typeface="Poppins"/>
                <a:ea typeface="Poppins"/>
                <a:cs typeface="Poppins"/>
                <a:sym typeface="Poppins"/>
              </a:rPr>
              <a:t>. By analyzing variables such as loan amounts, LTV (Loan-to-Value) ratios, property values, and borrower demographics, </a:t>
            </a:r>
            <a:r>
              <a:rPr lang="en-US" sz="2946" b="1" dirty="0">
                <a:solidFill>
                  <a:srgbClr val="002060"/>
                </a:solidFill>
                <a:latin typeface="Poppins Bold"/>
                <a:ea typeface="Poppins Bold"/>
                <a:cs typeface="Poppins Bold"/>
                <a:sym typeface="Poppins Bold"/>
              </a:rPr>
              <a:t>we uncover insights that can help predict and mitigate default risks</a:t>
            </a:r>
            <a:r>
              <a:rPr lang="en-US" sz="2946" dirty="0">
                <a:solidFill>
                  <a:srgbClr val="002060"/>
                </a:solidFill>
                <a:latin typeface="Poppins"/>
                <a:ea typeface="Poppins"/>
                <a:cs typeface="Poppins"/>
                <a:sym typeface="Poppins"/>
              </a:rPr>
              <a:t>. Our analysis utilizes statistical techniques, including Chi-Square and Mann-Whitney U tests, to highlight relationships between these factors and loan status. </a:t>
            </a:r>
            <a:r>
              <a:rPr lang="en-US" sz="2946" b="1" dirty="0">
                <a:solidFill>
                  <a:srgbClr val="002060"/>
                </a:solidFill>
                <a:latin typeface="Poppins Bold"/>
                <a:ea typeface="Poppins Bold"/>
                <a:cs typeface="Poppins Bold"/>
                <a:sym typeface="Poppins Bold"/>
              </a:rPr>
              <a:t>The goal</a:t>
            </a:r>
            <a:r>
              <a:rPr lang="en-US" sz="2946" dirty="0">
                <a:solidFill>
                  <a:srgbClr val="002060"/>
                </a:solidFill>
                <a:latin typeface="Poppins"/>
                <a:ea typeface="Poppins"/>
                <a:cs typeface="Poppins"/>
                <a:sym typeface="Poppins"/>
              </a:rPr>
              <a:t> is to provide </a:t>
            </a:r>
            <a:r>
              <a:rPr lang="en-US" sz="2946" b="1" dirty="0">
                <a:solidFill>
                  <a:srgbClr val="002060"/>
                </a:solidFill>
                <a:latin typeface="Poppins Bold"/>
                <a:ea typeface="Poppins Bold"/>
                <a:cs typeface="Poppins Bold"/>
                <a:sym typeface="Poppins Bold"/>
              </a:rPr>
              <a:t>actionable insights for improving risk assessment strategies and making more informed lending decisions to minimize defaults.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470068" y="1809736"/>
            <a:ext cx="13347864" cy="6667528"/>
            <a:chOff x="0" y="0"/>
            <a:chExt cx="3515487" cy="17560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515487" cy="1756057"/>
            </a:xfrm>
            <a:custGeom>
              <a:avLst/>
              <a:gdLst/>
              <a:ahLst/>
              <a:cxnLst/>
              <a:rect l="l" t="t" r="r" b="b"/>
              <a:pathLst>
                <a:path w="3515487" h="1756057">
                  <a:moveTo>
                    <a:pt x="29581" y="0"/>
                  </a:moveTo>
                  <a:lnTo>
                    <a:pt x="3485906" y="0"/>
                  </a:lnTo>
                  <a:cubicBezTo>
                    <a:pt x="3502243" y="0"/>
                    <a:pt x="3515487" y="13244"/>
                    <a:pt x="3515487" y="29581"/>
                  </a:cubicBezTo>
                  <a:lnTo>
                    <a:pt x="3515487" y="1726476"/>
                  </a:lnTo>
                  <a:cubicBezTo>
                    <a:pt x="3515487" y="1734321"/>
                    <a:pt x="3512370" y="1741845"/>
                    <a:pt x="3506823" y="1747393"/>
                  </a:cubicBezTo>
                  <a:cubicBezTo>
                    <a:pt x="3501275" y="1752940"/>
                    <a:pt x="3493751" y="1756057"/>
                    <a:pt x="3485906" y="1756057"/>
                  </a:cubicBezTo>
                  <a:lnTo>
                    <a:pt x="29581" y="1756057"/>
                  </a:lnTo>
                  <a:cubicBezTo>
                    <a:pt x="21735" y="1756057"/>
                    <a:pt x="14211" y="1752940"/>
                    <a:pt x="8664" y="1747393"/>
                  </a:cubicBezTo>
                  <a:cubicBezTo>
                    <a:pt x="3117" y="1741845"/>
                    <a:pt x="0" y="1734321"/>
                    <a:pt x="0" y="1726476"/>
                  </a:cubicBezTo>
                  <a:lnTo>
                    <a:pt x="0" y="29581"/>
                  </a:lnTo>
                  <a:cubicBezTo>
                    <a:pt x="0" y="13244"/>
                    <a:pt x="13244" y="0"/>
                    <a:pt x="29581" y="0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3515487" cy="181320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057400" y="1924602"/>
            <a:ext cx="14717702" cy="7675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4500" b="1" dirty="0">
                <a:solidFill>
                  <a:schemeClr val="accent2"/>
                </a:solidFill>
                <a:latin typeface="Poppins Bold"/>
                <a:ea typeface="Poppins Bold"/>
                <a:cs typeface="Poppins Bold"/>
                <a:sym typeface="Poppins Bold"/>
              </a:rPr>
              <a:t>INTRODUCTION TO THE PROJECT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209800" y="3388153"/>
            <a:ext cx="12520907" cy="4936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1383" lvl="1" indent="-457200" algn="l">
              <a:lnSpc>
                <a:spcPts val="4334"/>
              </a:lnSpc>
              <a:buFont typeface="Wingdings" panose="05000000000000000000" pitchFamily="2" charset="2"/>
              <a:buChar char="Ø"/>
            </a:pPr>
            <a:r>
              <a:rPr lang="en-US" sz="3095" b="1" dirty="0">
                <a:solidFill>
                  <a:srgbClr val="002060"/>
                </a:solidFill>
                <a:latin typeface="Poppins Bold"/>
                <a:ea typeface="Poppins Bold"/>
                <a:cs typeface="Poppins Bold"/>
                <a:sym typeface="Poppins Bold"/>
              </a:rPr>
              <a:t>Objective:</a:t>
            </a:r>
            <a:r>
              <a:rPr lang="en-US" sz="3095" dirty="0">
                <a:solidFill>
                  <a:srgbClr val="002060"/>
                </a:solidFill>
                <a:latin typeface="Poppins"/>
                <a:ea typeface="Poppins"/>
                <a:cs typeface="Poppins"/>
                <a:sym typeface="Poppins"/>
              </a:rPr>
              <a:t> Identify </a:t>
            </a:r>
            <a:r>
              <a:rPr lang="en-US" sz="3095" b="1" dirty="0">
                <a:solidFill>
                  <a:srgbClr val="002060"/>
                </a:solidFill>
                <a:latin typeface="Poppins Bold"/>
                <a:ea typeface="Poppins Bold"/>
                <a:cs typeface="Poppins Bold"/>
                <a:sym typeface="Poppins Bold"/>
              </a:rPr>
              <a:t>key factors influencing loan defaults</a:t>
            </a:r>
            <a:r>
              <a:rPr lang="en-US" sz="3095" dirty="0">
                <a:solidFill>
                  <a:srgbClr val="002060"/>
                </a:solidFill>
                <a:latin typeface="Poppins"/>
                <a:ea typeface="Poppins"/>
                <a:cs typeface="Poppins"/>
                <a:sym typeface="Poppins"/>
              </a:rPr>
              <a:t> and provide actionable insights to reduce the risk.</a:t>
            </a:r>
          </a:p>
          <a:p>
            <a:pPr marL="791383" lvl="1" indent="-457200" algn="l">
              <a:lnSpc>
                <a:spcPts val="4334"/>
              </a:lnSpc>
              <a:buFont typeface="Wingdings" panose="05000000000000000000" pitchFamily="2" charset="2"/>
              <a:buChar char="Ø"/>
            </a:pPr>
            <a:endParaRPr lang="en-US" sz="3095" dirty="0">
              <a:solidFill>
                <a:srgbClr val="00206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791383" lvl="1" indent="-457200" algn="l">
              <a:lnSpc>
                <a:spcPts val="4334"/>
              </a:lnSpc>
              <a:buFont typeface="Wingdings" panose="05000000000000000000" pitchFamily="2" charset="2"/>
              <a:buChar char="Ø"/>
            </a:pPr>
            <a:r>
              <a:rPr lang="en-US" sz="3095" b="1" dirty="0">
                <a:solidFill>
                  <a:srgbClr val="002060"/>
                </a:solidFill>
                <a:latin typeface="Poppins Bold"/>
                <a:ea typeface="Poppins Bold"/>
                <a:cs typeface="Poppins Bold"/>
                <a:sym typeface="Poppins Bold"/>
              </a:rPr>
              <a:t>Dataset Overview: </a:t>
            </a:r>
            <a:r>
              <a:rPr lang="en-US" sz="3095" dirty="0">
                <a:solidFill>
                  <a:srgbClr val="002060"/>
                </a:solidFill>
                <a:latin typeface="Poppins"/>
                <a:ea typeface="Poppins"/>
                <a:cs typeface="Poppins"/>
                <a:sym typeface="Poppins"/>
              </a:rPr>
              <a:t>Analyzed </a:t>
            </a:r>
            <a:r>
              <a:rPr lang="en-US" sz="3095" b="1" dirty="0">
                <a:solidFill>
                  <a:srgbClr val="002060"/>
                </a:solidFill>
                <a:latin typeface="Poppins Bold"/>
                <a:ea typeface="Poppins Bold"/>
                <a:cs typeface="Poppins Bold"/>
                <a:sym typeface="Poppins Bold"/>
              </a:rPr>
              <a:t>148,670 records</a:t>
            </a:r>
            <a:r>
              <a:rPr lang="en-US" sz="3095" dirty="0">
                <a:solidFill>
                  <a:srgbClr val="002060"/>
                </a:solidFill>
                <a:latin typeface="Poppins"/>
                <a:ea typeface="Poppins"/>
                <a:cs typeface="Poppins"/>
                <a:sym typeface="Poppins"/>
              </a:rPr>
              <a:t> with key variables such as loan amount, property value, LTV, and credit score.</a:t>
            </a:r>
          </a:p>
          <a:p>
            <a:pPr marL="791383" lvl="1" indent="-457200" algn="l">
              <a:lnSpc>
                <a:spcPts val="4334"/>
              </a:lnSpc>
              <a:buFont typeface="Wingdings" panose="05000000000000000000" pitchFamily="2" charset="2"/>
              <a:buChar char="Ø"/>
            </a:pPr>
            <a:endParaRPr lang="en-US" sz="3095" dirty="0">
              <a:solidFill>
                <a:srgbClr val="00206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791383" lvl="1" indent="-457200" algn="l">
              <a:lnSpc>
                <a:spcPts val="4334"/>
              </a:lnSpc>
              <a:buFont typeface="Wingdings" panose="05000000000000000000" pitchFamily="2" charset="2"/>
              <a:buChar char="Ø"/>
            </a:pPr>
            <a:r>
              <a:rPr lang="en-US" sz="3095" b="1" dirty="0">
                <a:solidFill>
                  <a:srgbClr val="002060"/>
                </a:solidFill>
                <a:latin typeface="Poppins Bold"/>
                <a:ea typeface="Poppins Bold"/>
                <a:cs typeface="Poppins Bold"/>
                <a:sym typeface="Poppins Bold"/>
              </a:rPr>
              <a:t>Methods Used:</a:t>
            </a:r>
            <a:r>
              <a:rPr lang="en-US" sz="3095" dirty="0">
                <a:solidFill>
                  <a:srgbClr val="00206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95" b="1" dirty="0">
                <a:solidFill>
                  <a:srgbClr val="002060"/>
                </a:solidFill>
                <a:latin typeface="Poppins Bold"/>
                <a:ea typeface="Poppins Bold"/>
                <a:cs typeface="Poppins Bold"/>
                <a:sym typeface="Poppins Bold"/>
              </a:rPr>
              <a:t>E</a:t>
            </a:r>
            <a:r>
              <a:rPr lang="en-US" sz="3095" dirty="0">
                <a:solidFill>
                  <a:srgbClr val="002060"/>
                </a:solidFill>
                <a:latin typeface="Poppins"/>
                <a:ea typeface="Poppins"/>
                <a:cs typeface="Poppins"/>
                <a:sym typeface="Poppins"/>
              </a:rPr>
              <a:t>xploratory </a:t>
            </a:r>
            <a:r>
              <a:rPr lang="en-US" sz="3095" b="1" dirty="0">
                <a:solidFill>
                  <a:srgbClr val="002060"/>
                </a:solidFill>
                <a:latin typeface="Poppins Bold"/>
                <a:ea typeface="Poppins Bold"/>
                <a:cs typeface="Poppins Bold"/>
                <a:sym typeface="Poppins Bold"/>
              </a:rPr>
              <a:t>D</a:t>
            </a:r>
            <a:r>
              <a:rPr lang="en-US" sz="3095" dirty="0">
                <a:solidFill>
                  <a:srgbClr val="002060"/>
                </a:solidFill>
                <a:latin typeface="Poppins"/>
                <a:ea typeface="Poppins"/>
                <a:cs typeface="Poppins"/>
                <a:sym typeface="Poppins"/>
              </a:rPr>
              <a:t>ata </a:t>
            </a:r>
            <a:r>
              <a:rPr lang="en-US" sz="3095" b="1" dirty="0">
                <a:solidFill>
                  <a:srgbClr val="002060"/>
                </a:solidFill>
                <a:latin typeface="Poppins Bold"/>
                <a:ea typeface="Poppins Bold"/>
                <a:cs typeface="Poppins Bold"/>
                <a:sym typeface="Poppins Bold"/>
              </a:rPr>
              <a:t>A</a:t>
            </a:r>
            <a:r>
              <a:rPr lang="en-US" sz="3095" dirty="0">
                <a:solidFill>
                  <a:srgbClr val="002060"/>
                </a:solidFill>
                <a:latin typeface="Poppins"/>
                <a:ea typeface="Poppins"/>
                <a:cs typeface="Poppins"/>
                <a:sym typeface="Poppins"/>
              </a:rPr>
              <a:t>nalysis, Hypothesis Testing and descriptive statistics.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09600" y="5334082"/>
            <a:ext cx="17643072" cy="4282197"/>
            <a:chOff x="0" y="0"/>
            <a:chExt cx="5707702" cy="138533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707702" cy="1385332"/>
            </a:xfrm>
            <a:custGeom>
              <a:avLst/>
              <a:gdLst/>
              <a:ahLst/>
              <a:cxnLst/>
              <a:rect l="l" t="t" r="r" b="b"/>
              <a:pathLst>
                <a:path w="5707702" h="1385332">
                  <a:moveTo>
                    <a:pt x="22379" y="0"/>
                  </a:moveTo>
                  <a:lnTo>
                    <a:pt x="5685323" y="0"/>
                  </a:lnTo>
                  <a:cubicBezTo>
                    <a:pt x="5691258" y="0"/>
                    <a:pt x="5696950" y="2358"/>
                    <a:pt x="5701147" y="6555"/>
                  </a:cubicBezTo>
                  <a:cubicBezTo>
                    <a:pt x="5705344" y="10752"/>
                    <a:pt x="5707702" y="16444"/>
                    <a:pt x="5707702" y="22379"/>
                  </a:cubicBezTo>
                  <a:lnTo>
                    <a:pt x="5707702" y="1362952"/>
                  </a:lnTo>
                  <a:cubicBezTo>
                    <a:pt x="5707702" y="1368888"/>
                    <a:pt x="5705344" y="1374580"/>
                    <a:pt x="5701147" y="1378777"/>
                  </a:cubicBezTo>
                  <a:cubicBezTo>
                    <a:pt x="5696950" y="1382974"/>
                    <a:pt x="5691258" y="1385332"/>
                    <a:pt x="5685323" y="1385332"/>
                  </a:cubicBezTo>
                  <a:lnTo>
                    <a:pt x="22379" y="1385332"/>
                  </a:lnTo>
                  <a:cubicBezTo>
                    <a:pt x="16444" y="1385332"/>
                    <a:pt x="10752" y="1382974"/>
                    <a:pt x="6555" y="1378777"/>
                  </a:cubicBezTo>
                  <a:cubicBezTo>
                    <a:pt x="2358" y="1374580"/>
                    <a:pt x="0" y="1368888"/>
                    <a:pt x="0" y="1362952"/>
                  </a:cubicBezTo>
                  <a:lnTo>
                    <a:pt x="0" y="22379"/>
                  </a:lnTo>
                  <a:cubicBezTo>
                    <a:pt x="0" y="16444"/>
                    <a:pt x="2358" y="10752"/>
                    <a:pt x="6555" y="6555"/>
                  </a:cubicBezTo>
                  <a:cubicBezTo>
                    <a:pt x="10752" y="2358"/>
                    <a:pt x="16444" y="0"/>
                    <a:pt x="22379" y="0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5707702" cy="144248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323632" y="636612"/>
            <a:ext cx="5849749" cy="4472779"/>
          </a:xfrm>
          <a:custGeom>
            <a:avLst/>
            <a:gdLst/>
            <a:ahLst/>
            <a:cxnLst/>
            <a:rect l="l" t="t" r="r" b="b"/>
            <a:pathLst>
              <a:path w="5849749" h="4472779">
                <a:moveTo>
                  <a:pt x="0" y="0"/>
                </a:moveTo>
                <a:lnTo>
                  <a:pt x="5849749" y="0"/>
                </a:lnTo>
                <a:lnTo>
                  <a:pt x="5849749" y="4472779"/>
                </a:lnTo>
                <a:lnTo>
                  <a:pt x="0" y="44727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2559558" y="636612"/>
            <a:ext cx="5405978" cy="4472779"/>
          </a:xfrm>
          <a:custGeom>
            <a:avLst/>
            <a:gdLst/>
            <a:ahLst/>
            <a:cxnLst/>
            <a:rect l="l" t="t" r="r" b="b"/>
            <a:pathLst>
              <a:path w="5405978" h="4472779">
                <a:moveTo>
                  <a:pt x="0" y="0"/>
                </a:moveTo>
                <a:lnTo>
                  <a:pt x="5405978" y="0"/>
                </a:lnTo>
                <a:lnTo>
                  <a:pt x="5405978" y="4472779"/>
                </a:lnTo>
                <a:lnTo>
                  <a:pt x="0" y="44727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7" r="-187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7155040" y="670721"/>
            <a:ext cx="4422859" cy="4472779"/>
          </a:xfrm>
          <a:custGeom>
            <a:avLst/>
            <a:gdLst/>
            <a:ahLst/>
            <a:cxnLst/>
            <a:rect l="l" t="t" r="r" b="b"/>
            <a:pathLst>
              <a:path w="4422859" h="4472779">
                <a:moveTo>
                  <a:pt x="0" y="0"/>
                </a:moveTo>
                <a:lnTo>
                  <a:pt x="4422859" y="0"/>
                </a:lnTo>
                <a:lnTo>
                  <a:pt x="4422859" y="4472779"/>
                </a:lnTo>
                <a:lnTo>
                  <a:pt x="0" y="44727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838200" y="6182595"/>
            <a:ext cx="13258800" cy="35620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32898" lvl="1" indent="-266449" algn="just">
              <a:lnSpc>
                <a:spcPts val="3455"/>
              </a:lnSpc>
              <a:buFont typeface="Arial"/>
              <a:buChar char="•"/>
            </a:pPr>
            <a:r>
              <a:rPr lang="en-US" sz="2468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The </a:t>
            </a:r>
            <a:r>
              <a:rPr lang="en-US" sz="2468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majority </a:t>
            </a:r>
            <a:r>
              <a:rPr lang="en-US" sz="2468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of loans fall under the </a:t>
            </a:r>
            <a:r>
              <a:rPr lang="en-US" sz="2468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conforming category</a:t>
            </a:r>
            <a:r>
              <a:rPr lang="en-US" sz="2468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, indicating a preference or higher eligibility for loans that meet standard criteria.</a:t>
            </a:r>
          </a:p>
          <a:p>
            <a:pPr marL="532898" lvl="1" indent="-266449" algn="just">
              <a:lnSpc>
                <a:spcPts val="3455"/>
              </a:lnSpc>
              <a:buFont typeface="Arial"/>
              <a:buChar char="•"/>
            </a:pPr>
            <a:r>
              <a:rPr lang="en-US" sz="2468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Higher Stability</a:t>
            </a:r>
            <a:r>
              <a:rPr lang="en-US" sz="2468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 in</a:t>
            </a:r>
            <a:r>
              <a:rPr lang="en-US" sz="2468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 Confirmed Loan Limits</a:t>
            </a:r>
            <a:r>
              <a:rPr lang="en-US" sz="2468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.</a:t>
            </a:r>
          </a:p>
          <a:p>
            <a:pPr marL="532898" lvl="1" indent="-266449" algn="just">
              <a:lnSpc>
                <a:spcPts val="3455"/>
              </a:lnSpc>
              <a:buFont typeface="Arial"/>
              <a:buChar char="•"/>
            </a:pPr>
            <a:r>
              <a:rPr lang="en-US" sz="2468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Increased Risk</a:t>
            </a:r>
            <a:r>
              <a:rPr lang="en-US" sz="2468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 in </a:t>
            </a:r>
            <a:r>
              <a:rPr lang="en-US" sz="2468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Non-Confirmed Loan Limits</a:t>
            </a:r>
          </a:p>
          <a:p>
            <a:pPr marL="266449" lvl="1" algn="just">
              <a:lnSpc>
                <a:spcPts val="3455"/>
              </a:lnSpc>
            </a:pPr>
            <a:endParaRPr lang="en-US" sz="2468" b="1" dirty="0">
              <a:solidFill>
                <a:srgbClr val="0A152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oppins Bold"/>
            </a:endParaRPr>
          </a:p>
          <a:p>
            <a:pPr algn="just">
              <a:lnSpc>
                <a:spcPts val="3455"/>
              </a:lnSpc>
            </a:pPr>
            <a:r>
              <a:rPr lang="en-US" sz="2468" b="1" u="sng" dirty="0">
                <a:solidFill>
                  <a:srgbClr val="0A152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Recommendation:</a:t>
            </a:r>
          </a:p>
          <a:p>
            <a:pPr algn="just">
              <a:lnSpc>
                <a:spcPts val="3455"/>
              </a:lnSpc>
            </a:pPr>
            <a:r>
              <a:rPr lang="en-US" sz="2468" dirty="0">
                <a:solidFill>
                  <a:srgbClr val="0A152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The significant number of defaults among non-confirmed borrowers highlights an opportunity for lenders to </a:t>
            </a:r>
            <a:r>
              <a:rPr lang="en-US" sz="2468" b="1" dirty="0">
                <a:solidFill>
                  <a:srgbClr val="0A152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improve their assessment procedures</a:t>
            </a:r>
            <a:r>
              <a:rPr lang="en-US" sz="2468" dirty="0">
                <a:solidFill>
                  <a:srgbClr val="0A152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 and support mechanisms for these clients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24699" y="5465435"/>
            <a:ext cx="5697210" cy="5969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b="1" dirty="0">
                <a:solidFill>
                  <a:schemeClr val="accent2"/>
                </a:solidFill>
                <a:latin typeface="Poppins Bold"/>
                <a:ea typeface="Poppins Bold"/>
                <a:cs typeface="Poppins Bold"/>
                <a:sym typeface="Poppins Bold"/>
              </a:rPr>
              <a:t>LOAN LIMIT ANALYSIS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62430" y="5615290"/>
            <a:ext cx="17503564" cy="4213964"/>
            <a:chOff x="0" y="0"/>
            <a:chExt cx="4609992" cy="110985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09992" cy="1109851"/>
            </a:xfrm>
            <a:custGeom>
              <a:avLst/>
              <a:gdLst/>
              <a:ahLst/>
              <a:cxnLst/>
              <a:rect l="l" t="t" r="r" b="b"/>
              <a:pathLst>
                <a:path w="4609992" h="1109851">
                  <a:moveTo>
                    <a:pt x="22558" y="0"/>
                  </a:moveTo>
                  <a:lnTo>
                    <a:pt x="4587435" y="0"/>
                  </a:lnTo>
                  <a:cubicBezTo>
                    <a:pt x="4593417" y="0"/>
                    <a:pt x="4599155" y="2377"/>
                    <a:pt x="4603385" y="6607"/>
                  </a:cubicBezTo>
                  <a:cubicBezTo>
                    <a:pt x="4607616" y="10837"/>
                    <a:pt x="4609992" y="16575"/>
                    <a:pt x="4609992" y="22558"/>
                  </a:cubicBezTo>
                  <a:lnTo>
                    <a:pt x="4609992" y="1087293"/>
                  </a:lnTo>
                  <a:cubicBezTo>
                    <a:pt x="4609992" y="1093276"/>
                    <a:pt x="4607616" y="1099013"/>
                    <a:pt x="4603385" y="1103244"/>
                  </a:cubicBezTo>
                  <a:cubicBezTo>
                    <a:pt x="4599155" y="1107474"/>
                    <a:pt x="4593417" y="1109851"/>
                    <a:pt x="4587435" y="1109851"/>
                  </a:cubicBezTo>
                  <a:lnTo>
                    <a:pt x="22558" y="1109851"/>
                  </a:lnTo>
                  <a:cubicBezTo>
                    <a:pt x="16575" y="1109851"/>
                    <a:pt x="10837" y="1107474"/>
                    <a:pt x="6607" y="1103244"/>
                  </a:cubicBezTo>
                  <a:cubicBezTo>
                    <a:pt x="2377" y="1099013"/>
                    <a:pt x="0" y="1093276"/>
                    <a:pt x="0" y="1087293"/>
                  </a:cubicBezTo>
                  <a:lnTo>
                    <a:pt x="0" y="22558"/>
                  </a:lnTo>
                  <a:cubicBezTo>
                    <a:pt x="0" y="16575"/>
                    <a:pt x="2377" y="10837"/>
                    <a:pt x="6607" y="6607"/>
                  </a:cubicBezTo>
                  <a:cubicBezTo>
                    <a:pt x="10837" y="2377"/>
                    <a:pt x="16575" y="0"/>
                    <a:pt x="22558" y="0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609992" cy="116700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396160" y="557420"/>
            <a:ext cx="5588185" cy="4743864"/>
          </a:xfrm>
          <a:custGeom>
            <a:avLst/>
            <a:gdLst/>
            <a:ahLst/>
            <a:cxnLst/>
            <a:rect l="l" t="t" r="r" b="b"/>
            <a:pathLst>
              <a:path w="5588185" h="4743864">
                <a:moveTo>
                  <a:pt x="0" y="0"/>
                </a:moveTo>
                <a:lnTo>
                  <a:pt x="5588185" y="0"/>
                </a:lnTo>
                <a:lnTo>
                  <a:pt x="5588185" y="4743864"/>
                </a:lnTo>
                <a:lnTo>
                  <a:pt x="0" y="47438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6478375" y="557420"/>
            <a:ext cx="5243778" cy="4743864"/>
          </a:xfrm>
          <a:custGeom>
            <a:avLst/>
            <a:gdLst/>
            <a:ahLst/>
            <a:cxnLst/>
            <a:rect l="l" t="t" r="r" b="b"/>
            <a:pathLst>
              <a:path w="5243778" h="4743864">
                <a:moveTo>
                  <a:pt x="0" y="0"/>
                </a:moveTo>
                <a:lnTo>
                  <a:pt x="5243778" y="0"/>
                </a:lnTo>
                <a:lnTo>
                  <a:pt x="5243778" y="4743864"/>
                </a:lnTo>
                <a:lnTo>
                  <a:pt x="0" y="47438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2216184" y="557420"/>
            <a:ext cx="5649810" cy="4743864"/>
          </a:xfrm>
          <a:custGeom>
            <a:avLst/>
            <a:gdLst/>
            <a:ahLst/>
            <a:cxnLst/>
            <a:rect l="l" t="t" r="r" b="b"/>
            <a:pathLst>
              <a:path w="5649810" h="4743864">
                <a:moveTo>
                  <a:pt x="0" y="0"/>
                </a:moveTo>
                <a:lnTo>
                  <a:pt x="5649810" y="0"/>
                </a:lnTo>
                <a:lnTo>
                  <a:pt x="5649810" y="4743864"/>
                </a:lnTo>
                <a:lnTo>
                  <a:pt x="0" y="47438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708819" y="5691013"/>
            <a:ext cx="6367341" cy="5969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b="1" dirty="0">
                <a:solidFill>
                  <a:schemeClr val="accent2"/>
                </a:solidFill>
                <a:latin typeface="Poppins Bold"/>
                <a:ea typeface="Poppins Bold"/>
                <a:cs typeface="Poppins Bold"/>
                <a:sym typeface="Poppins Bold"/>
              </a:rPr>
              <a:t>GENDER ANALYSIS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08819" y="6406204"/>
            <a:ext cx="13311981" cy="40605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43187" lvl="1" indent="-271594" algn="just">
              <a:lnSpc>
                <a:spcPts val="3522"/>
              </a:lnSpc>
              <a:buFont typeface="Arial"/>
              <a:buChar char="•"/>
            </a:pPr>
            <a:r>
              <a:rPr lang="en-US" sz="2515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There is a </a:t>
            </a:r>
            <a:r>
              <a:rPr lang="en-US" sz="2515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near-even split</a:t>
            </a:r>
            <a:r>
              <a:rPr lang="en-US" sz="2515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 between </a:t>
            </a:r>
            <a:r>
              <a:rPr lang="en-US" sz="2515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male and joint applications</a:t>
            </a:r>
            <a:r>
              <a:rPr lang="en-US" sz="2515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, with a </a:t>
            </a:r>
            <a:r>
              <a:rPr lang="en-US" sz="2515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relatively high number of cases</a:t>
            </a:r>
            <a:r>
              <a:rPr lang="en-US" sz="2515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 where </a:t>
            </a:r>
            <a:r>
              <a:rPr lang="en-US" sz="2515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gender information is unavailable</a:t>
            </a:r>
            <a:r>
              <a:rPr lang="en-US" sz="2515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. Female applicants represent the smallest group.</a:t>
            </a:r>
          </a:p>
          <a:p>
            <a:pPr marL="543187" lvl="1" indent="-271594" algn="just">
              <a:lnSpc>
                <a:spcPts val="3522"/>
              </a:lnSpc>
              <a:buFont typeface="Arial"/>
              <a:buChar char="•"/>
            </a:pPr>
            <a:r>
              <a:rPr lang="en-US" sz="2515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Joint borrowers</a:t>
            </a:r>
            <a:r>
              <a:rPr lang="en-US" sz="2515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 show a relatively </a:t>
            </a:r>
            <a:r>
              <a:rPr lang="en-US" sz="2515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lower default rate</a:t>
            </a:r>
            <a:r>
              <a:rPr lang="en-US" sz="2515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.</a:t>
            </a:r>
          </a:p>
          <a:p>
            <a:pPr marL="543187" lvl="1" indent="-271594" algn="just">
              <a:lnSpc>
                <a:spcPts val="3522"/>
              </a:lnSpc>
              <a:buFont typeface="Arial"/>
              <a:buChar char="•"/>
            </a:pPr>
            <a:r>
              <a:rPr lang="en-US" sz="2515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Borrowers with </a:t>
            </a:r>
            <a:r>
              <a:rPr lang="en-US" sz="2515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unspecified gender</a:t>
            </a:r>
            <a:r>
              <a:rPr lang="en-US" sz="2515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 also exhibit a </a:t>
            </a:r>
            <a:r>
              <a:rPr lang="en-US" sz="2515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high default rate</a:t>
            </a:r>
            <a:r>
              <a:rPr lang="en-US" sz="2515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.</a:t>
            </a:r>
          </a:p>
          <a:p>
            <a:pPr marL="271593" lvl="1" algn="just">
              <a:lnSpc>
                <a:spcPts val="3522"/>
              </a:lnSpc>
            </a:pPr>
            <a:endParaRPr lang="en-US" sz="2515" dirty="0">
              <a:solidFill>
                <a:srgbClr val="0A152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oppins"/>
            </a:endParaRPr>
          </a:p>
          <a:p>
            <a:pPr algn="just">
              <a:lnSpc>
                <a:spcPts val="3522"/>
              </a:lnSpc>
            </a:pPr>
            <a:r>
              <a:rPr lang="en-US" sz="2515" b="1" u="sng" dirty="0">
                <a:solidFill>
                  <a:srgbClr val="0A152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Recommendation:</a:t>
            </a:r>
          </a:p>
          <a:p>
            <a:pPr algn="just">
              <a:lnSpc>
                <a:spcPts val="3522"/>
              </a:lnSpc>
            </a:pPr>
            <a:r>
              <a:rPr lang="en-US" sz="2515" dirty="0">
                <a:solidFill>
                  <a:srgbClr val="0A152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The significant number of defaults among non-confirmed borrowers highlights an opportunity for lenders to</a:t>
            </a:r>
            <a:r>
              <a:rPr lang="en-US" sz="2515" b="1" dirty="0">
                <a:solidFill>
                  <a:srgbClr val="0A152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 improve their assessment procedures</a:t>
            </a:r>
            <a:r>
              <a:rPr lang="en-US" sz="2515" dirty="0">
                <a:solidFill>
                  <a:srgbClr val="0A152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 and support mechanisms for these clients</a:t>
            </a:r>
          </a:p>
          <a:p>
            <a:pPr algn="just">
              <a:lnSpc>
                <a:spcPts val="4043"/>
              </a:lnSpc>
            </a:pPr>
            <a:endParaRPr lang="en-US" sz="2515" dirty="0">
              <a:solidFill>
                <a:srgbClr val="0A152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374595" y="523921"/>
            <a:ext cx="5738902" cy="4619579"/>
          </a:xfrm>
          <a:custGeom>
            <a:avLst/>
            <a:gdLst/>
            <a:ahLst/>
            <a:cxnLst/>
            <a:rect l="l" t="t" r="r" b="b"/>
            <a:pathLst>
              <a:path w="5738902" h="4619579">
                <a:moveTo>
                  <a:pt x="0" y="0"/>
                </a:moveTo>
                <a:lnTo>
                  <a:pt x="5738901" y="0"/>
                </a:lnTo>
                <a:lnTo>
                  <a:pt x="5738901" y="4619579"/>
                </a:lnTo>
                <a:lnTo>
                  <a:pt x="0" y="46195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6987975" y="523921"/>
            <a:ext cx="4558257" cy="4619579"/>
          </a:xfrm>
          <a:custGeom>
            <a:avLst/>
            <a:gdLst/>
            <a:ahLst/>
            <a:cxnLst/>
            <a:rect l="l" t="t" r="r" b="b"/>
            <a:pathLst>
              <a:path w="4558257" h="4619579">
                <a:moveTo>
                  <a:pt x="0" y="0"/>
                </a:moveTo>
                <a:lnTo>
                  <a:pt x="4558257" y="0"/>
                </a:lnTo>
                <a:lnTo>
                  <a:pt x="4558257" y="4619579"/>
                </a:lnTo>
                <a:lnTo>
                  <a:pt x="0" y="46195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2420710" y="523921"/>
            <a:ext cx="5492695" cy="4619579"/>
          </a:xfrm>
          <a:custGeom>
            <a:avLst/>
            <a:gdLst/>
            <a:ahLst/>
            <a:cxnLst/>
            <a:rect l="l" t="t" r="r" b="b"/>
            <a:pathLst>
              <a:path w="5492695" h="4619579">
                <a:moveTo>
                  <a:pt x="0" y="0"/>
                </a:moveTo>
                <a:lnTo>
                  <a:pt x="5492695" y="0"/>
                </a:lnTo>
                <a:lnTo>
                  <a:pt x="5492695" y="4619579"/>
                </a:lnTo>
                <a:lnTo>
                  <a:pt x="0" y="46195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673999" y="5545766"/>
            <a:ext cx="9085687" cy="5969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b="1" dirty="0">
                <a:solidFill>
                  <a:schemeClr val="accent2"/>
                </a:solidFill>
                <a:latin typeface="Poppins Bold"/>
                <a:ea typeface="Poppins Bold"/>
                <a:cs typeface="Poppins Bold"/>
                <a:sym typeface="Poppins Bold"/>
              </a:rPr>
              <a:t>LOAN TYPE ANALYSIS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38200" y="6244287"/>
            <a:ext cx="13563600" cy="34625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31781" lvl="1" indent="-265891" algn="just">
              <a:lnSpc>
                <a:spcPts val="3448"/>
              </a:lnSpc>
              <a:buFont typeface="Arial"/>
              <a:buChar char="•"/>
            </a:pPr>
            <a:r>
              <a:rPr lang="en-US" sz="2463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The </a:t>
            </a:r>
            <a:r>
              <a:rPr lang="en-US" sz="2463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vast majority</a:t>
            </a:r>
            <a:r>
              <a:rPr lang="en-US" sz="2463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 of loans belong to loan </a:t>
            </a:r>
            <a:r>
              <a:rPr lang="en-US" sz="2463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type 1</a:t>
            </a:r>
            <a:r>
              <a:rPr lang="en-US" sz="2463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, showing a strong concentration in this category.</a:t>
            </a:r>
          </a:p>
          <a:p>
            <a:pPr marL="531781" lvl="1" indent="-265891" algn="just">
              <a:lnSpc>
                <a:spcPts val="3448"/>
              </a:lnSpc>
              <a:buFont typeface="Arial"/>
              <a:buChar char="•"/>
            </a:pPr>
            <a:r>
              <a:rPr lang="en-US" sz="2463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Loan </a:t>
            </a:r>
            <a:r>
              <a:rPr lang="en-US" sz="2463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Type 1</a:t>
            </a:r>
            <a:r>
              <a:rPr lang="en-US" sz="2463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 stands out as the most favorable in terms of </a:t>
            </a:r>
            <a:r>
              <a:rPr lang="en-US" sz="2463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low defaults</a:t>
            </a:r>
          </a:p>
          <a:p>
            <a:pPr marL="531781" lvl="1" indent="-265891" algn="just">
              <a:lnSpc>
                <a:spcPts val="3448"/>
              </a:lnSpc>
              <a:buFont typeface="Arial"/>
              <a:buChar char="•"/>
            </a:pPr>
            <a:r>
              <a:rPr lang="en-US" sz="2463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Loan </a:t>
            </a:r>
            <a:r>
              <a:rPr lang="en-US" sz="2463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Type 2</a:t>
            </a:r>
            <a:r>
              <a:rPr lang="en-US" sz="2463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 presents </a:t>
            </a:r>
            <a:r>
              <a:rPr lang="en-US" sz="2463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significant risks</a:t>
            </a:r>
            <a:r>
              <a:rPr lang="en-US" sz="2463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 with a </a:t>
            </a:r>
            <a:r>
              <a:rPr lang="en-US" sz="2463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high default rate</a:t>
            </a:r>
            <a:r>
              <a:rPr lang="en-US" sz="2463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.</a:t>
            </a:r>
          </a:p>
          <a:p>
            <a:pPr marL="265890" lvl="1" algn="just">
              <a:lnSpc>
                <a:spcPts val="3448"/>
              </a:lnSpc>
            </a:pPr>
            <a:endParaRPr lang="en-US" sz="2463" dirty="0">
              <a:solidFill>
                <a:srgbClr val="0A152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oppins"/>
            </a:endParaRPr>
          </a:p>
          <a:p>
            <a:pPr algn="just">
              <a:lnSpc>
                <a:spcPts val="3448"/>
              </a:lnSpc>
            </a:pPr>
            <a:r>
              <a:rPr lang="en-US" sz="2463" b="1" u="sng" dirty="0">
                <a:solidFill>
                  <a:srgbClr val="0A152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Recommendation:</a:t>
            </a:r>
          </a:p>
          <a:p>
            <a:pPr algn="just">
              <a:lnSpc>
                <a:spcPts val="3448"/>
              </a:lnSpc>
            </a:pPr>
            <a:r>
              <a:rPr lang="en-US" sz="2463" dirty="0">
                <a:solidFill>
                  <a:srgbClr val="0A152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Revise the lending criteria and </a:t>
            </a:r>
            <a:r>
              <a:rPr lang="en-US" sz="2463" b="1" dirty="0">
                <a:solidFill>
                  <a:srgbClr val="0A152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conduct a thorough review </a:t>
            </a:r>
            <a:r>
              <a:rPr lang="en-US" sz="2463" dirty="0">
                <a:solidFill>
                  <a:srgbClr val="0A152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of the terms and borrower profiles for </a:t>
            </a:r>
            <a:r>
              <a:rPr lang="en-US" sz="2463" b="1" dirty="0">
                <a:solidFill>
                  <a:srgbClr val="0A152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Loan Type 2</a:t>
            </a:r>
            <a:r>
              <a:rPr lang="en-US" sz="2463" dirty="0">
                <a:solidFill>
                  <a:srgbClr val="0A152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, as it shows a </a:t>
            </a:r>
            <a:r>
              <a:rPr lang="en-US" sz="2463" b="1" dirty="0">
                <a:solidFill>
                  <a:srgbClr val="0A152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significantly higher default rate compared to other loan types</a:t>
            </a:r>
            <a:r>
              <a:rPr lang="en-US" sz="2463" dirty="0">
                <a:solidFill>
                  <a:srgbClr val="0A152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, to mitigate risk and improve overall loan performance.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391971" y="353453"/>
            <a:ext cx="5929220" cy="4679434"/>
          </a:xfrm>
          <a:custGeom>
            <a:avLst/>
            <a:gdLst/>
            <a:ahLst/>
            <a:cxnLst/>
            <a:rect l="l" t="t" r="r" b="b"/>
            <a:pathLst>
              <a:path w="5929220" h="4679434">
                <a:moveTo>
                  <a:pt x="0" y="0"/>
                </a:moveTo>
                <a:lnTo>
                  <a:pt x="5929221" y="0"/>
                </a:lnTo>
                <a:lnTo>
                  <a:pt x="5929221" y="4679433"/>
                </a:lnTo>
                <a:lnTo>
                  <a:pt x="0" y="46794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cap="rnd">
            <a:noFill/>
            <a:prstDash val="sysDot"/>
            <a:round/>
          </a:ln>
        </p:spPr>
      </p:sp>
      <p:sp>
        <p:nvSpPr>
          <p:cNvPr id="6" name="Freeform 6"/>
          <p:cNvSpPr/>
          <p:nvPr/>
        </p:nvSpPr>
        <p:spPr>
          <a:xfrm>
            <a:off x="7308259" y="371556"/>
            <a:ext cx="3879556" cy="4661331"/>
          </a:xfrm>
          <a:custGeom>
            <a:avLst/>
            <a:gdLst/>
            <a:ahLst/>
            <a:cxnLst/>
            <a:rect l="l" t="t" r="r" b="b"/>
            <a:pathLst>
              <a:path w="3879556" h="4661331">
                <a:moveTo>
                  <a:pt x="0" y="0"/>
                </a:moveTo>
                <a:lnTo>
                  <a:pt x="3879556" y="0"/>
                </a:lnTo>
                <a:lnTo>
                  <a:pt x="3879556" y="4661330"/>
                </a:lnTo>
                <a:lnTo>
                  <a:pt x="0" y="46613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2174882" y="281570"/>
            <a:ext cx="5721147" cy="4823200"/>
          </a:xfrm>
          <a:custGeom>
            <a:avLst/>
            <a:gdLst/>
            <a:ahLst/>
            <a:cxnLst/>
            <a:rect l="l" t="t" r="r" b="b"/>
            <a:pathLst>
              <a:path w="5721147" h="4823200">
                <a:moveTo>
                  <a:pt x="0" y="0"/>
                </a:moveTo>
                <a:lnTo>
                  <a:pt x="5721147" y="0"/>
                </a:lnTo>
                <a:lnTo>
                  <a:pt x="5721147" y="4823199"/>
                </a:lnTo>
                <a:lnTo>
                  <a:pt x="0" y="482319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88" r="-188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756384" y="5369527"/>
            <a:ext cx="9085687" cy="5969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b="1" dirty="0">
                <a:solidFill>
                  <a:schemeClr val="accent2"/>
                </a:solidFill>
                <a:latin typeface="Poppins Bold"/>
                <a:ea typeface="Poppins Bold"/>
                <a:cs typeface="Poppins Bold"/>
                <a:sym typeface="Poppins Bold"/>
              </a:rPr>
              <a:t>LOAN PURPOSE ANALYSIS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56384" y="6106862"/>
            <a:ext cx="13241575" cy="38985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31781" lvl="1" indent="-265891" algn="just">
              <a:lnSpc>
                <a:spcPts val="3448"/>
              </a:lnSpc>
              <a:buFont typeface="Arial"/>
              <a:buChar char="•"/>
            </a:pPr>
            <a:r>
              <a:rPr lang="en-US" sz="2463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The </a:t>
            </a:r>
            <a:r>
              <a:rPr lang="en-US" sz="2463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majority of loans</a:t>
            </a:r>
            <a:r>
              <a:rPr lang="en-US" sz="2463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 are associated with </a:t>
            </a:r>
            <a:r>
              <a:rPr lang="en-US" sz="2463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purposes p3 and p4</a:t>
            </a:r>
            <a:r>
              <a:rPr lang="en-US" sz="2463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, indicating a focus on certain use cases for loans.</a:t>
            </a:r>
          </a:p>
          <a:p>
            <a:pPr marL="531781" lvl="1" indent="-265891" algn="just">
              <a:lnSpc>
                <a:spcPts val="3448"/>
              </a:lnSpc>
              <a:buFont typeface="Arial"/>
              <a:buChar char="•"/>
            </a:pPr>
            <a:r>
              <a:rPr lang="en-US" sz="2463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Loan </a:t>
            </a:r>
            <a:r>
              <a:rPr lang="en-US" sz="2463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Purposes P1 and P2</a:t>
            </a:r>
            <a:r>
              <a:rPr lang="en-US" sz="2463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 show </a:t>
            </a:r>
            <a:r>
              <a:rPr lang="en-US" sz="2463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high default rates</a:t>
            </a:r>
            <a:r>
              <a:rPr lang="en-US" sz="2463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.</a:t>
            </a:r>
          </a:p>
          <a:p>
            <a:pPr marL="531781" lvl="1" indent="-265891" algn="just">
              <a:lnSpc>
                <a:spcPts val="3448"/>
              </a:lnSpc>
              <a:buFont typeface="Arial"/>
              <a:buChar char="•"/>
            </a:pPr>
            <a:r>
              <a:rPr lang="en-US" sz="2463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Loan </a:t>
            </a:r>
            <a:r>
              <a:rPr lang="en-US" sz="2463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Purpose P4</a:t>
            </a:r>
            <a:r>
              <a:rPr lang="en-US" sz="2463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 has the best performance with the </a:t>
            </a:r>
            <a:r>
              <a:rPr lang="en-US" sz="2463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lowest default rate</a:t>
            </a:r>
            <a:r>
              <a:rPr lang="en-US" sz="2463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.</a:t>
            </a:r>
          </a:p>
          <a:p>
            <a:pPr marL="265890" lvl="1" algn="just">
              <a:lnSpc>
                <a:spcPts val="3448"/>
              </a:lnSpc>
            </a:pPr>
            <a:endParaRPr lang="en-US" sz="2463" dirty="0">
              <a:solidFill>
                <a:srgbClr val="0A152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oppins"/>
            </a:endParaRPr>
          </a:p>
          <a:p>
            <a:pPr algn="just">
              <a:lnSpc>
                <a:spcPts val="3448"/>
              </a:lnSpc>
            </a:pPr>
            <a:r>
              <a:rPr lang="en-US" sz="2463" b="1" u="sng" dirty="0">
                <a:solidFill>
                  <a:srgbClr val="0A152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Recommendation:</a:t>
            </a:r>
          </a:p>
          <a:p>
            <a:pPr algn="just">
              <a:lnSpc>
                <a:spcPts val="3448"/>
              </a:lnSpc>
            </a:pPr>
            <a:r>
              <a:rPr lang="en-US" sz="2463" b="1" dirty="0">
                <a:solidFill>
                  <a:srgbClr val="0A152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Conduct a detailed analysis</a:t>
            </a:r>
            <a:r>
              <a:rPr lang="en-US" sz="2463" dirty="0">
                <a:solidFill>
                  <a:srgbClr val="0A152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 of Loan </a:t>
            </a:r>
            <a:r>
              <a:rPr lang="en-US" sz="2463" b="1" dirty="0">
                <a:solidFill>
                  <a:srgbClr val="0A152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Purpose P1 and Loan Purpose P2</a:t>
            </a:r>
            <a:r>
              <a:rPr lang="en-US" sz="2463" dirty="0">
                <a:solidFill>
                  <a:srgbClr val="0A152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, as they exhibit high default rates, to </a:t>
            </a:r>
            <a:r>
              <a:rPr lang="en-US" sz="2463" b="1" dirty="0">
                <a:solidFill>
                  <a:srgbClr val="0A152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identify underlying risk factors</a:t>
            </a:r>
            <a:r>
              <a:rPr lang="en-US" sz="2463" dirty="0">
                <a:solidFill>
                  <a:srgbClr val="0A152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 and develop targeted strategies to mitigate risks associated with these loan purposes.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357218" y="562181"/>
            <a:ext cx="5891069" cy="4726332"/>
          </a:xfrm>
          <a:custGeom>
            <a:avLst/>
            <a:gdLst/>
            <a:ahLst/>
            <a:cxnLst/>
            <a:rect l="l" t="t" r="r" b="b"/>
            <a:pathLst>
              <a:path w="5891069" h="4726332">
                <a:moveTo>
                  <a:pt x="0" y="0"/>
                </a:moveTo>
                <a:lnTo>
                  <a:pt x="5891069" y="0"/>
                </a:lnTo>
                <a:lnTo>
                  <a:pt x="5891069" y="4726331"/>
                </a:lnTo>
                <a:lnTo>
                  <a:pt x="0" y="47263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6924198" y="507266"/>
            <a:ext cx="4595673" cy="4781246"/>
          </a:xfrm>
          <a:custGeom>
            <a:avLst/>
            <a:gdLst/>
            <a:ahLst/>
            <a:cxnLst/>
            <a:rect l="l" t="t" r="r" b="b"/>
            <a:pathLst>
              <a:path w="4595673" h="4781246">
                <a:moveTo>
                  <a:pt x="0" y="0"/>
                </a:moveTo>
                <a:lnTo>
                  <a:pt x="4595673" y="0"/>
                </a:lnTo>
                <a:lnTo>
                  <a:pt x="4595673" y="4781246"/>
                </a:lnTo>
                <a:lnTo>
                  <a:pt x="0" y="47812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2195782" y="562181"/>
            <a:ext cx="5735000" cy="4746488"/>
          </a:xfrm>
          <a:custGeom>
            <a:avLst/>
            <a:gdLst/>
            <a:ahLst/>
            <a:cxnLst/>
            <a:rect l="l" t="t" r="r" b="b"/>
            <a:pathLst>
              <a:path w="5735000" h="4746488">
                <a:moveTo>
                  <a:pt x="0" y="0"/>
                </a:moveTo>
                <a:lnTo>
                  <a:pt x="5735000" y="0"/>
                </a:lnTo>
                <a:lnTo>
                  <a:pt x="5735000" y="4746488"/>
                </a:lnTo>
                <a:lnTo>
                  <a:pt x="0" y="47464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600493" y="5601913"/>
            <a:ext cx="10493208" cy="5969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b="1" dirty="0">
                <a:solidFill>
                  <a:schemeClr val="accent2"/>
                </a:solidFill>
                <a:latin typeface="Poppins Bold"/>
                <a:ea typeface="Poppins Bold"/>
                <a:cs typeface="Poppins Bold"/>
                <a:sym typeface="Poppins Bold"/>
              </a:rPr>
              <a:t>BUSINESS (OR) COMMERCIAL LOAN  ANALYSIS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38200" y="6198871"/>
            <a:ext cx="13182600" cy="39512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79087" lvl="1" indent="-239544" algn="just">
              <a:lnSpc>
                <a:spcPts val="3106"/>
              </a:lnSpc>
              <a:buFont typeface="Arial"/>
              <a:buChar char="•"/>
            </a:pPr>
            <a:r>
              <a:rPr lang="en-US" sz="2219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The </a:t>
            </a:r>
            <a:r>
              <a:rPr lang="en-US" sz="2219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most loans are for personal or non-business purposes</a:t>
            </a:r>
            <a:r>
              <a:rPr lang="en-US" sz="2219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, with a small proportion allocated for commercial needs.</a:t>
            </a:r>
          </a:p>
          <a:p>
            <a:pPr marL="479087" lvl="1" indent="-239544" algn="just">
              <a:lnSpc>
                <a:spcPts val="3106"/>
              </a:lnSpc>
              <a:buFont typeface="Arial"/>
              <a:buChar char="•"/>
            </a:pPr>
            <a:r>
              <a:rPr lang="en-US" sz="2219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Loans given to</a:t>
            </a:r>
            <a:r>
              <a:rPr lang="en-US" sz="2219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 business/commercial establishments (b/c)</a:t>
            </a:r>
            <a:r>
              <a:rPr lang="en-US" sz="2219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 exhibit a </a:t>
            </a:r>
            <a:r>
              <a:rPr lang="en-US" sz="2219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higher default rate</a:t>
            </a:r>
            <a:r>
              <a:rPr lang="en-US" sz="2219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.</a:t>
            </a:r>
          </a:p>
          <a:p>
            <a:pPr marL="479087" lvl="1" indent="-239544" algn="just">
              <a:lnSpc>
                <a:spcPts val="3106"/>
              </a:lnSpc>
              <a:buFont typeface="Arial"/>
              <a:buChar char="•"/>
            </a:pPr>
            <a:r>
              <a:rPr lang="en-US" sz="2219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Non-commercial or personal loans (nob/c)</a:t>
            </a:r>
            <a:r>
              <a:rPr lang="en-US" sz="2219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 demonstrate stronger performance, with a higher proportion of normal loans and a</a:t>
            </a:r>
            <a:r>
              <a:rPr lang="en-US" sz="2219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 lower default rate</a:t>
            </a:r>
            <a:r>
              <a:rPr lang="en-US" sz="2219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.</a:t>
            </a:r>
          </a:p>
          <a:p>
            <a:pPr marL="239543" lvl="1" algn="just">
              <a:lnSpc>
                <a:spcPts val="3106"/>
              </a:lnSpc>
            </a:pPr>
            <a:endParaRPr lang="en-US" sz="2219" dirty="0">
              <a:solidFill>
                <a:srgbClr val="0A152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oppins"/>
            </a:endParaRPr>
          </a:p>
          <a:p>
            <a:pPr algn="just">
              <a:lnSpc>
                <a:spcPts val="3106"/>
              </a:lnSpc>
            </a:pPr>
            <a:r>
              <a:rPr lang="en-US" sz="2219" b="1" u="sng" dirty="0">
                <a:solidFill>
                  <a:srgbClr val="0A152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Recommendation:</a:t>
            </a:r>
          </a:p>
          <a:p>
            <a:pPr algn="just">
              <a:lnSpc>
                <a:spcPts val="3106"/>
              </a:lnSpc>
            </a:pPr>
            <a:r>
              <a:rPr lang="en-US" sz="2219" b="1" dirty="0">
                <a:solidFill>
                  <a:srgbClr val="0A152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Bold"/>
              </a:rPr>
              <a:t>Enhance risk assessment protocols for business/commercial loans</a:t>
            </a:r>
            <a:r>
              <a:rPr lang="en-US" sz="2219" dirty="0">
                <a:solidFill>
                  <a:srgbClr val="0A152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 due to their higher default rate, and consider implementing more stringent lending criteria or providing additional support to borrowers in this category to reduce default risks.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Override1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</TotalTime>
  <Words>2105</Words>
  <Application>Microsoft Office PowerPoint</Application>
  <PresentationFormat>Custom</PresentationFormat>
  <Paragraphs>151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Canva Sans</vt:lpstr>
      <vt:lpstr>Wingdings</vt:lpstr>
      <vt:lpstr>Poppins</vt:lpstr>
      <vt:lpstr>Berlin Sans FB Demi</vt:lpstr>
      <vt:lpstr>Arial</vt:lpstr>
      <vt:lpstr>Wingdings 3</vt:lpstr>
      <vt:lpstr>Trebuchet MS</vt:lpstr>
      <vt:lpstr>Poppins Bold</vt:lpstr>
      <vt:lpstr>Calibri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Fintech - Loan Default</dc:title>
  <dc:creator>KASI Profession</dc:creator>
  <cp:lastModifiedBy>Kasi Muthuveerappan</cp:lastModifiedBy>
  <cp:revision>3</cp:revision>
  <dcterms:created xsi:type="dcterms:W3CDTF">2006-08-16T00:00:00Z</dcterms:created>
  <dcterms:modified xsi:type="dcterms:W3CDTF">2024-10-13T13:34:47Z</dcterms:modified>
  <dc:identifier>DAGTD-SCCwE</dc:identifier>
</cp:coreProperties>
</file>