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319" r:id="rId3"/>
    <p:sldId id="268" r:id="rId4"/>
    <p:sldId id="345" r:id="rId5"/>
    <p:sldId id="349" r:id="rId6"/>
    <p:sldId id="313" r:id="rId7"/>
    <p:sldId id="347" r:id="rId8"/>
    <p:sldId id="351" r:id="rId9"/>
    <p:sldId id="314" r:id="rId10"/>
    <p:sldId id="315" r:id="rId11"/>
    <p:sldId id="344" r:id="rId12"/>
    <p:sldId id="350" r:id="rId13"/>
    <p:sldId id="316" r:id="rId14"/>
    <p:sldId id="330" r:id="rId15"/>
    <p:sldId id="317" r:id="rId16"/>
    <p:sldId id="352" r:id="rId17"/>
    <p:sldId id="346" r:id="rId18"/>
    <p:sldId id="301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319"/>
    <a:srgbClr val="4832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AC2E02-E1AB-4962-A0D6-D7B95F2C57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CFC04B-887A-4111-8941-5659367DA5C4}">
      <dgm:prSet/>
      <dgm:spPr/>
      <dgm:t>
        <a:bodyPr/>
        <a:lstStyle/>
        <a:p>
          <a:r>
            <a:rPr lang="pl-PL"/>
            <a:t>Classification algorithms</a:t>
          </a:r>
          <a:endParaRPr lang="en-US"/>
        </a:p>
      </dgm:t>
    </dgm:pt>
    <dgm:pt modelId="{4E871ADD-6097-46E6-B057-0BAC64567D3C}" type="parTrans" cxnId="{95345970-DA21-4340-A2CD-0FB926FB358E}">
      <dgm:prSet/>
      <dgm:spPr/>
      <dgm:t>
        <a:bodyPr/>
        <a:lstStyle/>
        <a:p>
          <a:endParaRPr lang="en-US"/>
        </a:p>
      </dgm:t>
    </dgm:pt>
    <dgm:pt modelId="{DBF7388D-359F-4F5F-8E71-BE6380DEE694}" type="sibTrans" cxnId="{95345970-DA21-4340-A2CD-0FB926FB358E}">
      <dgm:prSet/>
      <dgm:spPr/>
      <dgm:t>
        <a:bodyPr/>
        <a:lstStyle/>
        <a:p>
          <a:endParaRPr lang="en-US"/>
        </a:p>
      </dgm:t>
    </dgm:pt>
    <dgm:pt modelId="{2CA19627-022B-40AD-B989-94F23DC09BDB}">
      <dgm:prSet/>
      <dgm:spPr/>
      <dgm:t>
        <a:bodyPr/>
        <a:lstStyle/>
        <a:p>
          <a:r>
            <a:rPr lang="pl-PL" dirty="0" err="1"/>
            <a:t>Scikit-learn</a:t>
          </a:r>
          <a:r>
            <a:rPr lang="pl-PL" dirty="0"/>
            <a:t> </a:t>
          </a:r>
          <a:r>
            <a:rPr lang="pl-PL" dirty="0" err="1"/>
            <a:t>implementation</a:t>
          </a:r>
          <a:endParaRPr lang="en-US" dirty="0"/>
        </a:p>
      </dgm:t>
    </dgm:pt>
    <dgm:pt modelId="{ACF413E5-9A7E-470E-9C63-005051E73C0E}" type="parTrans" cxnId="{0B4C18D5-42CC-46BD-B68E-417F2A2719AC}">
      <dgm:prSet/>
      <dgm:spPr/>
      <dgm:t>
        <a:bodyPr/>
        <a:lstStyle/>
        <a:p>
          <a:endParaRPr lang="en-US"/>
        </a:p>
      </dgm:t>
    </dgm:pt>
    <dgm:pt modelId="{33F32F5E-BE4F-4EA7-9B78-40498DD3F583}" type="sibTrans" cxnId="{0B4C18D5-42CC-46BD-B68E-417F2A2719AC}">
      <dgm:prSet/>
      <dgm:spPr/>
      <dgm:t>
        <a:bodyPr/>
        <a:lstStyle/>
        <a:p>
          <a:endParaRPr lang="en-US"/>
        </a:p>
      </dgm:t>
    </dgm:pt>
    <dgm:pt modelId="{3A51921C-5918-4B1A-97D0-7E40FDA77809}">
      <dgm:prSet/>
      <dgm:spPr/>
      <dgm:t>
        <a:bodyPr/>
        <a:lstStyle/>
        <a:p>
          <a:r>
            <a:rPr lang="pl-PL" dirty="0" err="1"/>
            <a:t>Exercise</a:t>
          </a:r>
          <a:r>
            <a:rPr lang="pl-PL" dirty="0"/>
            <a:t>!</a:t>
          </a:r>
          <a:endParaRPr lang="en-US" dirty="0"/>
        </a:p>
      </dgm:t>
    </dgm:pt>
    <dgm:pt modelId="{C3C99ABF-30BC-48D7-8447-6E4B423D58A7}" type="parTrans" cxnId="{4ED7519E-793D-480C-9244-A46C46711CEE}">
      <dgm:prSet/>
      <dgm:spPr/>
      <dgm:t>
        <a:bodyPr/>
        <a:lstStyle/>
        <a:p>
          <a:endParaRPr lang="en-US"/>
        </a:p>
      </dgm:t>
    </dgm:pt>
    <dgm:pt modelId="{E1D8E4EB-794D-48CA-9A48-69DF13CD2C4C}" type="sibTrans" cxnId="{4ED7519E-793D-480C-9244-A46C46711CEE}">
      <dgm:prSet/>
      <dgm:spPr/>
      <dgm:t>
        <a:bodyPr/>
        <a:lstStyle/>
        <a:p>
          <a:endParaRPr lang="en-US"/>
        </a:p>
      </dgm:t>
    </dgm:pt>
    <dgm:pt modelId="{8FA8013A-9485-4A8C-ACA0-1311DF33D62B}" type="pres">
      <dgm:prSet presAssocID="{EEAC2E02-E1AB-4962-A0D6-D7B95F2C57EB}" presName="root" presStyleCnt="0">
        <dgm:presLayoutVars>
          <dgm:dir/>
          <dgm:resizeHandles val="exact"/>
        </dgm:presLayoutVars>
      </dgm:prSet>
      <dgm:spPr/>
    </dgm:pt>
    <dgm:pt modelId="{2613B1DF-B520-49B1-A22F-54AEE4AA56BF}" type="pres">
      <dgm:prSet presAssocID="{02CFC04B-887A-4111-8941-5659367DA5C4}" presName="compNode" presStyleCnt="0"/>
      <dgm:spPr/>
    </dgm:pt>
    <dgm:pt modelId="{1786F18F-79AA-436E-9EEC-FB3BD0521DE4}" type="pres">
      <dgm:prSet presAssocID="{02CFC04B-887A-4111-8941-5659367DA5C4}" presName="bgRect" presStyleLbl="bgShp" presStyleIdx="0" presStyleCnt="3"/>
      <dgm:spPr/>
    </dgm:pt>
    <dgm:pt modelId="{31D4B3AC-C511-4699-A590-B5AD27FF4C1E}" type="pres">
      <dgm:prSet presAssocID="{02CFC04B-887A-4111-8941-5659367DA5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za danych"/>
        </a:ext>
      </dgm:extLst>
    </dgm:pt>
    <dgm:pt modelId="{8A3BDC2B-45F6-4B88-B6CE-54F7128338CC}" type="pres">
      <dgm:prSet presAssocID="{02CFC04B-887A-4111-8941-5659367DA5C4}" presName="spaceRect" presStyleCnt="0"/>
      <dgm:spPr/>
    </dgm:pt>
    <dgm:pt modelId="{7A53225D-8D71-48B4-9C98-30F6DD26ECEB}" type="pres">
      <dgm:prSet presAssocID="{02CFC04B-887A-4111-8941-5659367DA5C4}" presName="parTx" presStyleLbl="revTx" presStyleIdx="0" presStyleCnt="3">
        <dgm:presLayoutVars>
          <dgm:chMax val="0"/>
          <dgm:chPref val="0"/>
        </dgm:presLayoutVars>
      </dgm:prSet>
      <dgm:spPr/>
    </dgm:pt>
    <dgm:pt modelId="{6AF63EDC-DCA6-47C1-B03A-2A1B1CA58E37}" type="pres">
      <dgm:prSet presAssocID="{DBF7388D-359F-4F5F-8E71-BE6380DEE694}" presName="sibTrans" presStyleCnt="0"/>
      <dgm:spPr/>
    </dgm:pt>
    <dgm:pt modelId="{AD131161-35CD-4DCB-9E9D-DE3BF55CF527}" type="pres">
      <dgm:prSet presAssocID="{2CA19627-022B-40AD-B989-94F23DC09BDB}" presName="compNode" presStyleCnt="0"/>
      <dgm:spPr/>
    </dgm:pt>
    <dgm:pt modelId="{591FBAA5-0F00-4F53-90BD-E29CFE0A7470}" type="pres">
      <dgm:prSet presAssocID="{2CA19627-022B-40AD-B989-94F23DC09BDB}" presName="bgRect" presStyleLbl="bgShp" presStyleIdx="1" presStyleCnt="3"/>
      <dgm:spPr/>
    </dgm:pt>
    <dgm:pt modelId="{A5E3812E-03C3-4398-BD9B-5F2BE96881EF}" type="pres">
      <dgm:prSet presAssocID="{2CA19627-022B-40AD-B989-94F23DC09B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rzędzia"/>
        </a:ext>
      </dgm:extLst>
    </dgm:pt>
    <dgm:pt modelId="{2E63949D-716F-436F-BAC0-430E2D5F08FC}" type="pres">
      <dgm:prSet presAssocID="{2CA19627-022B-40AD-B989-94F23DC09BDB}" presName="spaceRect" presStyleCnt="0"/>
      <dgm:spPr/>
    </dgm:pt>
    <dgm:pt modelId="{2B63F1AE-1141-45DD-8FA4-F880C8406B50}" type="pres">
      <dgm:prSet presAssocID="{2CA19627-022B-40AD-B989-94F23DC09BDB}" presName="parTx" presStyleLbl="revTx" presStyleIdx="1" presStyleCnt="3">
        <dgm:presLayoutVars>
          <dgm:chMax val="0"/>
          <dgm:chPref val="0"/>
        </dgm:presLayoutVars>
      </dgm:prSet>
      <dgm:spPr/>
    </dgm:pt>
    <dgm:pt modelId="{FA9D0DE5-68EE-404B-A140-73DED1FF10D0}" type="pres">
      <dgm:prSet presAssocID="{33F32F5E-BE4F-4EA7-9B78-40498DD3F583}" presName="sibTrans" presStyleCnt="0"/>
      <dgm:spPr/>
    </dgm:pt>
    <dgm:pt modelId="{28B510CE-5267-4921-A774-A057832B3D6B}" type="pres">
      <dgm:prSet presAssocID="{3A51921C-5918-4B1A-97D0-7E40FDA77809}" presName="compNode" presStyleCnt="0"/>
      <dgm:spPr/>
    </dgm:pt>
    <dgm:pt modelId="{108EEAD4-A4FA-4AB8-A98A-38F6427CAE3E}" type="pres">
      <dgm:prSet presAssocID="{3A51921C-5918-4B1A-97D0-7E40FDA77809}" presName="bgRect" presStyleLbl="bgShp" presStyleIdx="2" presStyleCnt="3"/>
      <dgm:spPr/>
    </dgm:pt>
    <dgm:pt modelId="{81077C4D-AA2B-4E20-AAF5-55968E1E1162}" type="pres">
      <dgm:prSet presAssocID="{3A51921C-5918-4B1A-97D0-7E40FDA778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tel"/>
        </a:ext>
      </dgm:extLst>
    </dgm:pt>
    <dgm:pt modelId="{457F3852-A843-4E03-A3DC-6AA356642717}" type="pres">
      <dgm:prSet presAssocID="{3A51921C-5918-4B1A-97D0-7E40FDA77809}" presName="spaceRect" presStyleCnt="0"/>
      <dgm:spPr/>
    </dgm:pt>
    <dgm:pt modelId="{24FB778E-FAC4-40AC-9019-208D05C3CF3B}" type="pres">
      <dgm:prSet presAssocID="{3A51921C-5918-4B1A-97D0-7E40FDA7780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385C70-4EFF-44B8-A3AD-90E69A6DF2F6}" type="presOf" srcId="{2CA19627-022B-40AD-B989-94F23DC09BDB}" destId="{2B63F1AE-1141-45DD-8FA4-F880C8406B50}" srcOrd="0" destOrd="0" presId="urn:microsoft.com/office/officeart/2018/2/layout/IconVerticalSolidList"/>
    <dgm:cxn modelId="{95345970-DA21-4340-A2CD-0FB926FB358E}" srcId="{EEAC2E02-E1AB-4962-A0D6-D7B95F2C57EB}" destId="{02CFC04B-887A-4111-8941-5659367DA5C4}" srcOrd="0" destOrd="0" parTransId="{4E871ADD-6097-46E6-B057-0BAC64567D3C}" sibTransId="{DBF7388D-359F-4F5F-8E71-BE6380DEE694}"/>
    <dgm:cxn modelId="{64C75553-0238-444D-8E97-25F6B856D512}" type="presOf" srcId="{EEAC2E02-E1AB-4962-A0D6-D7B95F2C57EB}" destId="{8FA8013A-9485-4A8C-ACA0-1311DF33D62B}" srcOrd="0" destOrd="0" presId="urn:microsoft.com/office/officeart/2018/2/layout/IconVerticalSolidList"/>
    <dgm:cxn modelId="{9D75BC9B-887D-42DF-977E-0A9C40F86CB4}" type="presOf" srcId="{02CFC04B-887A-4111-8941-5659367DA5C4}" destId="{7A53225D-8D71-48B4-9C98-30F6DD26ECEB}" srcOrd="0" destOrd="0" presId="urn:microsoft.com/office/officeart/2018/2/layout/IconVerticalSolidList"/>
    <dgm:cxn modelId="{4ED7519E-793D-480C-9244-A46C46711CEE}" srcId="{EEAC2E02-E1AB-4962-A0D6-D7B95F2C57EB}" destId="{3A51921C-5918-4B1A-97D0-7E40FDA77809}" srcOrd="2" destOrd="0" parTransId="{C3C99ABF-30BC-48D7-8447-6E4B423D58A7}" sibTransId="{E1D8E4EB-794D-48CA-9A48-69DF13CD2C4C}"/>
    <dgm:cxn modelId="{89869BC3-1C07-41F8-A91D-747C46188591}" type="presOf" srcId="{3A51921C-5918-4B1A-97D0-7E40FDA77809}" destId="{24FB778E-FAC4-40AC-9019-208D05C3CF3B}" srcOrd="0" destOrd="0" presId="urn:microsoft.com/office/officeart/2018/2/layout/IconVerticalSolidList"/>
    <dgm:cxn modelId="{0B4C18D5-42CC-46BD-B68E-417F2A2719AC}" srcId="{EEAC2E02-E1AB-4962-A0D6-D7B95F2C57EB}" destId="{2CA19627-022B-40AD-B989-94F23DC09BDB}" srcOrd="1" destOrd="0" parTransId="{ACF413E5-9A7E-470E-9C63-005051E73C0E}" sibTransId="{33F32F5E-BE4F-4EA7-9B78-40498DD3F583}"/>
    <dgm:cxn modelId="{4C5C1FAA-379A-486F-A74E-17FA1B820569}" type="presParOf" srcId="{8FA8013A-9485-4A8C-ACA0-1311DF33D62B}" destId="{2613B1DF-B520-49B1-A22F-54AEE4AA56BF}" srcOrd="0" destOrd="0" presId="urn:microsoft.com/office/officeart/2018/2/layout/IconVerticalSolidList"/>
    <dgm:cxn modelId="{8DFB8307-0C67-44FC-B757-3C8476660F92}" type="presParOf" srcId="{2613B1DF-B520-49B1-A22F-54AEE4AA56BF}" destId="{1786F18F-79AA-436E-9EEC-FB3BD0521DE4}" srcOrd="0" destOrd="0" presId="urn:microsoft.com/office/officeart/2018/2/layout/IconVerticalSolidList"/>
    <dgm:cxn modelId="{B95EDDC5-BBC4-4DF1-859A-37E86CBCC636}" type="presParOf" srcId="{2613B1DF-B520-49B1-A22F-54AEE4AA56BF}" destId="{31D4B3AC-C511-4699-A590-B5AD27FF4C1E}" srcOrd="1" destOrd="0" presId="urn:microsoft.com/office/officeart/2018/2/layout/IconVerticalSolidList"/>
    <dgm:cxn modelId="{27B84EEE-7684-4D67-BB7A-0E3C9B6F4FD5}" type="presParOf" srcId="{2613B1DF-B520-49B1-A22F-54AEE4AA56BF}" destId="{8A3BDC2B-45F6-4B88-B6CE-54F7128338CC}" srcOrd="2" destOrd="0" presId="urn:microsoft.com/office/officeart/2018/2/layout/IconVerticalSolidList"/>
    <dgm:cxn modelId="{D6BABC4E-5BD0-4F56-9F95-06B4A21206B0}" type="presParOf" srcId="{2613B1DF-B520-49B1-A22F-54AEE4AA56BF}" destId="{7A53225D-8D71-48B4-9C98-30F6DD26ECEB}" srcOrd="3" destOrd="0" presId="urn:microsoft.com/office/officeart/2018/2/layout/IconVerticalSolidList"/>
    <dgm:cxn modelId="{2D710377-3A6B-4CBC-A9D5-6EF88D1F386E}" type="presParOf" srcId="{8FA8013A-9485-4A8C-ACA0-1311DF33D62B}" destId="{6AF63EDC-DCA6-47C1-B03A-2A1B1CA58E37}" srcOrd="1" destOrd="0" presId="urn:microsoft.com/office/officeart/2018/2/layout/IconVerticalSolidList"/>
    <dgm:cxn modelId="{5C4A22EB-26CA-469B-B9F7-E24F84FE8067}" type="presParOf" srcId="{8FA8013A-9485-4A8C-ACA0-1311DF33D62B}" destId="{AD131161-35CD-4DCB-9E9D-DE3BF55CF527}" srcOrd="2" destOrd="0" presId="urn:microsoft.com/office/officeart/2018/2/layout/IconVerticalSolidList"/>
    <dgm:cxn modelId="{38C07E84-F222-4D96-B67F-974BC59D6A1F}" type="presParOf" srcId="{AD131161-35CD-4DCB-9E9D-DE3BF55CF527}" destId="{591FBAA5-0F00-4F53-90BD-E29CFE0A7470}" srcOrd="0" destOrd="0" presId="urn:microsoft.com/office/officeart/2018/2/layout/IconVerticalSolidList"/>
    <dgm:cxn modelId="{9710C375-00CD-4A94-AE55-57714492D847}" type="presParOf" srcId="{AD131161-35CD-4DCB-9E9D-DE3BF55CF527}" destId="{A5E3812E-03C3-4398-BD9B-5F2BE96881EF}" srcOrd="1" destOrd="0" presId="urn:microsoft.com/office/officeart/2018/2/layout/IconVerticalSolidList"/>
    <dgm:cxn modelId="{E0A31845-612A-4110-9E69-7158327D4CEB}" type="presParOf" srcId="{AD131161-35CD-4DCB-9E9D-DE3BF55CF527}" destId="{2E63949D-716F-436F-BAC0-430E2D5F08FC}" srcOrd="2" destOrd="0" presId="urn:microsoft.com/office/officeart/2018/2/layout/IconVerticalSolidList"/>
    <dgm:cxn modelId="{C651DD8D-1FC4-4679-9C03-6F04FC5FD30E}" type="presParOf" srcId="{AD131161-35CD-4DCB-9E9D-DE3BF55CF527}" destId="{2B63F1AE-1141-45DD-8FA4-F880C8406B50}" srcOrd="3" destOrd="0" presId="urn:microsoft.com/office/officeart/2018/2/layout/IconVerticalSolidList"/>
    <dgm:cxn modelId="{912AC1D2-9FA7-4A05-A6F6-C7083D07A695}" type="presParOf" srcId="{8FA8013A-9485-4A8C-ACA0-1311DF33D62B}" destId="{FA9D0DE5-68EE-404B-A140-73DED1FF10D0}" srcOrd="3" destOrd="0" presId="urn:microsoft.com/office/officeart/2018/2/layout/IconVerticalSolidList"/>
    <dgm:cxn modelId="{8F767B2A-0938-4AD6-A2A4-70B63FA161DF}" type="presParOf" srcId="{8FA8013A-9485-4A8C-ACA0-1311DF33D62B}" destId="{28B510CE-5267-4921-A774-A057832B3D6B}" srcOrd="4" destOrd="0" presId="urn:microsoft.com/office/officeart/2018/2/layout/IconVerticalSolidList"/>
    <dgm:cxn modelId="{0E65B61E-B8AD-4CC5-9D10-8424740C25DE}" type="presParOf" srcId="{28B510CE-5267-4921-A774-A057832B3D6B}" destId="{108EEAD4-A4FA-4AB8-A98A-38F6427CAE3E}" srcOrd="0" destOrd="0" presId="urn:microsoft.com/office/officeart/2018/2/layout/IconVerticalSolidList"/>
    <dgm:cxn modelId="{332BEAB9-8636-4A9A-ACA4-3A0692CA371A}" type="presParOf" srcId="{28B510CE-5267-4921-A774-A057832B3D6B}" destId="{81077C4D-AA2B-4E20-AAF5-55968E1E1162}" srcOrd="1" destOrd="0" presId="urn:microsoft.com/office/officeart/2018/2/layout/IconVerticalSolidList"/>
    <dgm:cxn modelId="{96260C4F-36FA-4D4E-BCD7-D99DBE77CA73}" type="presParOf" srcId="{28B510CE-5267-4921-A774-A057832B3D6B}" destId="{457F3852-A843-4E03-A3DC-6AA356642717}" srcOrd="2" destOrd="0" presId="urn:microsoft.com/office/officeart/2018/2/layout/IconVerticalSolidList"/>
    <dgm:cxn modelId="{09D2A71B-BE3D-41F8-B63F-CD527F392B08}" type="presParOf" srcId="{28B510CE-5267-4921-A774-A057832B3D6B}" destId="{24FB778E-FAC4-40AC-9019-208D05C3CF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68D19A-B018-4037-A1A9-EEE144D59EB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5DDB5E-30D0-46C7-96FF-B8399731AA7F}">
      <dgm:prSet custT="1"/>
      <dgm:spPr/>
      <dgm:t>
        <a:bodyPr/>
        <a:lstStyle/>
        <a:p>
          <a:r>
            <a:rPr lang="pl-PL" sz="2800" dirty="0" err="1"/>
            <a:t>Classifier</a:t>
          </a:r>
          <a:r>
            <a:rPr lang="pl-PL" sz="2800" dirty="0"/>
            <a:t> </a:t>
          </a:r>
          <a:r>
            <a:rPr lang="pl-PL" sz="2800" dirty="0" err="1"/>
            <a:t>using</a:t>
          </a:r>
          <a:r>
            <a:rPr lang="pl-PL" sz="2800" dirty="0"/>
            <a:t> </a:t>
          </a:r>
          <a:r>
            <a:rPr lang="en-US" sz="2800" dirty="0"/>
            <a:t>Ridge regression </a:t>
          </a:r>
          <a:r>
            <a:rPr lang="pl-PL" sz="2800" dirty="0"/>
            <a:t>- </a:t>
          </a:r>
          <a:r>
            <a:rPr lang="en-US" sz="2800" dirty="0"/>
            <a:t>a penalized </a:t>
          </a:r>
          <a:r>
            <a:rPr lang="pl-PL" sz="2800" dirty="0"/>
            <a:t>with l2 norm </a:t>
          </a:r>
          <a:r>
            <a:rPr lang="en-US" sz="2800" dirty="0"/>
            <a:t>linear </a:t>
          </a:r>
          <a:r>
            <a:rPr lang="en-US" sz="2800" dirty="0" err="1"/>
            <a:t>regressio</a:t>
          </a:r>
          <a:r>
            <a:rPr lang="pl-PL" sz="2800" dirty="0"/>
            <a:t>n.</a:t>
          </a:r>
          <a:endParaRPr lang="en-US" sz="2800" dirty="0"/>
        </a:p>
      </dgm:t>
    </dgm:pt>
    <dgm:pt modelId="{9A0A609D-D60B-4EE8-8C8C-AE5E1567C987}" type="parTrans" cxnId="{987E736F-AE73-4ACB-8608-1805E311726C}">
      <dgm:prSet/>
      <dgm:spPr/>
      <dgm:t>
        <a:bodyPr/>
        <a:lstStyle/>
        <a:p>
          <a:endParaRPr lang="en-US"/>
        </a:p>
      </dgm:t>
    </dgm:pt>
    <dgm:pt modelId="{A88264A3-4DCE-43AC-99C2-5B0C0BA94B9F}" type="sibTrans" cxnId="{987E736F-AE73-4ACB-8608-1805E311726C}">
      <dgm:prSet/>
      <dgm:spPr/>
      <dgm:t>
        <a:bodyPr/>
        <a:lstStyle/>
        <a:p>
          <a:endParaRPr lang="en-US"/>
        </a:p>
      </dgm:t>
    </dgm:pt>
    <dgm:pt modelId="{53F5F969-B024-409A-977A-D95518E77B28}">
      <dgm:prSet custT="1"/>
      <dgm:spPr/>
      <dgm:t>
        <a:bodyPr/>
        <a:lstStyle/>
        <a:p>
          <a:r>
            <a:rPr lang="pl-PL" sz="2800" dirty="0"/>
            <a:t>C</a:t>
          </a:r>
          <a:r>
            <a:rPr lang="en-US" sz="2800" dirty="0" err="1"/>
            <a:t>onverts</a:t>
          </a:r>
          <a:r>
            <a:rPr lang="en-US" sz="2800" dirty="0"/>
            <a:t> the target values into {-1, 1} and then treats the problem as a regression task</a:t>
          </a:r>
          <a:r>
            <a:rPr lang="pl-PL" sz="2800" dirty="0"/>
            <a:t>.</a:t>
          </a:r>
          <a:endParaRPr lang="en-US" sz="2800" dirty="0"/>
        </a:p>
      </dgm:t>
    </dgm:pt>
    <dgm:pt modelId="{D2DABFBC-D29A-4140-9100-9B70C96BFA5C}" type="parTrans" cxnId="{B35D1A9B-1B87-4A7A-85A1-84EB754C4948}">
      <dgm:prSet/>
      <dgm:spPr/>
      <dgm:t>
        <a:bodyPr/>
        <a:lstStyle/>
        <a:p>
          <a:endParaRPr lang="en-US"/>
        </a:p>
      </dgm:t>
    </dgm:pt>
    <dgm:pt modelId="{E254C1D5-E137-4957-AC35-E0FABC1FE4E6}" type="sibTrans" cxnId="{B35D1A9B-1B87-4A7A-85A1-84EB754C4948}">
      <dgm:prSet/>
      <dgm:spPr/>
      <dgm:t>
        <a:bodyPr/>
        <a:lstStyle/>
        <a:p>
          <a:endParaRPr lang="en-US"/>
        </a:p>
      </dgm:t>
    </dgm:pt>
    <dgm:pt modelId="{EE5E53AE-4ABC-4531-BB14-EF4BE7B5729F}">
      <dgm:prSet custT="1"/>
      <dgm:spPr/>
      <dgm:t>
        <a:bodyPr/>
        <a:lstStyle/>
        <a:p>
          <a:r>
            <a:rPr lang="pl-PL" sz="2800" dirty="0" err="1"/>
            <a:t>Alpha</a:t>
          </a:r>
          <a:r>
            <a:rPr lang="pl-PL" sz="2800" dirty="0"/>
            <a:t> - </a:t>
          </a:r>
          <a:r>
            <a:rPr lang="en-US" sz="2800" dirty="0"/>
            <a:t>regularization strength</a:t>
          </a:r>
          <a:r>
            <a:rPr lang="pl-PL" sz="2800" dirty="0"/>
            <a:t>.</a:t>
          </a:r>
          <a:r>
            <a:rPr lang="en-US" sz="2800" dirty="0"/>
            <a:t> </a:t>
          </a:r>
        </a:p>
      </dgm:t>
    </dgm:pt>
    <dgm:pt modelId="{63F03A54-2996-43CC-B9F8-AB617EBAAB1D}" type="parTrans" cxnId="{AFAEEC7A-64AC-474B-9D59-517958F82646}">
      <dgm:prSet/>
      <dgm:spPr/>
      <dgm:t>
        <a:bodyPr/>
        <a:lstStyle/>
        <a:p>
          <a:endParaRPr lang="en-US"/>
        </a:p>
      </dgm:t>
    </dgm:pt>
    <dgm:pt modelId="{6F761529-7057-4CC6-8E3D-76FB78B8C83D}" type="sibTrans" cxnId="{AFAEEC7A-64AC-474B-9D59-517958F82646}">
      <dgm:prSet/>
      <dgm:spPr/>
      <dgm:t>
        <a:bodyPr/>
        <a:lstStyle/>
        <a:p>
          <a:endParaRPr lang="en-US"/>
        </a:p>
      </dgm:t>
    </dgm:pt>
    <dgm:pt modelId="{92260754-9DE9-4633-AD77-BB99AEB02B2A}" type="pres">
      <dgm:prSet presAssocID="{AA68D19A-B018-4037-A1A9-EEE144D59EBA}" presName="vert0" presStyleCnt="0">
        <dgm:presLayoutVars>
          <dgm:dir/>
          <dgm:animOne val="branch"/>
          <dgm:animLvl val="lvl"/>
        </dgm:presLayoutVars>
      </dgm:prSet>
      <dgm:spPr/>
    </dgm:pt>
    <dgm:pt modelId="{306D53FC-E561-4660-8F8F-79376439524B}" type="pres">
      <dgm:prSet presAssocID="{555DDB5E-30D0-46C7-96FF-B8399731AA7F}" presName="thickLine" presStyleLbl="alignNode1" presStyleIdx="0" presStyleCnt="3"/>
      <dgm:spPr/>
    </dgm:pt>
    <dgm:pt modelId="{DC17DC90-8DEA-4990-9A49-271E331D04EB}" type="pres">
      <dgm:prSet presAssocID="{555DDB5E-30D0-46C7-96FF-B8399731AA7F}" presName="horz1" presStyleCnt="0"/>
      <dgm:spPr/>
    </dgm:pt>
    <dgm:pt modelId="{10815140-86F6-496C-B4D2-7C762ED37B24}" type="pres">
      <dgm:prSet presAssocID="{555DDB5E-30D0-46C7-96FF-B8399731AA7F}" presName="tx1" presStyleLbl="revTx" presStyleIdx="0" presStyleCnt="3"/>
      <dgm:spPr/>
    </dgm:pt>
    <dgm:pt modelId="{534078EC-F69E-4F6C-B497-7FC8D199952A}" type="pres">
      <dgm:prSet presAssocID="{555DDB5E-30D0-46C7-96FF-B8399731AA7F}" presName="vert1" presStyleCnt="0"/>
      <dgm:spPr/>
    </dgm:pt>
    <dgm:pt modelId="{0426A5F6-3F37-4BB4-A553-822520EF7AAB}" type="pres">
      <dgm:prSet presAssocID="{53F5F969-B024-409A-977A-D95518E77B28}" presName="thickLine" presStyleLbl="alignNode1" presStyleIdx="1" presStyleCnt="3"/>
      <dgm:spPr/>
    </dgm:pt>
    <dgm:pt modelId="{FA424612-3275-43CF-826C-CD4A85E5EC25}" type="pres">
      <dgm:prSet presAssocID="{53F5F969-B024-409A-977A-D95518E77B28}" presName="horz1" presStyleCnt="0"/>
      <dgm:spPr/>
    </dgm:pt>
    <dgm:pt modelId="{E23212E3-3DF0-474D-8E98-145640C68C44}" type="pres">
      <dgm:prSet presAssocID="{53F5F969-B024-409A-977A-D95518E77B28}" presName="tx1" presStyleLbl="revTx" presStyleIdx="1" presStyleCnt="3"/>
      <dgm:spPr/>
    </dgm:pt>
    <dgm:pt modelId="{C6744F6E-7927-4732-BC61-712DC3FEC76E}" type="pres">
      <dgm:prSet presAssocID="{53F5F969-B024-409A-977A-D95518E77B28}" presName="vert1" presStyleCnt="0"/>
      <dgm:spPr/>
    </dgm:pt>
    <dgm:pt modelId="{802A1B15-9F92-4FBA-9620-745809031A3B}" type="pres">
      <dgm:prSet presAssocID="{EE5E53AE-4ABC-4531-BB14-EF4BE7B5729F}" presName="thickLine" presStyleLbl="alignNode1" presStyleIdx="2" presStyleCnt="3"/>
      <dgm:spPr/>
    </dgm:pt>
    <dgm:pt modelId="{4952268F-1170-4F21-8D79-3F4376AD6913}" type="pres">
      <dgm:prSet presAssocID="{EE5E53AE-4ABC-4531-BB14-EF4BE7B5729F}" presName="horz1" presStyleCnt="0"/>
      <dgm:spPr/>
    </dgm:pt>
    <dgm:pt modelId="{9A4531C8-EF61-453B-894B-E6F048FED612}" type="pres">
      <dgm:prSet presAssocID="{EE5E53AE-4ABC-4531-BB14-EF4BE7B5729F}" presName="tx1" presStyleLbl="revTx" presStyleIdx="2" presStyleCnt="3"/>
      <dgm:spPr/>
    </dgm:pt>
    <dgm:pt modelId="{9213A31E-3DAE-42CB-96A3-55C040F103E3}" type="pres">
      <dgm:prSet presAssocID="{EE5E53AE-4ABC-4531-BB14-EF4BE7B5729F}" presName="vert1" presStyleCnt="0"/>
      <dgm:spPr/>
    </dgm:pt>
  </dgm:ptLst>
  <dgm:cxnLst>
    <dgm:cxn modelId="{E065340B-A671-41DC-A108-BC9445817E10}" type="presOf" srcId="{EE5E53AE-4ABC-4531-BB14-EF4BE7B5729F}" destId="{9A4531C8-EF61-453B-894B-E6F048FED612}" srcOrd="0" destOrd="0" presId="urn:microsoft.com/office/officeart/2008/layout/LinedList"/>
    <dgm:cxn modelId="{69F15F47-8B16-4934-8C62-2CC4B0594EF6}" type="presOf" srcId="{53F5F969-B024-409A-977A-D95518E77B28}" destId="{E23212E3-3DF0-474D-8E98-145640C68C44}" srcOrd="0" destOrd="0" presId="urn:microsoft.com/office/officeart/2008/layout/LinedList"/>
    <dgm:cxn modelId="{987E736F-AE73-4ACB-8608-1805E311726C}" srcId="{AA68D19A-B018-4037-A1A9-EEE144D59EBA}" destId="{555DDB5E-30D0-46C7-96FF-B8399731AA7F}" srcOrd="0" destOrd="0" parTransId="{9A0A609D-D60B-4EE8-8C8C-AE5E1567C987}" sibTransId="{A88264A3-4DCE-43AC-99C2-5B0C0BA94B9F}"/>
    <dgm:cxn modelId="{AFAEEC7A-64AC-474B-9D59-517958F82646}" srcId="{AA68D19A-B018-4037-A1A9-EEE144D59EBA}" destId="{EE5E53AE-4ABC-4531-BB14-EF4BE7B5729F}" srcOrd="2" destOrd="0" parTransId="{63F03A54-2996-43CC-B9F8-AB617EBAAB1D}" sibTransId="{6F761529-7057-4CC6-8E3D-76FB78B8C83D}"/>
    <dgm:cxn modelId="{B35D1A9B-1B87-4A7A-85A1-84EB754C4948}" srcId="{AA68D19A-B018-4037-A1A9-EEE144D59EBA}" destId="{53F5F969-B024-409A-977A-D95518E77B28}" srcOrd="1" destOrd="0" parTransId="{D2DABFBC-D29A-4140-9100-9B70C96BFA5C}" sibTransId="{E254C1D5-E137-4957-AC35-E0FABC1FE4E6}"/>
    <dgm:cxn modelId="{5D73919B-66F1-4E55-A9E0-CB7EF7F91126}" type="presOf" srcId="{AA68D19A-B018-4037-A1A9-EEE144D59EBA}" destId="{92260754-9DE9-4633-AD77-BB99AEB02B2A}" srcOrd="0" destOrd="0" presId="urn:microsoft.com/office/officeart/2008/layout/LinedList"/>
    <dgm:cxn modelId="{155438B1-3ECA-46B4-9AB1-FA9A0CA40FDC}" type="presOf" srcId="{555DDB5E-30D0-46C7-96FF-B8399731AA7F}" destId="{10815140-86F6-496C-B4D2-7C762ED37B24}" srcOrd="0" destOrd="0" presId="urn:microsoft.com/office/officeart/2008/layout/LinedList"/>
    <dgm:cxn modelId="{59B83906-9F8B-4B51-8453-80CAA7461090}" type="presParOf" srcId="{92260754-9DE9-4633-AD77-BB99AEB02B2A}" destId="{306D53FC-E561-4660-8F8F-79376439524B}" srcOrd="0" destOrd="0" presId="urn:microsoft.com/office/officeart/2008/layout/LinedList"/>
    <dgm:cxn modelId="{266C04E1-5E5D-4AD3-A566-D1B8975D2A7F}" type="presParOf" srcId="{92260754-9DE9-4633-AD77-BB99AEB02B2A}" destId="{DC17DC90-8DEA-4990-9A49-271E331D04EB}" srcOrd="1" destOrd="0" presId="urn:microsoft.com/office/officeart/2008/layout/LinedList"/>
    <dgm:cxn modelId="{DEDA33B9-9277-4B16-8550-8F901F7F2B65}" type="presParOf" srcId="{DC17DC90-8DEA-4990-9A49-271E331D04EB}" destId="{10815140-86F6-496C-B4D2-7C762ED37B24}" srcOrd="0" destOrd="0" presId="urn:microsoft.com/office/officeart/2008/layout/LinedList"/>
    <dgm:cxn modelId="{B612F4F0-D835-4438-A683-35B520DDA64F}" type="presParOf" srcId="{DC17DC90-8DEA-4990-9A49-271E331D04EB}" destId="{534078EC-F69E-4F6C-B497-7FC8D199952A}" srcOrd="1" destOrd="0" presId="urn:microsoft.com/office/officeart/2008/layout/LinedList"/>
    <dgm:cxn modelId="{DDE479D2-4EE2-4EEA-817F-0CDCA1155CA4}" type="presParOf" srcId="{92260754-9DE9-4633-AD77-BB99AEB02B2A}" destId="{0426A5F6-3F37-4BB4-A553-822520EF7AAB}" srcOrd="2" destOrd="0" presId="urn:microsoft.com/office/officeart/2008/layout/LinedList"/>
    <dgm:cxn modelId="{2E29D6B3-E307-4845-A028-5DF5F172F447}" type="presParOf" srcId="{92260754-9DE9-4633-AD77-BB99AEB02B2A}" destId="{FA424612-3275-43CF-826C-CD4A85E5EC25}" srcOrd="3" destOrd="0" presId="urn:microsoft.com/office/officeart/2008/layout/LinedList"/>
    <dgm:cxn modelId="{06CAAA64-885C-49E5-A832-D1FBDB2A9AAD}" type="presParOf" srcId="{FA424612-3275-43CF-826C-CD4A85E5EC25}" destId="{E23212E3-3DF0-474D-8E98-145640C68C44}" srcOrd="0" destOrd="0" presId="urn:microsoft.com/office/officeart/2008/layout/LinedList"/>
    <dgm:cxn modelId="{88BC3F81-193E-4774-8FE6-00530D667DED}" type="presParOf" srcId="{FA424612-3275-43CF-826C-CD4A85E5EC25}" destId="{C6744F6E-7927-4732-BC61-712DC3FEC76E}" srcOrd="1" destOrd="0" presId="urn:microsoft.com/office/officeart/2008/layout/LinedList"/>
    <dgm:cxn modelId="{E5481249-7A5C-4E8B-82B4-7E13F5B0D2CA}" type="presParOf" srcId="{92260754-9DE9-4633-AD77-BB99AEB02B2A}" destId="{802A1B15-9F92-4FBA-9620-745809031A3B}" srcOrd="4" destOrd="0" presId="urn:microsoft.com/office/officeart/2008/layout/LinedList"/>
    <dgm:cxn modelId="{BC52DEFF-7951-48A5-8098-53CDB47E62F9}" type="presParOf" srcId="{92260754-9DE9-4633-AD77-BB99AEB02B2A}" destId="{4952268F-1170-4F21-8D79-3F4376AD6913}" srcOrd="5" destOrd="0" presId="urn:microsoft.com/office/officeart/2008/layout/LinedList"/>
    <dgm:cxn modelId="{45FFDBC9-9C38-4433-9F4F-6AF109A9E108}" type="presParOf" srcId="{4952268F-1170-4F21-8D79-3F4376AD6913}" destId="{9A4531C8-EF61-453B-894B-E6F048FED612}" srcOrd="0" destOrd="0" presId="urn:microsoft.com/office/officeart/2008/layout/LinedList"/>
    <dgm:cxn modelId="{F70B8B68-5277-4194-BC9C-5DAF3BF800D2}" type="presParOf" srcId="{4952268F-1170-4F21-8D79-3F4376AD6913}" destId="{9213A31E-3DAE-42CB-96A3-55C040F103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6F18F-79AA-436E-9EEC-FB3BD0521DE4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4B3AC-C511-4699-A590-B5AD27FF4C1E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3225D-8D71-48B4-9C98-30F6DD26ECEB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Classification algorithms</a:t>
          </a:r>
          <a:endParaRPr lang="en-US" sz="2500" kern="1200"/>
        </a:p>
      </dsp:txBody>
      <dsp:txXfrm>
        <a:off x="1939533" y="717"/>
        <a:ext cx="4362067" cy="1679249"/>
      </dsp:txXfrm>
    </dsp:sp>
    <dsp:sp modelId="{591FBAA5-0F00-4F53-90BD-E29CFE0A7470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3812E-03C3-4398-BD9B-5F2BE96881EF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3F1AE-1141-45DD-8FA4-F880C8406B50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Scikit-learn</a:t>
          </a:r>
          <a:r>
            <a:rPr lang="pl-PL" sz="2500" kern="1200" dirty="0"/>
            <a:t> </a:t>
          </a:r>
          <a:r>
            <a:rPr lang="pl-PL" sz="2500" kern="1200" dirty="0" err="1"/>
            <a:t>implementation</a:t>
          </a:r>
          <a:endParaRPr lang="en-US" sz="2500" kern="1200" dirty="0"/>
        </a:p>
      </dsp:txBody>
      <dsp:txXfrm>
        <a:off x="1939533" y="2099779"/>
        <a:ext cx="4362067" cy="1679249"/>
      </dsp:txXfrm>
    </dsp:sp>
    <dsp:sp modelId="{108EEAD4-A4FA-4AB8-A98A-38F6427CAE3E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77C4D-AA2B-4E20-AAF5-55968E1E1162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B778E-FAC4-40AC-9019-208D05C3CF3B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Exercise</a:t>
          </a:r>
          <a:r>
            <a:rPr lang="pl-PL" sz="2500" kern="1200" dirty="0"/>
            <a:t>!</a:t>
          </a:r>
          <a:endParaRPr lang="en-US" sz="2500" kern="1200" dirty="0"/>
        </a:p>
      </dsp:txBody>
      <dsp:txXfrm>
        <a:off x="1939533" y="4198841"/>
        <a:ext cx="43620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D53FC-E561-4660-8F8F-79376439524B}">
      <dsp:nvSpPr>
        <dsp:cNvPr id="0" name=""/>
        <dsp:cNvSpPr/>
      </dsp:nvSpPr>
      <dsp:spPr>
        <a:xfrm>
          <a:off x="0" y="158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15140-86F6-496C-B4D2-7C762ED37B24}">
      <dsp:nvSpPr>
        <dsp:cNvPr id="0" name=""/>
        <dsp:cNvSpPr/>
      </dsp:nvSpPr>
      <dsp:spPr>
        <a:xfrm>
          <a:off x="0" y="1585"/>
          <a:ext cx="10515600" cy="108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 err="1"/>
            <a:t>Classifier</a:t>
          </a:r>
          <a:r>
            <a:rPr lang="pl-PL" sz="2800" kern="1200" dirty="0"/>
            <a:t> </a:t>
          </a:r>
          <a:r>
            <a:rPr lang="pl-PL" sz="2800" kern="1200" dirty="0" err="1"/>
            <a:t>using</a:t>
          </a:r>
          <a:r>
            <a:rPr lang="pl-PL" sz="2800" kern="1200" dirty="0"/>
            <a:t> </a:t>
          </a:r>
          <a:r>
            <a:rPr lang="en-US" sz="2800" kern="1200" dirty="0"/>
            <a:t>Ridge regression </a:t>
          </a:r>
          <a:r>
            <a:rPr lang="pl-PL" sz="2800" kern="1200" dirty="0"/>
            <a:t>- </a:t>
          </a:r>
          <a:r>
            <a:rPr lang="en-US" sz="2800" kern="1200" dirty="0"/>
            <a:t>a penalized </a:t>
          </a:r>
          <a:r>
            <a:rPr lang="pl-PL" sz="2800" kern="1200" dirty="0"/>
            <a:t>with l2 norm </a:t>
          </a:r>
          <a:r>
            <a:rPr lang="en-US" sz="2800" kern="1200" dirty="0"/>
            <a:t>linear </a:t>
          </a:r>
          <a:r>
            <a:rPr lang="en-US" sz="2800" kern="1200" dirty="0" err="1"/>
            <a:t>regressio</a:t>
          </a:r>
          <a:r>
            <a:rPr lang="pl-PL" sz="2800" kern="1200" dirty="0"/>
            <a:t>n.</a:t>
          </a:r>
          <a:endParaRPr lang="en-US" sz="2800" kern="1200" dirty="0"/>
        </a:p>
      </dsp:txBody>
      <dsp:txXfrm>
        <a:off x="0" y="1585"/>
        <a:ext cx="10515600" cy="1081294"/>
      </dsp:txXfrm>
    </dsp:sp>
    <dsp:sp modelId="{0426A5F6-3F37-4BB4-A553-822520EF7AAB}">
      <dsp:nvSpPr>
        <dsp:cNvPr id="0" name=""/>
        <dsp:cNvSpPr/>
      </dsp:nvSpPr>
      <dsp:spPr>
        <a:xfrm>
          <a:off x="0" y="10828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212E3-3DF0-474D-8E98-145640C68C44}">
      <dsp:nvSpPr>
        <dsp:cNvPr id="0" name=""/>
        <dsp:cNvSpPr/>
      </dsp:nvSpPr>
      <dsp:spPr>
        <a:xfrm>
          <a:off x="0" y="1082879"/>
          <a:ext cx="10515600" cy="108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C</a:t>
          </a:r>
          <a:r>
            <a:rPr lang="en-US" sz="2800" kern="1200" dirty="0" err="1"/>
            <a:t>onverts</a:t>
          </a:r>
          <a:r>
            <a:rPr lang="en-US" sz="2800" kern="1200" dirty="0"/>
            <a:t> the target values into {-1, 1} and then treats the problem as a regression task</a:t>
          </a:r>
          <a:r>
            <a:rPr lang="pl-PL" sz="2800" kern="1200" dirty="0"/>
            <a:t>.</a:t>
          </a:r>
          <a:endParaRPr lang="en-US" sz="2800" kern="1200" dirty="0"/>
        </a:p>
      </dsp:txBody>
      <dsp:txXfrm>
        <a:off x="0" y="1082879"/>
        <a:ext cx="10515600" cy="1081294"/>
      </dsp:txXfrm>
    </dsp:sp>
    <dsp:sp modelId="{802A1B15-9F92-4FBA-9620-745809031A3B}">
      <dsp:nvSpPr>
        <dsp:cNvPr id="0" name=""/>
        <dsp:cNvSpPr/>
      </dsp:nvSpPr>
      <dsp:spPr>
        <a:xfrm>
          <a:off x="0" y="216417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31C8-EF61-453B-894B-E6F048FED612}">
      <dsp:nvSpPr>
        <dsp:cNvPr id="0" name=""/>
        <dsp:cNvSpPr/>
      </dsp:nvSpPr>
      <dsp:spPr>
        <a:xfrm>
          <a:off x="0" y="2164173"/>
          <a:ext cx="10515600" cy="108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 err="1"/>
            <a:t>Alpha</a:t>
          </a:r>
          <a:r>
            <a:rPr lang="pl-PL" sz="2800" kern="1200" dirty="0"/>
            <a:t> - </a:t>
          </a:r>
          <a:r>
            <a:rPr lang="en-US" sz="2800" kern="1200" dirty="0"/>
            <a:t>regularization strength</a:t>
          </a:r>
          <a:r>
            <a:rPr lang="pl-PL" sz="2800" kern="1200" dirty="0"/>
            <a:t>.</a:t>
          </a:r>
          <a:r>
            <a:rPr lang="en-US" sz="2800" kern="1200" dirty="0"/>
            <a:t> </a:t>
          </a:r>
        </a:p>
      </dsp:txBody>
      <dsp:txXfrm>
        <a:off x="0" y="2164173"/>
        <a:ext cx="10515600" cy="1081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36F7A-6819-4516-A73A-464E3BB85930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F029A-298C-4266-BA69-C7EB6BCAD1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265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97B668-CAD6-4823-BEFD-F9D8B79EC711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5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F029A-298C-4266-BA69-C7EB6BCAD13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422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F029A-298C-4266-BA69-C7EB6BCAD13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948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0440-02B1-48F1-AA81-AF2AD56BEBB0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133E-AB19-471B-9FE0-8332F4C3A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718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0440-02B1-48F1-AA81-AF2AD56BEBB0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133E-AB19-471B-9FE0-8332F4C3A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790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0440-02B1-48F1-AA81-AF2AD56BEBB0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133E-AB19-471B-9FE0-8332F4C3A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8872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531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059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3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827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979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871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770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4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0440-02B1-48F1-AA81-AF2AD56BEBB0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133E-AB19-471B-9FE0-8332F4C3A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616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435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4328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120-5FD5-4848-8E9F-274DF4A71269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24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0440-02B1-48F1-AA81-AF2AD56BEBB0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133E-AB19-471B-9FE0-8332F4C3A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04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0440-02B1-48F1-AA81-AF2AD56BEBB0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133E-AB19-471B-9FE0-8332F4C3A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399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0440-02B1-48F1-AA81-AF2AD56BEBB0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133E-AB19-471B-9FE0-8332F4C3A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27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0440-02B1-48F1-AA81-AF2AD56BEBB0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133E-AB19-471B-9FE0-8332F4C3A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116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0440-02B1-48F1-AA81-AF2AD56BEBB0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133E-AB19-471B-9FE0-8332F4C3A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73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0440-02B1-48F1-AA81-AF2AD56BEBB0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133E-AB19-471B-9FE0-8332F4C3A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578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0440-02B1-48F1-AA81-AF2AD56BEBB0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133E-AB19-471B-9FE0-8332F4C3A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06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F670440-02B1-48F1-AA81-AF2AD56BEBB0}" type="datetimeFigureOut">
              <a:rPr lang="pl-PL" smtClean="0"/>
              <a:t>20.03.2024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18A133E-AB19-471B-9FE0-8332F4C3A5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9524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0120-5FD5-4848-8E9F-274DF4A71269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55F6-EE05-44D4-81ED-00550C567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414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06A30EA5-7CA8-8EB8-FAB5-DEBC27292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948" y="2824316"/>
            <a:ext cx="11248103" cy="1209367"/>
          </a:xfrm>
        </p:spPr>
        <p:txBody>
          <a:bodyPr>
            <a:normAutofit/>
          </a:bodyPr>
          <a:lstStyle/>
          <a:p>
            <a:r>
              <a:rPr lang="pl-PL" sz="5400" dirty="0"/>
              <a:t>https://github.com/Kasia-hue/AI-DS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422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19D9E3C-A8DD-1C8A-2B71-06D769140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2" r="1680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7CBA0BD-33CE-C0F8-4941-85058BB9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32278"/>
            <a:ext cx="5464968" cy="1559301"/>
          </a:xfrm>
        </p:spPr>
        <p:txBody>
          <a:bodyPr>
            <a:normAutofit/>
          </a:bodyPr>
          <a:lstStyle/>
          <a:p>
            <a:r>
              <a:rPr lang="pl-PL" sz="4000" dirty="0" err="1"/>
              <a:t>Regularization</a:t>
            </a:r>
            <a:endParaRPr lang="pl-PL" sz="4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05976E-E23C-F473-BE90-064E1FBF8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1074821"/>
            <a:ext cx="5247340" cy="53774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 dirty="0"/>
              <a:t>C</a:t>
            </a:r>
            <a:r>
              <a:rPr lang="en-US" sz="2400" dirty="0" err="1"/>
              <a:t>onstrain</a:t>
            </a:r>
            <a:r>
              <a:rPr lang="pl-PL" sz="2400" dirty="0" err="1"/>
              <a:t>ing</a:t>
            </a:r>
            <a:r>
              <a:rPr lang="pl-PL" sz="2400" dirty="0"/>
              <a:t> </a:t>
            </a:r>
            <a:r>
              <a:rPr lang="en-US" sz="2400" dirty="0"/>
              <a:t>the coefficient</a:t>
            </a:r>
            <a:r>
              <a:rPr lang="pl-PL" sz="2400" dirty="0"/>
              <a:t> </a:t>
            </a:r>
            <a:r>
              <a:rPr lang="en-US" sz="2400" dirty="0" err="1"/>
              <a:t>estima</a:t>
            </a:r>
            <a:r>
              <a:rPr lang="pl-PL" sz="2400" dirty="0" err="1"/>
              <a:t>tes</a:t>
            </a:r>
            <a:r>
              <a:rPr lang="pl-PL" sz="2400" dirty="0"/>
              <a:t> </a:t>
            </a:r>
            <a:r>
              <a:rPr lang="pl-PL" sz="2400" dirty="0" err="1"/>
              <a:t>towards</a:t>
            </a:r>
            <a:r>
              <a:rPr lang="pl-PL" sz="2400" dirty="0"/>
              <a:t> zero. D</a:t>
            </a:r>
            <a:r>
              <a:rPr lang="en-US" sz="2400" dirty="0" err="1"/>
              <a:t>iscourages</a:t>
            </a:r>
            <a:r>
              <a:rPr lang="en-US" sz="2400" dirty="0"/>
              <a:t> learning a more complex </a:t>
            </a:r>
            <a:r>
              <a:rPr lang="pl-PL" sz="2400" dirty="0"/>
              <a:t>model – </a:t>
            </a:r>
            <a:r>
              <a:rPr lang="pl-PL" sz="2400" u="sng" dirty="0" err="1"/>
              <a:t>reduces</a:t>
            </a:r>
            <a:r>
              <a:rPr lang="pl-PL" sz="2400" u="sng" dirty="0"/>
              <a:t> the </a:t>
            </a:r>
            <a:r>
              <a:rPr lang="pl-PL" sz="2400" u="sng" dirty="0" err="1"/>
              <a:t>risk</a:t>
            </a:r>
            <a:r>
              <a:rPr lang="pl-PL" sz="2400" u="sng" dirty="0"/>
              <a:t> of </a:t>
            </a:r>
            <a:r>
              <a:rPr lang="pl-PL" sz="2400" u="sng" dirty="0" err="1"/>
              <a:t>overfitting</a:t>
            </a:r>
            <a:r>
              <a:rPr lang="pl-PL" sz="2400" dirty="0"/>
              <a:t>.</a:t>
            </a:r>
          </a:p>
          <a:p>
            <a:r>
              <a:rPr lang="pl-PL" sz="2400" dirty="0"/>
              <a:t>l0 norm – total </a:t>
            </a:r>
            <a:r>
              <a:rPr lang="en-US" sz="2400" dirty="0"/>
              <a:t>number of nonzero elements in a vector</a:t>
            </a:r>
            <a:endParaRPr lang="pl-PL" sz="2400" dirty="0"/>
          </a:p>
          <a:p>
            <a:r>
              <a:rPr lang="en-GB" sz="2400" dirty="0"/>
              <a:t>l1 norm (Manhattan distance)</a:t>
            </a:r>
            <a:r>
              <a:rPr lang="pl-PL" sz="2400" dirty="0"/>
              <a:t>.</a:t>
            </a:r>
            <a:endParaRPr lang="en-GB" sz="2400" dirty="0"/>
          </a:p>
          <a:p>
            <a:r>
              <a:rPr lang="pl-PL" sz="2400" dirty="0"/>
              <a:t>l2 norm (</a:t>
            </a:r>
            <a:r>
              <a:rPr lang="pl-PL" sz="2400" dirty="0" err="1"/>
              <a:t>Euclidean</a:t>
            </a:r>
            <a:r>
              <a:rPr lang="pl-PL" sz="2400" dirty="0"/>
              <a:t> norm).</a:t>
            </a:r>
          </a:p>
          <a:p>
            <a:r>
              <a:rPr lang="pl-PL" sz="2400" dirty="0"/>
              <a:t>l-</a:t>
            </a:r>
            <a:r>
              <a:rPr lang="pl-PL" sz="2400" dirty="0" err="1"/>
              <a:t>infinity</a:t>
            </a:r>
            <a:r>
              <a:rPr lang="pl-PL" sz="2400" dirty="0"/>
              <a:t> norm - </a:t>
            </a:r>
            <a:r>
              <a:rPr lang="en-US" sz="2400" dirty="0"/>
              <a:t>the largest magnitude among each element of a vector.</a:t>
            </a:r>
            <a:endParaRPr lang="pl-PL" sz="2400" dirty="0"/>
          </a:p>
          <a:p>
            <a:r>
              <a:rPr lang="pl-PL" sz="2400" dirty="0" err="1"/>
              <a:t>Elastic</a:t>
            </a:r>
            <a:r>
              <a:rPr lang="pl-PL" sz="2400" dirty="0"/>
              <a:t> Net (l1 and l2).</a:t>
            </a:r>
          </a:p>
        </p:txBody>
      </p:sp>
    </p:spTree>
    <p:extLst>
      <p:ext uri="{BB962C8B-B14F-4D97-AF65-F5344CB8AC3E}">
        <p14:creationId xmlns:p14="http://schemas.microsoft.com/office/powerpoint/2010/main" val="78009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A39947-7CDC-B3C2-8780-C79D2904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739"/>
            <a:ext cx="10515600" cy="1325563"/>
          </a:xfrm>
        </p:spPr>
        <p:txBody>
          <a:bodyPr/>
          <a:lstStyle/>
          <a:p>
            <a:r>
              <a:rPr lang="pl-PL" dirty="0" err="1"/>
              <a:t>Ridge</a:t>
            </a:r>
            <a:r>
              <a:rPr lang="pl-PL" dirty="0"/>
              <a:t> </a:t>
            </a:r>
            <a:r>
              <a:rPr lang="pl-PL" dirty="0" err="1"/>
              <a:t>Classifier</a:t>
            </a:r>
            <a:r>
              <a:rPr lang="pl-PL" dirty="0"/>
              <a:t> 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ADA22782-02F2-06EE-5130-0FBEBCE95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71965"/>
              </p:ext>
            </p:extLst>
          </p:nvPr>
        </p:nvGraphicFramePr>
        <p:xfrm>
          <a:off x="838200" y="2192694"/>
          <a:ext cx="10515600" cy="324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62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00F6BC-9CD3-B610-F068-029480DB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149"/>
            <a:ext cx="10515600" cy="1325563"/>
          </a:xfrm>
        </p:spPr>
        <p:txBody>
          <a:bodyPr/>
          <a:lstStyle/>
          <a:p>
            <a:r>
              <a:rPr lang="en-US" sz="4400" dirty="0"/>
              <a:t>Support Vector Machine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DCB25F-F7BB-4A6B-3BFD-67AFB2D8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027"/>
            <a:ext cx="5926494" cy="4116935"/>
          </a:xfrm>
        </p:spPr>
        <p:txBody>
          <a:bodyPr/>
          <a:lstStyle/>
          <a:p>
            <a:r>
              <a:rPr lang="pl-PL" dirty="0"/>
              <a:t>F</a:t>
            </a:r>
            <a:r>
              <a:rPr lang="en-US" dirty="0" err="1"/>
              <a:t>itting</a:t>
            </a:r>
            <a:r>
              <a:rPr lang="en-US" dirty="0"/>
              <a:t> the widest possible margin between </a:t>
            </a:r>
            <a:r>
              <a:rPr lang="pl-PL" dirty="0"/>
              <a:t>the </a:t>
            </a:r>
            <a:r>
              <a:rPr lang="en-US" dirty="0"/>
              <a:t>classes</a:t>
            </a:r>
            <a:r>
              <a:rPr lang="pl-PL" dirty="0"/>
              <a:t>.</a:t>
            </a:r>
          </a:p>
          <a:p>
            <a:r>
              <a:rPr lang="pl-PL" dirty="0" err="1"/>
              <a:t>Sensitive</a:t>
            </a:r>
            <a:r>
              <a:rPr lang="pl-PL" dirty="0"/>
              <a:t> to </a:t>
            </a:r>
            <a:r>
              <a:rPr lang="pl-PL" dirty="0" err="1"/>
              <a:t>outliers</a:t>
            </a:r>
            <a:r>
              <a:rPr lang="pl-PL" dirty="0"/>
              <a:t>.</a:t>
            </a:r>
          </a:p>
          <a:p>
            <a:r>
              <a:rPr lang="pl-PL" dirty="0"/>
              <a:t>Works on </a:t>
            </a:r>
            <a:r>
              <a:rPr lang="pl-PL" dirty="0" err="1"/>
              <a:t>linearly</a:t>
            </a:r>
            <a:r>
              <a:rPr lang="pl-PL" dirty="0"/>
              <a:t> </a:t>
            </a:r>
            <a:r>
              <a:rPr lang="pl-PL" dirty="0" err="1"/>
              <a:t>speparable</a:t>
            </a:r>
            <a:r>
              <a:rPr lang="pl-PL" dirty="0"/>
              <a:t> data. </a:t>
            </a:r>
          </a:p>
          <a:p>
            <a:r>
              <a:rPr lang="pl-PL" dirty="0"/>
              <a:t>Solutions:</a:t>
            </a:r>
          </a:p>
          <a:p>
            <a:pPr lvl="1"/>
            <a:r>
              <a:rPr lang="pl-PL" dirty="0" err="1"/>
              <a:t>Soft</a:t>
            </a:r>
            <a:r>
              <a:rPr lang="pl-PL" dirty="0"/>
              <a:t> </a:t>
            </a:r>
            <a:r>
              <a:rPr lang="pl-PL" dirty="0" err="1"/>
              <a:t>margin</a:t>
            </a:r>
            <a:endParaRPr lang="pl-PL" dirty="0"/>
          </a:p>
          <a:p>
            <a:pPr lvl="1"/>
            <a:r>
              <a:rPr lang="pl-PL" dirty="0" err="1"/>
              <a:t>Kernel</a:t>
            </a:r>
            <a:r>
              <a:rPr lang="pl-PL" dirty="0"/>
              <a:t> trick</a:t>
            </a:r>
          </a:p>
        </p:txBody>
      </p:sp>
      <p:pic>
        <p:nvPicPr>
          <p:cNvPr id="6" name="Obraz 5" descr="Obraz zawierający zrzut ekranu, tekst, linia, Wielobarwność&#10;&#10;Opis wygenerowany automatycznie">
            <a:extLst>
              <a:ext uri="{FF2B5EF4-FFF2-40B4-BE49-F238E27FC236}">
                <a16:creationId xmlns:a16="http://schemas.microsoft.com/office/drawing/2014/main" id="{E29140E8-8138-446D-A576-C264DC030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47" y="1825625"/>
            <a:ext cx="4470553" cy="4351338"/>
          </a:xfrm>
          <a:prstGeom prst="rect">
            <a:avLst/>
          </a:prstGeom>
          <a:ln>
            <a:noFill/>
          </a:ln>
        </p:spPr>
      </p:pic>
      <p:sp>
        <p:nvSpPr>
          <p:cNvPr id="14" name="Owal 13">
            <a:extLst>
              <a:ext uri="{FF2B5EF4-FFF2-40B4-BE49-F238E27FC236}">
                <a16:creationId xmlns:a16="http://schemas.microsoft.com/office/drawing/2014/main" id="{D8081F20-732B-D05E-97EA-804A8F920877}"/>
              </a:ext>
            </a:extLst>
          </p:cNvPr>
          <p:cNvSpPr/>
          <p:nvPr/>
        </p:nvSpPr>
        <p:spPr>
          <a:xfrm>
            <a:off x="9669518" y="4204138"/>
            <a:ext cx="262758" cy="262758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BBAAC80A-53EC-2D08-BE46-41C35E08F10F}"/>
              </a:ext>
            </a:extLst>
          </p:cNvPr>
          <p:cNvSpPr/>
          <p:nvPr/>
        </p:nvSpPr>
        <p:spPr>
          <a:xfrm>
            <a:off x="8987144" y="3166242"/>
            <a:ext cx="262758" cy="262758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3494A310-1935-A4EE-92B6-A1870EEF667C}"/>
              </a:ext>
            </a:extLst>
          </p:cNvPr>
          <p:cNvSpPr/>
          <p:nvPr/>
        </p:nvSpPr>
        <p:spPr>
          <a:xfrm>
            <a:off x="8308428" y="3878317"/>
            <a:ext cx="262758" cy="262758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BAE288A9-9B5E-4A04-9F9E-69E4CFFFDB42}"/>
              </a:ext>
            </a:extLst>
          </p:cNvPr>
          <p:cNvSpPr/>
          <p:nvPr/>
        </p:nvSpPr>
        <p:spPr>
          <a:xfrm>
            <a:off x="7761864" y="3800278"/>
            <a:ext cx="262758" cy="262758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52C5527E-DC11-31AD-F353-42566D33187B}"/>
              </a:ext>
            </a:extLst>
          </p:cNvPr>
          <p:cNvSpPr/>
          <p:nvPr/>
        </p:nvSpPr>
        <p:spPr>
          <a:xfrm>
            <a:off x="8177049" y="3415923"/>
            <a:ext cx="262758" cy="262758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8B8E6E2F-6090-B73A-392C-7D23775CE2C9}"/>
              </a:ext>
            </a:extLst>
          </p:cNvPr>
          <p:cNvSpPr/>
          <p:nvPr/>
        </p:nvSpPr>
        <p:spPr>
          <a:xfrm>
            <a:off x="7723636" y="3087414"/>
            <a:ext cx="262758" cy="262758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25D4268-10FD-5707-913C-BA936E8F476C}"/>
              </a:ext>
            </a:extLst>
          </p:cNvPr>
          <p:cNvSpPr/>
          <p:nvPr/>
        </p:nvSpPr>
        <p:spPr>
          <a:xfrm>
            <a:off x="8135796" y="3019946"/>
            <a:ext cx="262758" cy="262758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5F9058FF-6034-753F-4F4C-342608033584}"/>
              </a:ext>
            </a:extLst>
          </p:cNvPr>
          <p:cNvSpPr/>
          <p:nvPr/>
        </p:nvSpPr>
        <p:spPr>
          <a:xfrm>
            <a:off x="8571186" y="2933175"/>
            <a:ext cx="262758" cy="262758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11060920-BBD1-A93E-5FEF-E6AA4050E11B}"/>
              </a:ext>
            </a:extLst>
          </p:cNvPr>
          <p:cNvSpPr/>
          <p:nvPr/>
        </p:nvSpPr>
        <p:spPr>
          <a:xfrm>
            <a:off x="8916189" y="2565312"/>
            <a:ext cx="262758" cy="262758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id="{457FE784-0968-2800-FBF8-17AED6A868E3}"/>
              </a:ext>
            </a:extLst>
          </p:cNvPr>
          <p:cNvSpPr/>
          <p:nvPr/>
        </p:nvSpPr>
        <p:spPr>
          <a:xfrm>
            <a:off x="8589054" y="2302554"/>
            <a:ext cx="262758" cy="262758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5FB3A524-A4B9-78BE-6D23-69AD0ACD602C}"/>
              </a:ext>
            </a:extLst>
          </p:cNvPr>
          <p:cNvSpPr/>
          <p:nvPr/>
        </p:nvSpPr>
        <p:spPr>
          <a:xfrm>
            <a:off x="7768339" y="2565312"/>
            <a:ext cx="262758" cy="262758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5FAE0CAD-D300-C4EE-E876-47B0BF87D409}"/>
              </a:ext>
            </a:extLst>
          </p:cNvPr>
          <p:cNvSpPr/>
          <p:nvPr/>
        </p:nvSpPr>
        <p:spPr>
          <a:xfrm>
            <a:off x="9669518" y="4691818"/>
            <a:ext cx="262758" cy="262758"/>
          </a:xfrm>
          <a:prstGeom prst="ellipse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id="{2B183BA0-49ED-70AB-8F10-07C174C7375F}"/>
              </a:ext>
            </a:extLst>
          </p:cNvPr>
          <p:cNvSpPr/>
          <p:nvPr/>
        </p:nvSpPr>
        <p:spPr>
          <a:xfrm>
            <a:off x="9253318" y="5034718"/>
            <a:ext cx="262758" cy="262758"/>
          </a:xfrm>
          <a:prstGeom prst="ellipse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Owal 26">
            <a:extLst>
              <a:ext uri="{FF2B5EF4-FFF2-40B4-BE49-F238E27FC236}">
                <a16:creationId xmlns:a16="http://schemas.microsoft.com/office/drawing/2014/main" id="{843F27A9-CD1A-DB43-8BDE-8D4866096365}"/>
              </a:ext>
            </a:extLst>
          </p:cNvPr>
          <p:cNvSpPr/>
          <p:nvPr/>
        </p:nvSpPr>
        <p:spPr>
          <a:xfrm>
            <a:off x="9964080" y="4960094"/>
            <a:ext cx="262758" cy="262758"/>
          </a:xfrm>
          <a:prstGeom prst="ellipse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id="{0432C901-F1D8-F0D4-1C54-14F9AADF4A20}"/>
              </a:ext>
            </a:extLst>
          </p:cNvPr>
          <p:cNvSpPr/>
          <p:nvPr/>
        </p:nvSpPr>
        <p:spPr>
          <a:xfrm>
            <a:off x="10020235" y="4379338"/>
            <a:ext cx="262758" cy="262758"/>
          </a:xfrm>
          <a:prstGeom prst="ellipse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Owal 28">
            <a:extLst>
              <a:ext uri="{FF2B5EF4-FFF2-40B4-BE49-F238E27FC236}">
                <a16:creationId xmlns:a16="http://schemas.microsoft.com/office/drawing/2014/main" id="{7016E4D5-DCC2-4FD6-F81F-493E88518D3D}"/>
              </a:ext>
            </a:extLst>
          </p:cNvPr>
          <p:cNvSpPr/>
          <p:nvPr/>
        </p:nvSpPr>
        <p:spPr>
          <a:xfrm>
            <a:off x="10439138" y="4141075"/>
            <a:ext cx="262758" cy="262758"/>
          </a:xfrm>
          <a:prstGeom prst="ellipse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id="{DD1DFCAF-70B7-E61F-2E1F-F5539A51C2FD}"/>
              </a:ext>
            </a:extLst>
          </p:cNvPr>
          <p:cNvSpPr/>
          <p:nvPr/>
        </p:nvSpPr>
        <p:spPr>
          <a:xfrm>
            <a:off x="10870916" y="4141075"/>
            <a:ext cx="262758" cy="262758"/>
          </a:xfrm>
          <a:prstGeom prst="ellipse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Owal 30">
            <a:extLst>
              <a:ext uri="{FF2B5EF4-FFF2-40B4-BE49-F238E27FC236}">
                <a16:creationId xmlns:a16="http://schemas.microsoft.com/office/drawing/2014/main" id="{D90F92FA-4BC1-4B9F-542A-1827C1B34690}"/>
              </a:ext>
            </a:extLst>
          </p:cNvPr>
          <p:cNvSpPr/>
          <p:nvPr/>
        </p:nvSpPr>
        <p:spPr>
          <a:xfrm>
            <a:off x="10701896" y="4944127"/>
            <a:ext cx="262758" cy="262758"/>
          </a:xfrm>
          <a:prstGeom prst="ellipse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Owal 31">
            <a:extLst>
              <a:ext uri="{FF2B5EF4-FFF2-40B4-BE49-F238E27FC236}">
                <a16:creationId xmlns:a16="http://schemas.microsoft.com/office/drawing/2014/main" id="{732DA4C9-D3D1-B980-ED58-264D491C9BAB}"/>
              </a:ext>
            </a:extLst>
          </p:cNvPr>
          <p:cNvSpPr/>
          <p:nvPr/>
        </p:nvSpPr>
        <p:spPr>
          <a:xfrm>
            <a:off x="10433583" y="4657862"/>
            <a:ext cx="262758" cy="262758"/>
          </a:xfrm>
          <a:prstGeom prst="ellipse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1441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6A589BA-E363-7DFC-16C3-8779B659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pl-PL" dirty="0" err="1"/>
              <a:t>Kernel</a:t>
            </a:r>
            <a:r>
              <a:rPr lang="pl-PL" dirty="0"/>
              <a:t> trick and </a:t>
            </a:r>
            <a:r>
              <a:rPr lang="pl-PL" dirty="0" err="1"/>
              <a:t>soft</a:t>
            </a:r>
            <a:r>
              <a:rPr lang="pl-PL" dirty="0"/>
              <a:t> </a:t>
            </a:r>
            <a:r>
              <a:rPr lang="pl-PL" dirty="0" err="1"/>
              <a:t>margin</a:t>
            </a:r>
            <a:endParaRPr lang="pl-PL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13069005-A6BB-87AA-2916-FA3B30BDC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872"/>
            <a:ext cx="5329135" cy="4351338"/>
          </a:xfrm>
        </p:spPr>
        <p:txBody>
          <a:bodyPr>
            <a:normAutofit/>
          </a:bodyPr>
          <a:lstStyle/>
          <a:p>
            <a:r>
              <a:rPr lang="pl-PL" sz="2400" dirty="0" err="1">
                <a:solidFill>
                  <a:schemeClr val="accent2"/>
                </a:solidFill>
              </a:rPr>
              <a:t>Soft</a:t>
            </a:r>
            <a:r>
              <a:rPr lang="pl-PL" sz="2400" dirty="0">
                <a:solidFill>
                  <a:schemeClr val="accent2"/>
                </a:solidFill>
              </a:rPr>
              <a:t> </a:t>
            </a:r>
            <a:r>
              <a:rPr lang="pl-PL" sz="2400" dirty="0" err="1">
                <a:solidFill>
                  <a:schemeClr val="accent2"/>
                </a:solidFill>
              </a:rPr>
              <a:t>marigin</a:t>
            </a:r>
            <a:r>
              <a:rPr lang="pl-PL" sz="2400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pl-PL" dirty="0" err="1"/>
              <a:t>Maximise</a:t>
            </a:r>
            <a:r>
              <a:rPr lang="pl-PL" dirty="0"/>
              <a:t> </a:t>
            </a:r>
            <a:r>
              <a:rPr lang="pl-PL" dirty="0" err="1"/>
              <a:t>decision</a:t>
            </a:r>
            <a:r>
              <a:rPr lang="pl-PL" dirty="0"/>
              <a:t> </a:t>
            </a:r>
            <a:r>
              <a:rPr lang="pl-PL" dirty="0" err="1"/>
              <a:t>boundary</a:t>
            </a:r>
            <a:r>
              <a:rPr lang="pl-PL" dirty="0"/>
              <a:t> (small C </a:t>
            </a:r>
            <a:r>
              <a:rPr lang="pl-PL" dirty="0" err="1"/>
              <a:t>value</a:t>
            </a:r>
            <a:r>
              <a:rPr lang="pl-PL" dirty="0"/>
              <a:t>)</a:t>
            </a:r>
            <a:endParaRPr lang="en-US" dirty="0"/>
          </a:p>
          <a:p>
            <a:pPr lvl="1"/>
            <a:r>
              <a:rPr lang="pl-PL" dirty="0" err="1"/>
              <a:t>Minimise</a:t>
            </a:r>
            <a:r>
              <a:rPr lang="pl-PL" dirty="0"/>
              <a:t> miss</a:t>
            </a:r>
            <a:r>
              <a:rPr lang="en-US" dirty="0" err="1"/>
              <a:t>classifi</a:t>
            </a:r>
            <a:r>
              <a:rPr lang="pl-PL" dirty="0" err="1"/>
              <a:t>cation</a:t>
            </a:r>
            <a:r>
              <a:rPr lang="pl-PL" dirty="0"/>
              <a:t> (</a:t>
            </a:r>
            <a:r>
              <a:rPr lang="pl-PL" dirty="0" err="1"/>
              <a:t>large</a:t>
            </a:r>
            <a:r>
              <a:rPr lang="pl-PL" dirty="0"/>
              <a:t> C </a:t>
            </a:r>
            <a:r>
              <a:rPr lang="pl-PL" dirty="0" err="1"/>
              <a:t>value</a:t>
            </a:r>
            <a:r>
              <a:rPr lang="pl-PL" dirty="0"/>
              <a:t>)</a:t>
            </a:r>
          </a:p>
          <a:p>
            <a:r>
              <a:rPr lang="pl-PL" sz="2400" dirty="0" err="1"/>
              <a:t>Kernels</a:t>
            </a:r>
            <a:r>
              <a:rPr lang="pl-PL" sz="2400" dirty="0"/>
              <a:t>:</a:t>
            </a:r>
          </a:p>
          <a:p>
            <a:pPr lvl="1"/>
            <a:r>
              <a:rPr lang="pl-PL" dirty="0" err="1"/>
              <a:t>Linear</a:t>
            </a:r>
            <a:endParaRPr lang="pl-PL" dirty="0"/>
          </a:p>
          <a:p>
            <a:pPr lvl="1"/>
            <a:r>
              <a:rPr lang="pl-PL" dirty="0" err="1"/>
              <a:t>Polynomial</a:t>
            </a:r>
            <a:endParaRPr lang="pl-PL" dirty="0"/>
          </a:p>
          <a:p>
            <a:pPr lvl="1"/>
            <a:r>
              <a:rPr lang="pl-PL" dirty="0"/>
              <a:t>RBF</a:t>
            </a:r>
          </a:p>
          <a:p>
            <a:pPr lvl="1"/>
            <a:r>
              <a:rPr lang="pl-PL" dirty="0" err="1"/>
              <a:t>Sigmoid</a:t>
            </a:r>
            <a:endParaRPr lang="pl-PL" sz="2400" dirty="0">
              <a:solidFill>
                <a:schemeClr val="accent2"/>
              </a:solidFill>
            </a:endParaRPr>
          </a:p>
          <a:p>
            <a:r>
              <a:rPr lang="pl-PL" sz="2400" dirty="0" err="1">
                <a:solidFill>
                  <a:schemeClr val="accent2"/>
                </a:solidFill>
              </a:rPr>
              <a:t>Kernel</a:t>
            </a:r>
            <a:r>
              <a:rPr lang="pl-PL" sz="2400" dirty="0">
                <a:solidFill>
                  <a:schemeClr val="accent2"/>
                </a:solidFill>
              </a:rPr>
              <a:t> trick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Obraz 7" descr="Obraz zawierający krąg, linia&#10;&#10;Opis wygenerowany automatycznie">
            <a:extLst>
              <a:ext uri="{FF2B5EF4-FFF2-40B4-BE49-F238E27FC236}">
                <a16:creationId xmlns:a16="http://schemas.microsoft.com/office/drawing/2014/main" id="{9ABA79BB-46B2-E30F-45DE-0A33FAB7F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26" r="-3" b="1620"/>
          <a:stretch/>
        </p:blipFill>
        <p:spPr>
          <a:xfrm>
            <a:off x="8190689" y="2995354"/>
            <a:ext cx="4001311" cy="3851665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9" name="Arc 18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Obraz 9" descr="Obraz zawierający zrzut ekranu, design&#10;&#10;Opis wygenerowany automatycznie">
            <a:extLst>
              <a:ext uri="{FF2B5EF4-FFF2-40B4-BE49-F238E27FC236}">
                <a16:creationId xmlns:a16="http://schemas.microsoft.com/office/drawing/2014/main" id="{437239A3-FE9C-44B0-620B-284B92D618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512" b="1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587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FDCD9A3-EAD5-7D45-6B8B-36DD2AC31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3095" y="1780639"/>
            <a:ext cx="1877008" cy="533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dirty="0" err="1"/>
              <a:t>Branches</a:t>
            </a:r>
            <a:endParaRPr lang="pl-PL" sz="3200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C51167BD-B356-9AC2-8BD8-E21DAC739CC1}"/>
              </a:ext>
            </a:extLst>
          </p:cNvPr>
          <p:cNvSpPr/>
          <p:nvPr/>
        </p:nvSpPr>
        <p:spPr>
          <a:xfrm>
            <a:off x="5710333" y="942392"/>
            <a:ext cx="2434826" cy="96946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/>
              <a:t>Root </a:t>
            </a:r>
            <a:r>
              <a:rPr lang="pl-PL" sz="2400" dirty="0" err="1"/>
              <a:t>Node</a:t>
            </a:r>
            <a:endParaRPr lang="pl-PL" sz="2400" dirty="0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070E0920-244B-5C37-15A8-FFD3EAA4A9BC}"/>
              </a:ext>
            </a:extLst>
          </p:cNvPr>
          <p:cNvSpPr/>
          <p:nvPr/>
        </p:nvSpPr>
        <p:spPr>
          <a:xfrm>
            <a:off x="3966100" y="2716380"/>
            <a:ext cx="2434826" cy="96946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/>
              <a:t>Internal</a:t>
            </a:r>
            <a:r>
              <a:rPr lang="pl-PL" sz="2400" dirty="0"/>
              <a:t> </a:t>
            </a:r>
            <a:r>
              <a:rPr lang="pl-PL" sz="2400" dirty="0" err="1"/>
              <a:t>Node</a:t>
            </a:r>
            <a:endParaRPr lang="pl-PL" sz="2400" dirty="0"/>
          </a:p>
        </p:txBody>
      </p:sp>
      <p:sp>
        <p:nvSpPr>
          <p:cNvPr id="14" name="Symbol zastępczy zawartości 4">
            <a:extLst>
              <a:ext uri="{FF2B5EF4-FFF2-40B4-BE49-F238E27FC236}">
                <a16:creationId xmlns:a16="http://schemas.microsoft.com/office/drawing/2014/main" id="{EE80C470-A02E-C5CB-E7B0-74B9B4069FD2}"/>
              </a:ext>
            </a:extLst>
          </p:cNvPr>
          <p:cNvSpPr txBox="1">
            <a:spLocks/>
          </p:cNvSpPr>
          <p:nvPr/>
        </p:nvSpPr>
        <p:spPr>
          <a:xfrm>
            <a:off x="1847829" y="3815576"/>
            <a:ext cx="1877008" cy="53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3200" dirty="0" err="1"/>
              <a:t>Branches</a:t>
            </a:r>
            <a:endParaRPr lang="pl-PL" sz="3200" dirty="0"/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878F3CA7-7AED-A309-D2CF-DDB725C956D2}"/>
              </a:ext>
            </a:extLst>
          </p:cNvPr>
          <p:cNvCxnSpPr>
            <a:cxnSpLocks/>
          </p:cNvCxnSpPr>
          <p:nvPr/>
        </p:nvCxnSpPr>
        <p:spPr>
          <a:xfrm flipV="1">
            <a:off x="4115902" y="3695010"/>
            <a:ext cx="1065991" cy="77453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839878AA-183B-2AA1-9CEF-10611883BCF9}"/>
              </a:ext>
            </a:extLst>
          </p:cNvPr>
          <p:cNvCxnSpPr>
            <a:cxnSpLocks/>
          </p:cNvCxnSpPr>
          <p:nvPr/>
        </p:nvCxnSpPr>
        <p:spPr>
          <a:xfrm flipH="1" flipV="1">
            <a:off x="5182056" y="3676283"/>
            <a:ext cx="1079724" cy="81198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2A92EC9B-961B-928F-A03D-256DAC58AB74}"/>
              </a:ext>
            </a:extLst>
          </p:cNvPr>
          <p:cNvCxnSpPr>
            <a:cxnSpLocks/>
          </p:cNvCxnSpPr>
          <p:nvPr/>
        </p:nvCxnSpPr>
        <p:spPr>
          <a:xfrm flipV="1">
            <a:off x="5191973" y="1911779"/>
            <a:ext cx="1727313" cy="8046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F874BBF1-00EB-99DB-E7AF-7FF2C9946327}"/>
              </a:ext>
            </a:extLst>
          </p:cNvPr>
          <p:cNvCxnSpPr>
            <a:cxnSpLocks/>
          </p:cNvCxnSpPr>
          <p:nvPr/>
        </p:nvCxnSpPr>
        <p:spPr>
          <a:xfrm>
            <a:off x="6924610" y="1898216"/>
            <a:ext cx="1548838" cy="6236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Owal 12">
            <a:extLst>
              <a:ext uri="{FF2B5EF4-FFF2-40B4-BE49-F238E27FC236}">
                <a16:creationId xmlns:a16="http://schemas.microsoft.com/office/drawing/2014/main" id="{10FA1A50-1722-8F98-EB2F-312FBEE51BEF}"/>
              </a:ext>
            </a:extLst>
          </p:cNvPr>
          <p:cNvSpPr/>
          <p:nvPr/>
        </p:nvSpPr>
        <p:spPr>
          <a:xfrm>
            <a:off x="5609819" y="4478788"/>
            <a:ext cx="1317927" cy="1436819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/>
              <a:t>Leaf</a:t>
            </a:r>
            <a:r>
              <a:rPr lang="pl-PL" sz="2400" dirty="0"/>
              <a:t> </a:t>
            </a:r>
            <a:r>
              <a:rPr lang="pl-PL" sz="2400" dirty="0" err="1"/>
              <a:t>Node</a:t>
            </a:r>
            <a:endParaRPr lang="pl-PL" sz="2400" dirty="0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33A7BDA6-1355-A6C3-EB35-9D1F1FE13DB5}"/>
              </a:ext>
            </a:extLst>
          </p:cNvPr>
          <p:cNvSpPr/>
          <p:nvPr/>
        </p:nvSpPr>
        <p:spPr>
          <a:xfrm>
            <a:off x="3463778" y="4478789"/>
            <a:ext cx="1317927" cy="1436819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/>
              <a:t>Leaf</a:t>
            </a:r>
            <a:r>
              <a:rPr lang="pl-PL" sz="2400" dirty="0"/>
              <a:t> </a:t>
            </a:r>
            <a:r>
              <a:rPr lang="pl-PL" sz="2400" dirty="0" err="1"/>
              <a:t>Node</a:t>
            </a:r>
            <a:endParaRPr lang="pl-PL" sz="2400" dirty="0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4D8A3832-42FD-FE0C-B73B-24E08687A8DB}"/>
              </a:ext>
            </a:extLst>
          </p:cNvPr>
          <p:cNvSpPr/>
          <p:nvPr/>
        </p:nvSpPr>
        <p:spPr>
          <a:xfrm>
            <a:off x="7819808" y="2508304"/>
            <a:ext cx="1317927" cy="1436819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/>
              <a:t>Leaf</a:t>
            </a:r>
            <a:r>
              <a:rPr lang="pl-PL" sz="2400" dirty="0"/>
              <a:t> </a:t>
            </a:r>
            <a:r>
              <a:rPr lang="pl-PL" sz="2400" dirty="0" err="1"/>
              <a:t>Node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18511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6A8083-68C0-E32B-54E8-003CDF47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Decision Tree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A9DD45-0A00-7716-90C3-3B477366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47" y="1779638"/>
            <a:ext cx="7369372" cy="4262387"/>
          </a:xfrm>
        </p:spPr>
        <p:txBody>
          <a:bodyPr>
            <a:normAutofit/>
          </a:bodyPr>
          <a:lstStyle/>
          <a:p>
            <a:r>
              <a:rPr lang="pl-PL" dirty="0" err="1"/>
              <a:t>Predicting</a:t>
            </a:r>
            <a:r>
              <a:rPr lang="pl-PL" dirty="0"/>
              <a:t> </a:t>
            </a:r>
            <a:r>
              <a:rPr lang="en-US" dirty="0"/>
              <a:t>the </a:t>
            </a:r>
            <a:r>
              <a:rPr lang="pl-PL" dirty="0" err="1"/>
              <a:t>class</a:t>
            </a:r>
            <a:r>
              <a:rPr lang="en-US" dirty="0"/>
              <a:t> by learning simple decision rules inferred from the data features</a:t>
            </a:r>
            <a:endParaRPr lang="pl-PL" dirty="0"/>
          </a:p>
          <a:p>
            <a:r>
              <a:rPr lang="pl-PL" dirty="0" err="1"/>
              <a:t>Explainable</a:t>
            </a:r>
            <a:endParaRPr lang="pl-PL" dirty="0"/>
          </a:p>
          <a:p>
            <a:r>
              <a:rPr lang="pl-PL" dirty="0" err="1"/>
              <a:t>Prone</a:t>
            </a:r>
            <a:r>
              <a:rPr lang="pl-PL" dirty="0"/>
              <a:t> to </a:t>
            </a:r>
            <a:r>
              <a:rPr lang="pl-PL" dirty="0" err="1"/>
              <a:t>overfitting</a:t>
            </a:r>
            <a:endParaRPr lang="pl-PL" dirty="0"/>
          </a:p>
          <a:p>
            <a:r>
              <a:rPr lang="pl-PL" dirty="0" err="1"/>
              <a:t>Pruning</a:t>
            </a:r>
            <a:r>
              <a:rPr lang="pl-PL" dirty="0"/>
              <a:t> </a:t>
            </a:r>
            <a:r>
              <a:rPr lang="pl-PL" dirty="0" err="1"/>
              <a:t>improves</a:t>
            </a:r>
            <a:r>
              <a:rPr lang="pl-PL" dirty="0"/>
              <a:t> </a:t>
            </a:r>
            <a:r>
              <a:rPr lang="pl-PL" dirty="0" err="1"/>
              <a:t>generalization</a:t>
            </a:r>
            <a:r>
              <a:rPr lang="pl-PL" dirty="0"/>
              <a:t> and </a:t>
            </a:r>
            <a:r>
              <a:rPr lang="pl-PL" dirty="0" err="1"/>
              <a:t>reduces</a:t>
            </a:r>
            <a:r>
              <a:rPr lang="pl-PL" dirty="0"/>
              <a:t> </a:t>
            </a:r>
            <a:r>
              <a:rPr lang="pl-PL" dirty="0" err="1"/>
              <a:t>computational</a:t>
            </a:r>
            <a:r>
              <a:rPr lang="pl-PL" dirty="0"/>
              <a:t> </a:t>
            </a:r>
            <a:r>
              <a:rPr lang="pl-PL" dirty="0" err="1"/>
              <a:t>cost</a:t>
            </a:r>
            <a:r>
              <a:rPr lang="pl-PL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/>
              <a:t>Prepruning</a:t>
            </a:r>
            <a:r>
              <a:rPr lang="pl-PL" dirty="0"/>
              <a:t> – stop </a:t>
            </a:r>
            <a:r>
              <a:rPr lang="pl-PL" dirty="0" err="1"/>
              <a:t>growth</a:t>
            </a:r>
            <a:r>
              <a:rPr lang="pl-PL" dirty="0"/>
              <a:t> by </a:t>
            </a:r>
            <a:r>
              <a:rPr lang="pl-PL" dirty="0" err="1"/>
              <a:t>setting</a:t>
            </a:r>
            <a:r>
              <a:rPr lang="pl-PL" dirty="0"/>
              <a:t> </a:t>
            </a:r>
            <a:r>
              <a:rPr lang="pl-PL" dirty="0" err="1"/>
              <a:t>constrains</a:t>
            </a:r>
            <a:endParaRPr lang="pl-PL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 err="1"/>
              <a:t>Postpruning</a:t>
            </a:r>
            <a:r>
              <a:rPr lang="pl-PL" dirty="0"/>
              <a:t> – </a:t>
            </a:r>
            <a:r>
              <a:rPr lang="pl-PL" dirty="0" err="1"/>
              <a:t>cost</a:t>
            </a:r>
            <a:r>
              <a:rPr lang="pl-PL" dirty="0"/>
              <a:t> </a:t>
            </a:r>
            <a:r>
              <a:rPr lang="pl-PL" dirty="0" err="1"/>
              <a:t>complexity</a:t>
            </a:r>
            <a:r>
              <a:rPr lang="pl-PL" dirty="0"/>
              <a:t> </a:t>
            </a:r>
            <a:r>
              <a:rPr lang="pl-PL" dirty="0" err="1"/>
              <a:t>pruning</a:t>
            </a:r>
            <a:r>
              <a:rPr lang="pl-PL" dirty="0"/>
              <a:t> - </a:t>
            </a:r>
            <a:r>
              <a:rPr lang="pl-PL" dirty="0" err="1"/>
              <a:t>ccp_alpha</a:t>
            </a:r>
            <a:r>
              <a:rPr lang="pl-PL" dirty="0"/>
              <a:t> </a:t>
            </a:r>
            <a:r>
              <a:rPr lang="pl-PL" dirty="0" err="1"/>
              <a:t>hyperparameter</a:t>
            </a:r>
            <a:endParaRPr lang="pl-PL" dirty="0"/>
          </a:p>
        </p:txBody>
      </p:sp>
      <p:pic>
        <p:nvPicPr>
          <p:cNvPr id="4" name="Picture 4" descr="Small tree">
            <a:extLst>
              <a:ext uri="{FF2B5EF4-FFF2-40B4-BE49-F238E27FC236}">
                <a16:creationId xmlns:a16="http://schemas.microsoft.com/office/drawing/2014/main" id="{CB0C9275-C02F-E014-070C-65403E427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42" r="39614" b="-2"/>
          <a:stretch/>
        </p:blipFill>
        <p:spPr>
          <a:xfrm>
            <a:off x="8207572" y="0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743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4" name="Rectangle 215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BABC002-55EB-62B2-2842-8A6079BC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l-PL" sz="4800"/>
              <a:t>Stochastic Gradient Descent</a:t>
            </a:r>
          </a:p>
        </p:txBody>
      </p:sp>
      <p:sp>
        <p:nvSpPr>
          <p:cNvPr id="225" name="Rectangle 21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0FDECC-EE98-895D-01E0-4FA27E2E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2559049"/>
            <a:ext cx="4708740" cy="3639450"/>
          </a:xfrm>
        </p:spPr>
        <p:txBody>
          <a:bodyPr anchor="ctr">
            <a:normAutofit/>
          </a:bodyPr>
          <a:lstStyle/>
          <a:p>
            <a:r>
              <a:rPr lang="pl-PL" dirty="0"/>
              <a:t>F</a:t>
            </a:r>
            <a:r>
              <a:rPr lang="en-US" dirty="0" err="1"/>
              <a:t>itting</a:t>
            </a:r>
            <a:r>
              <a:rPr lang="en-US" dirty="0"/>
              <a:t> linear classifiers under convex loss functions such as (linear) Support Vector Machines and Logistic Regression.</a:t>
            </a:r>
            <a:endParaRPr lang="pl-PL" dirty="0"/>
          </a:p>
          <a:p>
            <a:r>
              <a:rPr lang="pl-PL" dirty="0" err="1"/>
              <a:t>Introduces</a:t>
            </a:r>
            <a:r>
              <a:rPr lang="pl-PL" dirty="0"/>
              <a:t> </a:t>
            </a:r>
            <a:r>
              <a:rPr lang="pl-PL" dirty="0" err="1"/>
              <a:t>randomness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learning </a:t>
            </a:r>
            <a:r>
              <a:rPr lang="pl-PL" dirty="0" err="1"/>
              <a:t>process</a:t>
            </a:r>
            <a:endParaRPr lang="pl-PL" dirty="0"/>
          </a:p>
        </p:txBody>
      </p:sp>
      <p:pic>
        <p:nvPicPr>
          <p:cNvPr id="211" name="Obraz 210" descr="Obraz zawierający rysowanie, ryby, szkic, sztuka&#10;&#10;Opis wygenerowany automatycznie">
            <a:extLst>
              <a:ext uri="{FF2B5EF4-FFF2-40B4-BE49-F238E27FC236}">
                <a16:creationId xmlns:a16="http://schemas.microsoft.com/office/drawing/2014/main" id="{82E03548-FCD6-82BF-A4E0-36B46115C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" r="1800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227" name="Rectangle 22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20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BD80D-E070-CB3C-8F22-D7364273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FEC733-EBBA-1A56-46BD-FB9F25A5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075" y="2560522"/>
            <a:ext cx="3371850" cy="1736956"/>
          </a:xfrm>
        </p:spPr>
        <p:txBody>
          <a:bodyPr>
            <a:normAutofit/>
          </a:bodyPr>
          <a:lstStyle/>
          <a:p>
            <a:pPr algn="ctr"/>
            <a:r>
              <a:rPr lang="pl-PL" sz="5400" dirty="0" err="1"/>
              <a:t>Questions</a:t>
            </a:r>
            <a:r>
              <a:rPr lang="pl-PL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6228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78294-EF76-5B16-5F8D-CC123BFC0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BA670DEC-04D4-3337-15C6-DC31B0278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81" y="2715775"/>
            <a:ext cx="5208637" cy="142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7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64E6B2CD-060F-7334-F3B4-422B81FB72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00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81" y="5675788"/>
            <a:ext cx="3784932" cy="1036552"/>
          </a:xfrm>
          <a:prstGeom prst="rect">
            <a:avLst/>
          </a:prstGeom>
        </p:spPr>
      </p:pic>
      <p:sp>
        <p:nvSpPr>
          <p:cNvPr id="4" name="Podtytuł 3">
            <a:extLst>
              <a:ext uri="{FF2B5EF4-FFF2-40B4-BE49-F238E27FC236}">
                <a16:creationId xmlns:a16="http://schemas.microsoft.com/office/drawing/2014/main" id="{B49FEB92-7EE5-3832-3B9E-304312F96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206" y="1496961"/>
            <a:ext cx="9871587" cy="1209368"/>
          </a:xfrm>
        </p:spPr>
        <p:txBody>
          <a:bodyPr>
            <a:noAutofit/>
          </a:bodyPr>
          <a:lstStyle/>
          <a:p>
            <a:r>
              <a:rPr lang="pl-PL" sz="7200" dirty="0" err="1"/>
              <a:t>Artificial</a:t>
            </a:r>
            <a:r>
              <a:rPr lang="pl-PL" sz="7200" dirty="0"/>
              <a:t> </a:t>
            </a:r>
            <a:r>
              <a:rPr lang="pl-PL" sz="7200" dirty="0" err="1"/>
              <a:t>Intelligence</a:t>
            </a:r>
            <a:r>
              <a:rPr lang="pl-PL" sz="7200" dirty="0"/>
              <a:t> </a:t>
            </a:r>
            <a:br>
              <a:rPr lang="pl-PL" sz="7200" dirty="0"/>
            </a:br>
            <a:r>
              <a:rPr lang="pl-PL" sz="7200" dirty="0"/>
              <a:t>&amp; </a:t>
            </a:r>
            <a:br>
              <a:rPr lang="pl-PL" sz="7200" dirty="0"/>
            </a:br>
            <a:r>
              <a:rPr lang="pl-PL" sz="7200" dirty="0" err="1"/>
              <a:t>Decision</a:t>
            </a:r>
            <a:r>
              <a:rPr lang="pl-PL" sz="7200" dirty="0"/>
              <a:t> Systems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6C2CD5B-EEDA-D9C6-8194-B1822E6AC120}"/>
              </a:ext>
            </a:extLst>
          </p:cNvPr>
          <p:cNvSpPr txBox="1"/>
          <p:nvPr/>
        </p:nvSpPr>
        <p:spPr>
          <a:xfrm>
            <a:off x="9918075" y="5932454"/>
            <a:ext cx="1829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800" dirty="0">
                <a:solidFill>
                  <a:srgbClr val="00B0F0"/>
                </a:solidFill>
                <a:latin typeface="Calibri" panose="020F0502020204030204"/>
              </a:rPr>
              <a:t>20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.03.2024</a:t>
            </a:r>
          </a:p>
        </p:txBody>
      </p:sp>
    </p:spTree>
    <p:extLst>
      <p:ext uri="{BB962C8B-B14F-4D97-AF65-F5344CB8AC3E}">
        <p14:creationId xmlns:p14="http://schemas.microsoft.com/office/powerpoint/2010/main" val="393034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5C5ABF-1142-C4BA-67A7-EC5FEC96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6" name="Symbol zastępczy tekstu 3">
            <a:extLst>
              <a:ext uri="{FF2B5EF4-FFF2-40B4-BE49-F238E27FC236}">
                <a16:creationId xmlns:a16="http://schemas.microsoft.com/office/drawing/2014/main" id="{F32A97C4-0BFD-8AEB-FA4E-E5AAF403F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835245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341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13E1F2D-E286-AE47-CF15-9C6BD9CA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30" y="2723746"/>
            <a:ext cx="2899189" cy="30525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 algorithms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B5199B-671C-2830-FF4B-635954AC6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6028" y="1412488"/>
            <a:ext cx="3927519" cy="5221775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 lvl="1" indent="-342900"/>
            <a:r>
              <a:rPr lang="en-US" dirty="0"/>
              <a:t>Eager learners:</a:t>
            </a:r>
          </a:p>
          <a:p>
            <a:pPr marL="1085850" lvl="1" indent="-342900">
              <a:buFont typeface="Courier New" panose="02070309020205020404" pitchFamily="49" charset="0"/>
              <a:buChar char="o"/>
            </a:pPr>
            <a:r>
              <a:rPr lang="en-US" dirty="0"/>
              <a:t>Naive Bayes Classifier</a:t>
            </a:r>
          </a:p>
          <a:p>
            <a:pPr marL="1085850" lvl="1" indent="-342900">
              <a:buFont typeface="Courier New" panose="02070309020205020404" pitchFamily="49" charset="0"/>
              <a:buChar char="o"/>
            </a:pPr>
            <a:r>
              <a:rPr lang="en-US" dirty="0"/>
              <a:t>Logistic Regression</a:t>
            </a:r>
          </a:p>
          <a:p>
            <a:pPr marL="1085850" lvl="1" indent="-342900">
              <a:buFont typeface="Courier New" panose="02070309020205020404" pitchFamily="49" charset="0"/>
              <a:buChar char="o"/>
            </a:pPr>
            <a:r>
              <a:rPr lang="en-US" dirty="0"/>
              <a:t>Support Vector Machine</a:t>
            </a:r>
          </a:p>
          <a:p>
            <a:pPr marL="1085850" lvl="1" indent="-342900">
              <a:buFont typeface="Courier New" panose="02070309020205020404" pitchFamily="49" charset="0"/>
              <a:buChar char="o"/>
            </a:pPr>
            <a:r>
              <a:rPr lang="en-US" dirty="0"/>
              <a:t>Decision Tree</a:t>
            </a:r>
          </a:p>
          <a:p>
            <a:pPr marL="1085850" lvl="1" indent="-342900">
              <a:buFont typeface="Courier New" panose="02070309020205020404" pitchFamily="49" charset="0"/>
              <a:buChar char="o"/>
            </a:pPr>
            <a:r>
              <a:rPr lang="en-US" dirty="0"/>
              <a:t>SGD</a:t>
            </a:r>
          </a:p>
          <a:p>
            <a:pPr marL="571500" lvl="1" indent="-342900"/>
            <a:r>
              <a:rPr lang="en-US" dirty="0"/>
              <a:t>Lazy learners: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K-Nearest Neighbors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37A29C00-B6B9-1F48-BCCE-89A313A64FD5}"/>
              </a:ext>
            </a:extLst>
          </p:cNvPr>
          <p:cNvSpPr txBox="1">
            <a:spLocks/>
          </p:cNvSpPr>
          <p:nvPr/>
        </p:nvSpPr>
        <p:spPr>
          <a:xfrm>
            <a:off x="8216197" y="1412489"/>
            <a:ext cx="3748822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/>
            <a:r>
              <a:rPr lang="en-US" dirty="0"/>
              <a:t>Linear models:</a:t>
            </a:r>
          </a:p>
          <a:p>
            <a:pPr marL="1085850" lvl="1" indent="-342900">
              <a:buFont typeface="Courier New" panose="02070309020205020404" pitchFamily="49" charset="0"/>
              <a:buChar char="o"/>
            </a:pPr>
            <a:r>
              <a:rPr lang="en-US" dirty="0"/>
              <a:t>Logistic Regression</a:t>
            </a:r>
          </a:p>
          <a:p>
            <a:pPr marL="1085850" lvl="1" indent="-342900">
              <a:buFont typeface="Courier New" panose="02070309020205020404" pitchFamily="49" charset="0"/>
              <a:buChar char="o"/>
            </a:pPr>
            <a:r>
              <a:rPr lang="en-US" dirty="0"/>
              <a:t>Support Vector Machine</a:t>
            </a:r>
          </a:p>
          <a:p>
            <a:pPr marL="1085850" lvl="1" indent="-342900">
              <a:buFont typeface="Courier New" panose="02070309020205020404" pitchFamily="49" charset="0"/>
              <a:buChar char="o"/>
            </a:pPr>
            <a:r>
              <a:rPr lang="en-US" dirty="0"/>
              <a:t>SGD</a:t>
            </a:r>
          </a:p>
          <a:p>
            <a:pPr marL="457200" lvl="1"/>
            <a:r>
              <a:rPr lang="en-US" dirty="0"/>
              <a:t>Non-linear models: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K-Nearest Neighbors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Decision Tree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Naive Bayes Classifier</a:t>
            </a:r>
          </a:p>
          <a:p>
            <a:pPr lvl="1"/>
            <a:endParaRPr lang="en-US" sz="2000" dirty="0"/>
          </a:p>
          <a:p>
            <a:pPr marL="457200"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735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01D229FD-89E2-BAD9-2485-ECC566BB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Naive Bayes</a:t>
            </a:r>
            <a:r>
              <a:rPr lang="pl-PL" sz="5400"/>
              <a:t> Classifier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3">
                <a:extLst>
                  <a:ext uri="{FF2B5EF4-FFF2-40B4-BE49-F238E27FC236}">
                    <a16:creationId xmlns:a16="http://schemas.microsoft.com/office/drawing/2014/main" id="{581726D8-41B6-7473-FCD7-9C682FCA30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659" y="2323225"/>
                <a:ext cx="10252122" cy="4147845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800" dirty="0"/>
                  <a:t>based on applying Bayes’ theorem with the “naive” assumption of conditional independence between every pair of features given the value of the class variable</a:t>
                </a:r>
                <a:endParaRPr lang="pl-PL" sz="1800" dirty="0"/>
              </a:p>
              <a:p>
                <a:pPr marL="0" indent="0">
                  <a:buNone/>
                </a:pPr>
                <a:endParaRPr lang="pl-PL" sz="1800" dirty="0">
                  <a:solidFill>
                    <a:schemeClr val="bg2">
                      <a:lumMod val="25000"/>
                      <a:lumOff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sz="1800" b="0" i="1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pl-PL" sz="1800" b="0" i="1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l-PL" sz="1800" b="0" i="1">
                                  <a:solidFill>
                                    <a:schemeClr val="bg2">
                                      <a:lumMod val="25000"/>
                                      <a:lumOff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800" b="0" i="1">
                                  <a:solidFill>
                                    <a:schemeClr val="bg2">
                                      <a:lumMod val="25000"/>
                                      <a:lumOff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pl-PL" sz="1800" b="0" i="1">
                                  <a:solidFill>
                                    <a:schemeClr val="bg2">
                                      <a:lumMod val="25000"/>
                                      <a:lumOff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l-PL" sz="1800" b="0" i="1">
                              <a:solidFill>
                                <a:schemeClr val="bg2">
                                  <a:lumMod val="25000"/>
                                  <a:lumOff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l-PL" sz="1800" dirty="0"/>
              </a:p>
              <a:p>
                <a:pPr marL="0" indent="0">
                  <a:buNone/>
                </a:pPr>
                <a:endParaRPr lang="pl-PL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P(h): the probability of hypothesis h being true (regardless of the data). This is known as the prior probability of h.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P(D): the probability of the data (regardless of the hypothesis). This is known as the prior probability.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P(</a:t>
                </a:r>
                <a:r>
                  <a:rPr lang="en-US" sz="1800" dirty="0" err="1"/>
                  <a:t>h|D</a:t>
                </a:r>
                <a:r>
                  <a:rPr lang="en-US" sz="1800" dirty="0"/>
                  <a:t>): the probability of hypothesis h given the data D. This is known as posterior probability.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P(</a:t>
                </a:r>
                <a:r>
                  <a:rPr lang="en-US" sz="1800" dirty="0" err="1"/>
                  <a:t>D|h</a:t>
                </a:r>
                <a:r>
                  <a:rPr lang="en-US" sz="1800" dirty="0"/>
                  <a:t>): the probability of data d given that the hypothesis h was true. This is known as posterior probability</a:t>
                </a:r>
                <a:r>
                  <a:rPr lang="pl-PL" sz="1800" dirty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4" name="Symbol zastępczy zawartości 3">
                <a:extLst>
                  <a:ext uri="{FF2B5EF4-FFF2-40B4-BE49-F238E27FC236}">
                    <a16:creationId xmlns:a16="http://schemas.microsoft.com/office/drawing/2014/main" id="{581726D8-41B6-7473-FCD7-9C682FCA30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659" y="2323225"/>
                <a:ext cx="10252122" cy="4147845"/>
              </a:xfrm>
              <a:blipFill>
                <a:blip r:embed="rId2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82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numer, Czcionka&#10;&#10;Opis wygenerowany automatycznie">
            <a:extLst>
              <a:ext uri="{FF2B5EF4-FFF2-40B4-BE49-F238E27FC236}">
                <a16:creationId xmlns:a16="http://schemas.microsoft.com/office/drawing/2014/main" id="{BBBEE961-0A85-DED8-BB7E-4070E5C72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97" y="1252947"/>
            <a:ext cx="9948707" cy="5444632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E2F96D8B-25F0-708E-D97E-9896D8093768}"/>
              </a:ext>
            </a:extLst>
          </p:cNvPr>
          <p:cNvSpPr txBox="1"/>
          <p:nvPr/>
        </p:nvSpPr>
        <p:spPr>
          <a:xfrm>
            <a:off x="911797" y="160421"/>
            <a:ext cx="1100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P(Yes | Overcast) = </a:t>
            </a:r>
            <a:r>
              <a:rPr lang="pl-PL" sz="2400" i="1" dirty="0"/>
              <a:t>?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72649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numer, Czcionka&#10;&#10;Opis wygenerowany automatycznie">
            <a:extLst>
              <a:ext uri="{FF2B5EF4-FFF2-40B4-BE49-F238E27FC236}">
                <a16:creationId xmlns:a16="http://schemas.microsoft.com/office/drawing/2014/main" id="{BBBEE961-0A85-DED8-BB7E-4070E5C72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97" y="1252947"/>
            <a:ext cx="9948707" cy="5444632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E2F96D8B-25F0-708E-D97E-9896D8093768}"/>
              </a:ext>
            </a:extLst>
          </p:cNvPr>
          <p:cNvSpPr txBox="1"/>
          <p:nvPr/>
        </p:nvSpPr>
        <p:spPr>
          <a:xfrm>
            <a:off x="911797" y="160421"/>
            <a:ext cx="11007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P(Yes | Overcast) = P(Overcast | Yes) </a:t>
            </a:r>
            <a:r>
              <a:rPr lang="en-US" sz="2400" dirty="0"/>
              <a:t>P(Yes) / P (Overcast)</a:t>
            </a:r>
            <a:r>
              <a:rPr lang="pl-PL" sz="2400" dirty="0"/>
              <a:t> = 0,44*0,64/0,29=0,98</a:t>
            </a:r>
            <a:br>
              <a:rPr lang="pl-PL" sz="2400" dirty="0"/>
            </a:br>
            <a:r>
              <a:rPr lang="pl-PL" sz="2400" dirty="0"/>
              <a:t>P(</a:t>
            </a:r>
            <a:r>
              <a:rPr lang="pl-PL" sz="2400" dirty="0" err="1"/>
              <a:t>No|Rainy</a:t>
            </a:r>
            <a:r>
              <a:rPr lang="pl-PL" sz="2400" dirty="0"/>
              <a:t>)=?</a:t>
            </a:r>
          </a:p>
        </p:txBody>
      </p:sp>
    </p:spTree>
    <p:extLst>
      <p:ext uri="{BB962C8B-B14F-4D97-AF65-F5344CB8AC3E}">
        <p14:creationId xmlns:p14="http://schemas.microsoft.com/office/powerpoint/2010/main" val="124919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7229907-DC1A-9E43-5540-3710A419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K-Nearest Neighbors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3342393-B659-EB40-B1B9-533645893D8B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Instance-based </a:t>
            </a:r>
            <a:r>
              <a:rPr lang="en-US" sz="2400" dirty="0" err="1"/>
              <a:t>learni</a:t>
            </a:r>
            <a:r>
              <a:rPr lang="pl-PL" sz="2400" dirty="0"/>
              <a:t>n</a:t>
            </a:r>
            <a:r>
              <a:rPr lang="en-US" sz="2400" dirty="0"/>
              <a:t>g with local approximation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Stores instances of training data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Simple and explainable algorithm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2 hyperparameters: K value and distance function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Symbol zastępczy zawartości 4" descr="Obraz zawierający tekst, krąg, diagram, zrzut ekranu&#10;&#10;Opis wygenerowany automatycznie">
            <a:extLst>
              <a:ext uri="{FF2B5EF4-FFF2-40B4-BE49-F238E27FC236}">
                <a16:creationId xmlns:a16="http://schemas.microsoft.com/office/drawing/2014/main" id="{B1050781-A9AC-035A-AB84-417A3F523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16" y="2484255"/>
            <a:ext cx="5170178" cy="387763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9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72135CC-0201-EAF4-799B-9037D863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92EFC6D-B80D-3BEE-C56D-D4E463171BB1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400" dirty="0"/>
              <a:t>T</a:t>
            </a:r>
            <a:r>
              <a:rPr lang="en-US" sz="2400" dirty="0"/>
              <a:t>he most important</a:t>
            </a:r>
            <a:r>
              <a:rPr lang="pl-PL" sz="2400" dirty="0"/>
              <a:t> </a:t>
            </a:r>
            <a:r>
              <a:rPr lang="en-US" sz="2400" dirty="0"/>
              <a:t>hyperparameters</a:t>
            </a:r>
            <a:r>
              <a:rPr lang="pl-PL" sz="2400" dirty="0"/>
              <a:t> - s</a:t>
            </a:r>
            <a:r>
              <a:rPr lang="en-US" sz="2400" dirty="0" err="1"/>
              <a:t>olver</a:t>
            </a:r>
            <a:r>
              <a:rPr lang="en-US" sz="2400" dirty="0"/>
              <a:t>, penalty and C</a:t>
            </a:r>
            <a:r>
              <a:rPr lang="pl-PL" sz="2400" dirty="0"/>
              <a:t>.</a:t>
            </a:r>
            <a:endParaRPr lang="en-US" sz="24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binary and multi-class classification (</a:t>
            </a:r>
            <a:r>
              <a:rPr lang="en-US" sz="2400" dirty="0" err="1"/>
              <a:t>ovo</a:t>
            </a:r>
            <a:r>
              <a:rPr lang="en-US" sz="2400" dirty="0"/>
              <a:t>, </a:t>
            </a:r>
            <a:r>
              <a:rPr lang="en-US" sz="2400" dirty="0" err="1"/>
              <a:t>ovr</a:t>
            </a:r>
            <a:r>
              <a:rPr lang="en-US" sz="2400" dirty="0"/>
              <a:t>)</a:t>
            </a:r>
            <a:r>
              <a:rPr lang="pl-PL" sz="2400" dirty="0"/>
              <a:t>.</a:t>
            </a:r>
            <a:endParaRPr lang="en-US" sz="24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Classes estimated using Maximum Likelihood Estimation (MLE) approach</a:t>
            </a:r>
            <a:r>
              <a:rPr lang="pl-PL" sz="2400" dirty="0"/>
              <a:t>.</a:t>
            </a:r>
            <a:endParaRPr lang="en-US" sz="24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Symbol zastępczy zawartości 4" descr="Obraz zawierający linia, Wykres, diagram, tekst&#10;&#10;Opis wygenerowany automatycznie">
            <a:extLst>
              <a:ext uri="{FF2B5EF4-FFF2-40B4-BE49-F238E27FC236}">
                <a16:creationId xmlns:a16="http://schemas.microsoft.com/office/drawing/2014/main" id="{9D3922DE-6824-46F3-149B-2072BDE03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345" y="2473266"/>
            <a:ext cx="5428645" cy="36100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6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Motyw pakietu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1349</TotalTime>
  <Words>560</Words>
  <Application>Microsoft Office PowerPoint</Application>
  <PresentationFormat>Panoramiczny</PresentationFormat>
  <Paragraphs>93</Paragraphs>
  <Slides>18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18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Calibri Light</vt:lpstr>
      <vt:lpstr>Cambria Math</vt:lpstr>
      <vt:lpstr>Courier New</vt:lpstr>
      <vt:lpstr>Office Theme</vt:lpstr>
      <vt:lpstr>1_Office Theme</vt:lpstr>
      <vt:lpstr>https://github.com/Kasia-hue/AI-DS</vt:lpstr>
      <vt:lpstr>Prezentacja programu PowerPoint</vt:lpstr>
      <vt:lpstr>Agenda</vt:lpstr>
      <vt:lpstr>Classification algorithms</vt:lpstr>
      <vt:lpstr>Naive Bayes Classifier</vt:lpstr>
      <vt:lpstr>Prezentacja programu PowerPoint</vt:lpstr>
      <vt:lpstr>Prezentacja programu PowerPoint</vt:lpstr>
      <vt:lpstr>K-Nearest Neighbors</vt:lpstr>
      <vt:lpstr>Logistic Regression</vt:lpstr>
      <vt:lpstr>Regularization</vt:lpstr>
      <vt:lpstr>Ridge Classifier </vt:lpstr>
      <vt:lpstr>Support Vector Machine</vt:lpstr>
      <vt:lpstr>Kernel trick and soft margin</vt:lpstr>
      <vt:lpstr>Prezentacja programu PowerPoint</vt:lpstr>
      <vt:lpstr>Decision Tree</vt:lpstr>
      <vt:lpstr>Stochastic Gradient Descent</vt:lpstr>
      <vt:lpstr>Questions?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Points for presentations</dc:title>
  <dc:creator>Katarzyna Młynarczyk</dc:creator>
  <cp:lastModifiedBy>Katarzyna Młynarczyk</cp:lastModifiedBy>
  <cp:revision>82</cp:revision>
  <dcterms:created xsi:type="dcterms:W3CDTF">2024-03-13T20:47:23Z</dcterms:created>
  <dcterms:modified xsi:type="dcterms:W3CDTF">2024-03-20T19:35:28Z</dcterms:modified>
</cp:coreProperties>
</file>