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320" r:id="rId3"/>
    <p:sldId id="324" r:id="rId4"/>
    <p:sldId id="326" r:id="rId5"/>
    <p:sldId id="331" r:id="rId6"/>
    <p:sldId id="327" r:id="rId7"/>
    <p:sldId id="330" r:id="rId8"/>
    <p:sldId id="323" r:id="rId9"/>
    <p:sldId id="325" r:id="rId10"/>
    <p:sldId id="333" r:id="rId11"/>
    <p:sldId id="332" r:id="rId12"/>
    <p:sldId id="334" r:id="rId13"/>
    <p:sldId id="329" r:id="rId14"/>
    <p:sldId id="30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1532-85A6-466E-8A26-33B22E8B33C4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A50A1-7D53-4983-B5C1-0FE7DA3BF5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70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0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92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62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A50A1-7D53-4983-B5C1-0FE7DA3BF56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65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4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7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51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1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9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0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97B5ED-C2C8-423A-B51C-592DA2FA5F8E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A1DD3C-FBE1-405E-9318-E69C5B7BC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12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9" y="5419122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3.04.2024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CF9BAD-F585-B267-3F90-F171E06D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Optimizers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23023-1967-7DC2-0297-CF83C062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2" y="1536547"/>
            <a:ext cx="51299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I</a:t>
            </a:r>
            <a:r>
              <a:rPr lang="en-US" dirty="0" err="1"/>
              <a:t>mprove</a:t>
            </a:r>
            <a:r>
              <a:rPr lang="en-US" dirty="0"/>
              <a:t> </a:t>
            </a:r>
            <a:r>
              <a:rPr lang="pl-PL" dirty="0" err="1"/>
              <a:t>weights</a:t>
            </a:r>
            <a:r>
              <a:rPr lang="pl-PL" dirty="0"/>
              <a:t> and learning </a:t>
            </a:r>
            <a:r>
              <a:rPr lang="pl-PL" dirty="0" err="1"/>
              <a:t>rates</a:t>
            </a:r>
            <a:r>
              <a:rPr lang="pl-PL" dirty="0"/>
              <a:t>. </a:t>
            </a:r>
            <a:r>
              <a:rPr lang="pl-PL" dirty="0" err="1"/>
              <a:t>Optimizers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Networks:</a:t>
            </a:r>
          </a:p>
          <a:p>
            <a:r>
              <a:rPr lang="pl-PL" dirty="0"/>
              <a:t>Gradient </a:t>
            </a:r>
            <a:r>
              <a:rPr lang="pl-PL" dirty="0" err="1"/>
              <a:t>Descend</a:t>
            </a:r>
            <a:endParaRPr lang="pl-PL" dirty="0"/>
          </a:p>
          <a:p>
            <a:r>
              <a:rPr lang="pl-PL" dirty="0" err="1"/>
              <a:t>Stochastic</a:t>
            </a:r>
            <a:r>
              <a:rPr lang="pl-PL" dirty="0"/>
              <a:t> Gradient </a:t>
            </a:r>
            <a:r>
              <a:rPr lang="pl-PL" dirty="0" err="1"/>
              <a:t>Descend</a:t>
            </a:r>
            <a:endParaRPr lang="pl-PL" dirty="0"/>
          </a:p>
          <a:p>
            <a:r>
              <a:rPr lang="pl-PL" dirty="0"/>
              <a:t>SGD with </a:t>
            </a:r>
            <a:r>
              <a:rPr lang="pl-PL" dirty="0" err="1"/>
              <a:t>momentum</a:t>
            </a:r>
            <a:endParaRPr lang="pl-PL" dirty="0"/>
          </a:p>
          <a:p>
            <a:r>
              <a:rPr lang="pl-PL" b="1" dirty="0"/>
              <a:t>Adam</a:t>
            </a:r>
            <a:r>
              <a:rPr lang="pl-PL" dirty="0"/>
              <a:t> – </a:t>
            </a:r>
            <a:r>
              <a:rPr lang="pl-PL" dirty="0" err="1"/>
              <a:t>Adaptive</a:t>
            </a:r>
            <a:r>
              <a:rPr lang="pl-PL" dirty="0"/>
              <a:t> Moment </a:t>
            </a:r>
            <a:r>
              <a:rPr lang="pl-PL" dirty="0" err="1"/>
              <a:t>Estimator</a:t>
            </a:r>
            <a:endParaRPr lang="pl-PL" dirty="0"/>
          </a:p>
          <a:p>
            <a:r>
              <a:rPr lang="pl-PL" b="1" dirty="0" err="1"/>
              <a:t>Adagrad</a:t>
            </a:r>
            <a:r>
              <a:rPr lang="pl-PL" dirty="0"/>
              <a:t> - </a:t>
            </a:r>
            <a:r>
              <a:rPr lang="pl-PL" dirty="0" err="1"/>
              <a:t>Adaptive</a:t>
            </a:r>
            <a:r>
              <a:rPr lang="pl-PL" dirty="0"/>
              <a:t> Gradient </a:t>
            </a:r>
            <a:r>
              <a:rPr lang="pl-PL" dirty="0" err="1"/>
              <a:t>Descent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 descr="Obraz zawierający tekst, zrzut ekranu, Wielobarwność, Grafika&#10;&#10;Opis wygenerowany automatycznie">
            <a:extLst>
              <a:ext uri="{FF2B5EF4-FFF2-40B4-BE49-F238E27FC236}">
                <a16:creationId xmlns:a16="http://schemas.microsoft.com/office/drawing/2014/main" id="{7B4BD800-DB27-159D-E162-B35842CC1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73" y="1315885"/>
            <a:ext cx="5905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3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16B6A-0E86-E457-A7DD-33FB0B83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179"/>
            <a:ext cx="10515600" cy="1325563"/>
          </a:xfrm>
        </p:spPr>
        <p:txBody>
          <a:bodyPr/>
          <a:lstStyle/>
          <a:p>
            <a:r>
              <a:rPr lang="pl-PL" dirty="0" err="1"/>
              <a:t>Activation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22637F-C4DB-F487-042D-9E5DC064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23"/>
            <a:ext cx="4540045" cy="3431071"/>
          </a:xfrm>
        </p:spPr>
        <p:txBody>
          <a:bodyPr/>
          <a:lstStyle/>
          <a:p>
            <a:r>
              <a:rPr lang="pl-PL" dirty="0" err="1"/>
              <a:t>Binary</a:t>
            </a:r>
            <a:r>
              <a:rPr lang="pl-PL" dirty="0"/>
              <a:t> step</a:t>
            </a:r>
          </a:p>
          <a:p>
            <a:r>
              <a:rPr lang="pl-PL" dirty="0" err="1"/>
              <a:t>Linear</a:t>
            </a:r>
            <a:endParaRPr lang="pl-PL" dirty="0"/>
          </a:p>
          <a:p>
            <a:r>
              <a:rPr lang="pl-PL" dirty="0" err="1"/>
              <a:t>Sigmoid</a:t>
            </a:r>
            <a:endParaRPr lang="pl-PL" dirty="0"/>
          </a:p>
          <a:p>
            <a:r>
              <a:rPr lang="pl-PL" dirty="0" err="1"/>
              <a:t>Softmax</a:t>
            </a:r>
            <a:endParaRPr lang="pl-PL" dirty="0"/>
          </a:p>
          <a:p>
            <a:r>
              <a:rPr lang="pl-PL" dirty="0" err="1"/>
              <a:t>Tanh</a:t>
            </a:r>
            <a:r>
              <a:rPr lang="pl-PL" dirty="0"/>
              <a:t> </a:t>
            </a:r>
          </a:p>
          <a:p>
            <a:r>
              <a:rPr lang="pl-PL" dirty="0" err="1"/>
              <a:t>Recified</a:t>
            </a: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Unit (RELU)</a:t>
            </a:r>
          </a:p>
          <a:p>
            <a:endParaRPr lang="pl-PL" dirty="0"/>
          </a:p>
        </p:txBody>
      </p:sp>
      <p:pic>
        <p:nvPicPr>
          <p:cNvPr id="7" name="Obraz 6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135DF2A1-0284-B3BA-18C8-96D3AA1F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23" y="4174937"/>
            <a:ext cx="2590805" cy="2072644"/>
          </a:xfrm>
          <a:prstGeom prst="rect">
            <a:avLst/>
          </a:prstGeom>
        </p:spPr>
      </p:pic>
      <p:pic>
        <p:nvPicPr>
          <p:cNvPr id="11" name="Obraz 10" descr="Obraz zawierający linia, tekst, diagram, Wykres&#10;&#10;Opis wygenerowany automatycznie">
            <a:extLst>
              <a:ext uri="{FF2B5EF4-FFF2-40B4-BE49-F238E27FC236}">
                <a16:creationId xmlns:a16="http://schemas.microsoft.com/office/drawing/2014/main" id="{6CC542F0-DCB6-417E-38C7-8A5993F9B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57" y="4241993"/>
            <a:ext cx="2590805" cy="1938532"/>
          </a:xfrm>
          <a:prstGeom prst="rect">
            <a:avLst/>
          </a:prstGeom>
        </p:spPr>
      </p:pic>
      <p:pic>
        <p:nvPicPr>
          <p:cNvPr id="13" name="Obraz 12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E6643A8D-3F61-3E59-413A-22D096649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70" y="503113"/>
            <a:ext cx="5806558" cy="36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92722-9B38-0130-C67F-EFAF5559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389"/>
            <a:ext cx="10515600" cy="1325563"/>
          </a:xfrm>
        </p:spPr>
        <p:txBody>
          <a:bodyPr/>
          <a:lstStyle/>
          <a:p>
            <a:r>
              <a:rPr lang="pl-PL" sz="4400" dirty="0"/>
              <a:t>ANN </a:t>
            </a:r>
            <a:r>
              <a:rPr lang="pl-PL" sz="4400" dirty="0" err="1"/>
              <a:t>Hyperparameters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0081D-930B-B976-5FF5-33B33765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547"/>
            <a:ext cx="10515600" cy="3571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Epoch</a:t>
            </a:r>
            <a:r>
              <a:rPr lang="en-US" dirty="0"/>
              <a:t> – The number of times the algorithm runs on the whole training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</a:t>
            </a:r>
            <a:r>
              <a:rPr lang="en-US" dirty="0"/>
              <a:t> </a:t>
            </a:r>
            <a:r>
              <a:rPr lang="pl-PL" b="1" dirty="0" err="1"/>
              <a:t>size</a:t>
            </a:r>
            <a:r>
              <a:rPr lang="pl-PL" b="1" dirty="0"/>
              <a:t> </a:t>
            </a:r>
            <a:r>
              <a:rPr lang="en-US" dirty="0"/>
              <a:t>–  denotes the number of samples to be taken to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iteration</a:t>
            </a:r>
            <a:r>
              <a:rPr lang="pl-PL" dirty="0"/>
              <a:t> in </a:t>
            </a:r>
            <a:r>
              <a:rPr lang="pl-PL" dirty="0" err="1"/>
              <a:t>epoch</a:t>
            </a:r>
            <a:r>
              <a:rPr lang="en-US" dirty="0"/>
              <a:t>.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Learning </a:t>
            </a:r>
            <a:r>
              <a:rPr lang="pl-PL" b="1" dirty="0" err="1"/>
              <a:t>rate</a:t>
            </a:r>
            <a:r>
              <a:rPr lang="pl-PL" b="1" dirty="0"/>
              <a:t> </a:t>
            </a:r>
            <a:r>
              <a:rPr lang="pl-PL" dirty="0"/>
              <a:t>– for </a:t>
            </a:r>
            <a:r>
              <a:rPr lang="pl-PL" dirty="0" err="1"/>
              <a:t>optimizer</a:t>
            </a:r>
            <a:r>
              <a:rPr lang="pl-PL" dirty="0"/>
              <a:t>, </a:t>
            </a:r>
            <a:r>
              <a:rPr lang="en-US" dirty="0"/>
              <a:t>controls the step size for a model to reach the minimum loss function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B0B87129-540F-75C7-1E5C-4007D9F951C0}"/>
              </a:ext>
            </a:extLst>
          </p:cNvPr>
          <p:cNvSpPr/>
          <p:nvPr/>
        </p:nvSpPr>
        <p:spPr>
          <a:xfrm>
            <a:off x="0" y="0"/>
            <a:ext cx="7063991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A89B58C-4C75-2F8D-60C8-FAF5BCB6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88" y="1480771"/>
            <a:ext cx="5643390" cy="1262857"/>
          </a:xfrm>
        </p:spPr>
      </p:pic>
      <p:pic>
        <p:nvPicPr>
          <p:cNvPr id="10" name="Obraz 9" descr="Obraz zawierający Czcionka, Grafika, zrzut ekranu, logo&#10;&#10;Opis wygenerowany automatycznie">
            <a:extLst>
              <a:ext uri="{FF2B5EF4-FFF2-40B4-BE49-F238E27FC236}">
                <a16:creationId xmlns:a16="http://schemas.microsoft.com/office/drawing/2014/main" id="{D03F0A9D-4DDB-14B3-C7A1-EA199593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8" y="3967011"/>
            <a:ext cx="5341939" cy="154916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0D21D17-AB99-1261-C393-403D09EDB97B}"/>
              </a:ext>
            </a:extLst>
          </p:cNvPr>
          <p:cNvSpPr txBox="1"/>
          <p:nvPr/>
        </p:nvSpPr>
        <p:spPr>
          <a:xfrm>
            <a:off x="8184868" y="3105834"/>
            <a:ext cx="29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/>
              <a:t>Practice</a:t>
            </a:r>
            <a:r>
              <a:rPr lang="pl-PL" sz="3600" dirty="0"/>
              <a:t> </a:t>
            </a:r>
            <a:r>
              <a:rPr lang="pl-PL" sz="3600" dirty="0" err="1"/>
              <a:t>time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53146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0FF836-FECE-A24D-D788-3640F0F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27E08-11EC-A8A0-22BE-FB0908D8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104104"/>
            <a:ext cx="4646905" cy="3613149"/>
          </a:xfrm>
        </p:spPr>
        <p:txBody>
          <a:bodyPr anchor="ctr">
            <a:normAutofit/>
          </a:bodyPr>
          <a:lstStyle/>
          <a:p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</a:t>
            </a:r>
          </a:p>
          <a:p>
            <a:r>
              <a:rPr lang="pl-PL" dirty="0" err="1"/>
              <a:t>Types</a:t>
            </a:r>
            <a:r>
              <a:rPr lang="pl-PL" dirty="0"/>
              <a:t> of ANN</a:t>
            </a:r>
          </a:p>
          <a:p>
            <a:r>
              <a:rPr lang="pl-PL" dirty="0" err="1"/>
              <a:t>Deep</a:t>
            </a:r>
            <a:r>
              <a:rPr lang="pl-PL" dirty="0"/>
              <a:t> Learning in </a:t>
            </a:r>
            <a:r>
              <a:rPr lang="pl-PL" dirty="0" err="1"/>
              <a:t>supervised</a:t>
            </a:r>
            <a:r>
              <a:rPr lang="pl-PL" dirty="0"/>
              <a:t> learning</a:t>
            </a:r>
          </a:p>
        </p:txBody>
      </p:sp>
      <p:pic>
        <p:nvPicPr>
          <p:cNvPr id="31" name="Picture 30" descr="Connected wire-frame lines and dots">
            <a:extLst>
              <a:ext uri="{FF2B5EF4-FFF2-40B4-BE49-F238E27FC236}">
                <a16:creationId xmlns:a16="http://schemas.microsoft.com/office/drawing/2014/main" id="{14246AF0-F37C-43AF-4FEE-6630F07D1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28" r="1897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3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1A3DB-A772-7814-5E79-54F1874A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590" y="446374"/>
            <a:ext cx="5080820" cy="1325563"/>
          </a:xfrm>
        </p:spPr>
        <p:txBody>
          <a:bodyPr/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Treshold</a:t>
            </a:r>
            <a:r>
              <a:rPr lang="pl-PL" dirty="0"/>
              <a:t> Unit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69506FD-7522-6474-0C15-976BE391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6" r="-6646"/>
          <a:stretch/>
        </p:blipFill>
        <p:spPr>
          <a:xfrm>
            <a:off x="1759336" y="2081207"/>
            <a:ext cx="914527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AE18F-B403-179D-4393-9B5CC649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880" y="365125"/>
            <a:ext cx="7342240" cy="1325563"/>
          </a:xfrm>
        </p:spPr>
        <p:txBody>
          <a:bodyPr/>
          <a:lstStyle/>
          <a:p>
            <a:r>
              <a:rPr lang="pl-PL" dirty="0" err="1"/>
              <a:t>Remember</a:t>
            </a:r>
            <a:r>
              <a:rPr lang="pl-PL" dirty="0"/>
              <a:t> ensemble learning?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621B5D-C4CB-B7CF-4273-08A6C4DE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779179"/>
            <a:ext cx="646837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9D0EE-1C9C-1516-5BB7-97369A5E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65" y="463472"/>
            <a:ext cx="4113949" cy="1325563"/>
          </a:xfrm>
        </p:spPr>
        <p:txBody>
          <a:bodyPr/>
          <a:lstStyle/>
          <a:p>
            <a:r>
              <a:rPr lang="pl-PL" dirty="0" err="1"/>
              <a:t>Deep</a:t>
            </a:r>
            <a:r>
              <a:rPr lang="pl-PL" dirty="0"/>
              <a:t> Learning</a:t>
            </a:r>
          </a:p>
        </p:txBody>
      </p:sp>
      <p:pic>
        <p:nvPicPr>
          <p:cNvPr id="5" name="Symbol zastępczy zawartości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21EFBCE9-4FE3-16A7-3E9F-0EFA4858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71" y="1659127"/>
            <a:ext cx="6096851" cy="387721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97EA374-AEB5-3D6C-05CA-99492DCA5DA3}"/>
              </a:ext>
            </a:extLst>
          </p:cNvPr>
          <p:cNvSpPr txBox="1"/>
          <p:nvPr/>
        </p:nvSpPr>
        <p:spPr>
          <a:xfrm>
            <a:off x="716904" y="1843024"/>
            <a:ext cx="4680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600" dirty="0"/>
              <a:t>At </a:t>
            </a:r>
            <a:r>
              <a:rPr lang="pl-PL" sz="2600" dirty="0" err="1"/>
              <a:t>least</a:t>
            </a:r>
            <a:r>
              <a:rPr lang="pl-PL" sz="2600" dirty="0"/>
              <a:t> 2 </a:t>
            </a:r>
            <a:r>
              <a:rPr lang="pl-PL" sz="2600" dirty="0" err="1"/>
              <a:t>hidden</a:t>
            </a:r>
            <a:r>
              <a:rPr lang="pl-PL" sz="2600" dirty="0"/>
              <a:t> </a:t>
            </a:r>
            <a:r>
              <a:rPr lang="pl-PL" sz="2600" dirty="0" err="1"/>
              <a:t>layers</a:t>
            </a:r>
            <a:r>
              <a:rPr lang="pl-PL" sz="2600" dirty="0"/>
              <a:t> of NN.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600" dirty="0" err="1"/>
              <a:t>When</a:t>
            </a:r>
            <a:r>
              <a:rPr lang="pl-PL" sz="2600" dirty="0"/>
              <a:t> </a:t>
            </a:r>
            <a:r>
              <a:rPr lang="pl-PL" sz="2600" dirty="0" err="1"/>
              <a:t>you</a:t>
            </a:r>
            <a:r>
              <a:rPr lang="pl-PL" sz="2600" dirty="0"/>
              <a:t> </a:t>
            </a:r>
            <a:r>
              <a:rPr lang="pl-PL" sz="2600" dirty="0" err="1"/>
              <a:t>need</a:t>
            </a:r>
            <a:r>
              <a:rPr lang="pl-PL" sz="2600" dirty="0"/>
              <a:t> to </a:t>
            </a:r>
            <a:r>
              <a:rPr lang="pl-PL" sz="2600" dirty="0" err="1"/>
              <a:t>train</a:t>
            </a:r>
            <a:r>
              <a:rPr lang="pl-PL" sz="2600" dirty="0"/>
              <a:t> a lot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600" dirty="0"/>
          </a:p>
          <a:p>
            <a:r>
              <a:rPr lang="pl-PL" sz="2600" dirty="0" err="1"/>
              <a:t>Use</a:t>
            </a:r>
            <a:r>
              <a:rPr lang="pl-PL" sz="2600" dirty="0"/>
              <a:t>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600" dirty="0"/>
              <a:t>Speech </a:t>
            </a:r>
            <a:r>
              <a:rPr lang="pl-PL" sz="2600" dirty="0" err="1"/>
              <a:t>recognition</a:t>
            </a:r>
            <a:endParaRPr lang="pl-PL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600" dirty="0"/>
              <a:t>image </a:t>
            </a:r>
            <a:r>
              <a:rPr lang="pl-PL" sz="2600" dirty="0" err="1"/>
              <a:t>classification</a:t>
            </a:r>
            <a:endParaRPr lang="pl-PL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600" dirty="0" err="1"/>
              <a:t>natural</a:t>
            </a:r>
            <a:r>
              <a:rPr lang="pl-PL" sz="2600" dirty="0"/>
              <a:t> </a:t>
            </a:r>
            <a:r>
              <a:rPr lang="pl-PL" sz="2600" dirty="0" err="1"/>
              <a:t>language</a:t>
            </a:r>
            <a:r>
              <a:rPr lang="pl-PL" sz="2600" dirty="0"/>
              <a:t> </a:t>
            </a:r>
            <a:r>
              <a:rPr lang="pl-PL" sz="2600" dirty="0" err="1"/>
              <a:t>processing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162627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4ED9DA-D9CD-46E4-B264-2ED1B444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1547019"/>
            <a:ext cx="3195484" cy="1325563"/>
          </a:xfrm>
        </p:spPr>
        <p:txBody>
          <a:bodyPr/>
          <a:lstStyle/>
          <a:p>
            <a:pPr algn="ctr"/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40AD6F-73D5-C625-72E0-A7A9D7C2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71" y="3248534"/>
            <a:ext cx="3441290" cy="1655304"/>
          </a:xfrm>
        </p:spPr>
        <p:txBody>
          <a:bodyPr/>
          <a:lstStyle/>
          <a:p>
            <a:r>
              <a:rPr lang="pl-PL" dirty="0"/>
              <a:t>Input </a:t>
            </a:r>
            <a:r>
              <a:rPr lang="pl-PL" dirty="0" err="1"/>
              <a:t>layer</a:t>
            </a:r>
            <a:endParaRPr lang="pl-PL" dirty="0"/>
          </a:p>
          <a:p>
            <a:r>
              <a:rPr lang="pl-PL" dirty="0" err="1"/>
              <a:t>Hidden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</a:p>
          <a:p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layer</a:t>
            </a:r>
            <a:endParaRPr lang="pl-PL" dirty="0"/>
          </a:p>
        </p:txBody>
      </p:sp>
      <p:pic>
        <p:nvPicPr>
          <p:cNvPr id="4" name="Obraz 3" descr="Deep Neural Network architecture">
            <a:extLst>
              <a:ext uri="{FF2B5EF4-FFF2-40B4-BE49-F238E27FC236}">
                <a16:creationId xmlns:a16="http://schemas.microsoft.com/office/drawing/2014/main" id="{86D6F670-3A78-5BC9-85C1-E9F84451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61" y="1327355"/>
            <a:ext cx="7283336" cy="461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17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B1901-D5F9-6196-CB94-B5AAC8EB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424118"/>
            <a:ext cx="10515600" cy="1325563"/>
          </a:xfrm>
        </p:spPr>
        <p:txBody>
          <a:bodyPr/>
          <a:lstStyle/>
          <a:p>
            <a:r>
              <a:rPr lang="pl-PL" dirty="0"/>
              <a:t>ANN </a:t>
            </a:r>
            <a:r>
              <a:rPr lang="pl-PL" dirty="0" err="1"/>
              <a:t>training</a:t>
            </a:r>
            <a:endParaRPr lang="pl-PL" dirty="0"/>
          </a:p>
        </p:txBody>
      </p:sp>
      <p:pic>
        <p:nvPicPr>
          <p:cNvPr id="5" name="Symbol zastępczy zawartości 4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B750790F-C8FB-F1FD-A996-E64BAD1F8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2" y="875933"/>
            <a:ext cx="3118030" cy="5106133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C9C7FAF-288B-9CF7-BD79-B195614C5C00}"/>
              </a:ext>
            </a:extLst>
          </p:cNvPr>
          <p:cNvSpPr txBox="1"/>
          <p:nvPr/>
        </p:nvSpPr>
        <p:spPr>
          <a:xfrm>
            <a:off x="1297858" y="1902311"/>
            <a:ext cx="64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000" dirty="0" err="1"/>
              <a:t>Feed</a:t>
            </a:r>
            <a:r>
              <a:rPr lang="pl-PL" sz="2000" dirty="0"/>
              <a:t> </a:t>
            </a:r>
            <a:r>
              <a:rPr lang="pl-PL" sz="2000" dirty="0" err="1"/>
              <a:t>forward</a:t>
            </a:r>
            <a:endParaRPr lang="pl-PL" sz="2000" dirty="0"/>
          </a:p>
          <a:p>
            <a:pPr marL="342900" indent="-342900">
              <a:buAutoNum type="arabicPeriod"/>
            </a:pPr>
            <a:r>
              <a:rPr lang="pl-PL" sz="2000" dirty="0" err="1"/>
              <a:t>Different</a:t>
            </a:r>
            <a:r>
              <a:rPr lang="pl-PL" sz="2000" dirty="0"/>
              <a:t> </a:t>
            </a:r>
            <a:r>
              <a:rPr lang="pl-PL" sz="2000" dirty="0" err="1"/>
              <a:t>loss</a:t>
            </a:r>
            <a:r>
              <a:rPr lang="pl-PL" sz="2000" dirty="0"/>
              <a:t> </a:t>
            </a:r>
            <a:r>
              <a:rPr lang="pl-PL" sz="2000" dirty="0" err="1"/>
              <a:t>functions</a:t>
            </a:r>
            <a:r>
              <a:rPr lang="pl-PL" sz="2000" dirty="0"/>
              <a:t> for </a:t>
            </a:r>
            <a:r>
              <a:rPr lang="pl-PL" sz="2000" dirty="0" err="1"/>
              <a:t>classification</a:t>
            </a:r>
            <a:r>
              <a:rPr lang="pl-PL" sz="2000" dirty="0"/>
              <a:t> (</a:t>
            </a:r>
            <a:r>
              <a:rPr lang="pl-PL" sz="2000" dirty="0" err="1"/>
              <a:t>Binary</a:t>
            </a:r>
            <a:r>
              <a:rPr lang="pl-PL" sz="2000" dirty="0"/>
              <a:t>/ </a:t>
            </a:r>
            <a:r>
              <a:rPr lang="pl-PL" sz="2000" dirty="0" err="1"/>
              <a:t>Categorical</a:t>
            </a:r>
            <a:r>
              <a:rPr lang="pl-PL" sz="2000" dirty="0"/>
              <a:t> Cross-</a:t>
            </a:r>
            <a:r>
              <a:rPr lang="pl-PL" sz="2000" dirty="0" err="1"/>
              <a:t>Entropy</a:t>
            </a:r>
            <a:r>
              <a:rPr lang="pl-PL" sz="2000" dirty="0"/>
              <a:t>) and </a:t>
            </a:r>
            <a:r>
              <a:rPr lang="pl-PL" sz="2000" dirty="0" err="1"/>
              <a:t>regression</a:t>
            </a:r>
            <a:r>
              <a:rPr lang="pl-PL" sz="2000" dirty="0"/>
              <a:t> (MAE, MSE).</a:t>
            </a:r>
          </a:p>
          <a:p>
            <a:pPr marL="342900" indent="-342900">
              <a:buAutoNum type="arabicPeriod"/>
            </a:pPr>
            <a:r>
              <a:rPr lang="pl-PL" sz="2000" dirty="0" err="1"/>
              <a:t>Optimalization</a:t>
            </a:r>
            <a:r>
              <a:rPr lang="pl-PL" sz="2000" dirty="0"/>
              <a:t> (SGD, ADAM):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/>
              <a:t>Backpropagation</a:t>
            </a:r>
            <a:r>
              <a:rPr lang="pl-PL" sz="2000" dirty="0"/>
              <a:t> (</a:t>
            </a:r>
            <a:r>
              <a:rPr lang="pl-PL" sz="2000" dirty="0" err="1"/>
              <a:t>chain</a:t>
            </a:r>
            <a:r>
              <a:rPr lang="pl-PL" sz="2000" dirty="0"/>
              <a:t> </a:t>
            </a:r>
            <a:r>
              <a:rPr lang="pl-PL" sz="2000" dirty="0" err="1"/>
              <a:t>rule</a:t>
            </a:r>
            <a:r>
              <a:rPr lang="pl-PL" sz="20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 err="1"/>
              <a:t>Parameter</a:t>
            </a:r>
            <a:r>
              <a:rPr lang="pl-PL" sz="2000" dirty="0"/>
              <a:t> Update</a:t>
            </a:r>
          </a:p>
          <a:p>
            <a:endParaRPr lang="pl-PL" sz="2000" dirty="0"/>
          </a:p>
          <a:p>
            <a:r>
              <a:rPr lang="pl-PL" sz="2000" dirty="0" err="1"/>
              <a:t>Problems</a:t>
            </a:r>
            <a:r>
              <a:rPr lang="pl-PL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Exploding</a:t>
            </a:r>
            <a:r>
              <a:rPr lang="pl-PL" sz="2000" dirty="0"/>
              <a:t> </a:t>
            </a:r>
            <a:r>
              <a:rPr lang="pl-PL" sz="2000" dirty="0" err="1"/>
              <a:t>gradients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Vanishing</a:t>
            </a:r>
            <a:r>
              <a:rPr lang="pl-PL" sz="2000" dirty="0"/>
              <a:t> </a:t>
            </a:r>
            <a:r>
              <a:rPr lang="pl-PL" sz="2000" dirty="0" err="1"/>
              <a:t>gradients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1444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A4A5CE-D0DB-CFC0-74F3-D5FDAE55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2140272"/>
            <a:ext cx="9144000" cy="2241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pl-PL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Networks 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E39168E-23CE-5208-3E7F-72A75F234E71}"/>
              </a:ext>
            </a:extLst>
          </p:cNvPr>
          <p:cNvSpPr/>
          <p:nvPr/>
        </p:nvSpPr>
        <p:spPr>
          <a:xfrm>
            <a:off x="3718560" y="5509974"/>
            <a:ext cx="4754880" cy="457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FD76555-23FC-D640-98FB-858BDD3C23CC}"/>
              </a:ext>
            </a:extLst>
          </p:cNvPr>
          <p:cNvSpPr txBox="1">
            <a:spLocks/>
          </p:cNvSpPr>
          <p:nvPr/>
        </p:nvSpPr>
        <p:spPr>
          <a:xfrm>
            <a:off x="1516764" y="4344824"/>
            <a:ext cx="9144000" cy="1031899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dirty="0" err="1"/>
              <a:t>Feed-forward</a:t>
            </a:r>
            <a:r>
              <a:rPr lang="pl-PL" dirty="0"/>
              <a:t> 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dirty="0" err="1"/>
              <a:t>Recurrent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3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79EB813-4A84-1FF1-894F-EAB71950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3" r="1869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181073-C24E-9DC6-6EC1-7A98CD0C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l-PL" sz="4000" dirty="0"/>
              <a:t>ANN </a:t>
            </a:r>
            <a:r>
              <a:rPr lang="pl-PL" sz="4000" dirty="0" err="1"/>
              <a:t>Hyperparameters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455C9C-6081-A9F9-972B-5125E282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hidden</a:t>
            </a:r>
            <a:r>
              <a:rPr lang="pl-PL" sz="2400" dirty="0"/>
              <a:t> </a:t>
            </a:r>
            <a:r>
              <a:rPr lang="pl-PL" sz="2400" dirty="0" err="1"/>
              <a:t>layers</a:t>
            </a:r>
            <a:endParaRPr lang="pl-PL" sz="2400" dirty="0"/>
          </a:p>
          <a:p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neurons</a:t>
            </a:r>
            <a:r>
              <a:rPr lang="pl-PL" sz="2400" dirty="0"/>
              <a:t> in </a:t>
            </a:r>
            <a:r>
              <a:rPr lang="pl-PL" sz="2400" dirty="0" err="1"/>
              <a:t>hidden</a:t>
            </a:r>
            <a:r>
              <a:rPr lang="pl-PL" sz="2400" dirty="0"/>
              <a:t> </a:t>
            </a:r>
            <a:r>
              <a:rPr lang="pl-PL" sz="2400" dirty="0" err="1"/>
              <a:t>layers</a:t>
            </a:r>
            <a:endParaRPr lang="pl-PL" sz="2400" dirty="0"/>
          </a:p>
          <a:p>
            <a:r>
              <a:rPr lang="pl-PL" sz="2400" dirty="0" err="1"/>
              <a:t>Activation</a:t>
            </a:r>
            <a:r>
              <a:rPr lang="pl-PL" sz="2400" dirty="0"/>
              <a:t>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Optimizer</a:t>
            </a:r>
            <a:r>
              <a:rPr lang="pl-PL" sz="2400" dirty="0"/>
              <a:t>, learning </a:t>
            </a:r>
            <a:r>
              <a:rPr lang="pl-PL" sz="2400" dirty="0" err="1"/>
              <a:t>rate</a:t>
            </a:r>
            <a:endParaRPr lang="pl-PL" sz="2400" dirty="0"/>
          </a:p>
          <a:p>
            <a:r>
              <a:rPr lang="pl-PL" sz="2400" dirty="0" err="1"/>
              <a:t>Batch</a:t>
            </a:r>
            <a:r>
              <a:rPr lang="pl-PL" sz="2400" dirty="0"/>
              <a:t> </a:t>
            </a:r>
            <a:r>
              <a:rPr lang="pl-PL" sz="2400" dirty="0" err="1"/>
              <a:t>size</a:t>
            </a:r>
            <a:endParaRPr lang="pl-PL" sz="2400" dirty="0"/>
          </a:p>
          <a:p>
            <a:r>
              <a:rPr lang="pl-PL" sz="2400" dirty="0" err="1"/>
              <a:t>Number</a:t>
            </a:r>
            <a:r>
              <a:rPr lang="pl-PL" sz="2400" dirty="0"/>
              <a:t> of </a:t>
            </a:r>
            <a:r>
              <a:rPr lang="pl-PL" sz="2400" dirty="0" err="1"/>
              <a:t>epochs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4350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246</Words>
  <Application>Microsoft Office PowerPoint</Application>
  <PresentationFormat>Panoramiczny</PresentationFormat>
  <Paragraphs>67</Paragraphs>
  <Slides>15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Prezentacja programu PowerPoint</vt:lpstr>
      <vt:lpstr>Agenda</vt:lpstr>
      <vt:lpstr>Linear Treshold Unit</vt:lpstr>
      <vt:lpstr>Remember ensemble learning?</vt:lpstr>
      <vt:lpstr>Deep Learning</vt:lpstr>
      <vt:lpstr>Deep Neural Network</vt:lpstr>
      <vt:lpstr>ANN training</vt:lpstr>
      <vt:lpstr>Neural Networks types</vt:lpstr>
      <vt:lpstr>ANN Hyperparameters</vt:lpstr>
      <vt:lpstr>Optimizers</vt:lpstr>
      <vt:lpstr>Activation functions</vt:lpstr>
      <vt:lpstr>ANN Hyperparameters</vt:lpstr>
      <vt:lpstr>Prezentacja programu PowerPoint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https://github.com/Kasia-hue/AI-DS</dc:title>
  <dc:creator>Katarzyna Młynarczyk</dc:creator>
  <cp:lastModifiedBy>Katarzyna Młynarczyk</cp:lastModifiedBy>
  <cp:revision>119</cp:revision>
  <dcterms:created xsi:type="dcterms:W3CDTF">2024-03-22T09:45:07Z</dcterms:created>
  <dcterms:modified xsi:type="dcterms:W3CDTF">2024-04-24T16:21:06Z</dcterms:modified>
</cp:coreProperties>
</file>