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8" r:id="rId2"/>
    <p:sldId id="320" r:id="rId3"/>
    <p:sldId id="321" r:id="rId4"/>
    <p:sldId id="323" r:id="rId5"/>
    <p:sldId id="322" r:id="rId6"/>
    <p:sldId id="325" r:id="rId7"/>
    <p:sldId id="324" r:id="rId8"/>
    <p:sldId id="328" r:id="rId9"/>
    <p:sldId id="332" r:id="rId10"/>
    <p:sldId id="329" r:id="rId11"/>
    <p:sldId id="330" r:id="rId12"/>
    <p:sldId id="333" r:id="rId13"/>
    <p:sldId id="331" r:id="rId14"/>
    <p:sldId id="30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1532-85A6-466E-8A26-33B22E8B33C4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A50A1-7D53-4983-B5C1-0FE7DA3BF5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70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B668-CAD6-4823-BEFD-F9D8B79EC71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08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29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12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45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47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1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1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1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3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92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3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0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97B5ED-C2C8-423A-B51C-592DA2FA5F8E}" type="datetimeFigureOut">
              <a:rPr lang="pl-PL" smtClean="0"/>
              <a:t>03.04.2024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12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" y="5675788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82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3.04.2024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A7EEA7-5479-E362-E57C-6283EF56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924099"/>
            <a:ext cx="10515600" cy="1325563"/>
          </a:xfrm>
        </p:spPr>
        <p:txBody>
          <a:bodyPr/>
          <a:lstStyle/>
          <a:p>
            <a:r>
              <a:rPr lang="pl-PL" dirty="0"/>
              <a:t>Evaluation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38D092-30AA-14BC-00D8-AA3DAB3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65" y="2714550"/>
            <a:ext cx="5975555" cy="29979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Squared Error (MSE)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Root Mean Squared Error (RMSE)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Absolute</a:t>
            </a:r>
            <a:r>
              <a:rPr lang="pl-PL" dirty="0"/>
              <a:t> Error (MAE)</a:t>
            </a:r>
          </a:p>
          <a:p>
            <a:pPr marL="0" indent="0">
              <a:buNone/>
            </a:pPr>
            <a:endParaRPr lang="pl-PL" sz="600" dirty="0"/>
          </a:p>
          <a:p>
            <a:pPr marL="0" indent="0">
              <a:buNone/>
            </a:pPr>
            <a:r>
              <a:rPr lang="pl-PL" sz="2400" dirty="0"/>
              <a:t>n - </a:t>
            </a:r>
            <a:r>
              <a:rPr lang="pl-PL" sz="2400" dirty="0" err="1"/>
              <a:t>number</a:t>
            </a:r>
            <a:r>
              <a:rPr lang="pl-PL" sz="2400" dirty="0"/>
              <a:t> of </a:t>
            </a:r>
            <a:r>
              <a:rPr lang="pl-PL" sz="2400" dirty="0" err="1"/>
              <a:t>observations</a:t>
            </a:r>
            <a:endParaRPr lang="pl-PL" sz="2400" dirty="0"/>
          </a:p>
        </p:txBody>
      </p:sp>
      <p:pic>
        <p:nvPicPr>
          <p:cNvPr id="5" name="Obraz 4" descr="Obraz zawierający tekst, Czcionka, diagram, zrzut ekranu&#10;&#10;Opis wygenerowany automatycznie">
            <a:extLst>
              <a:ext uri="{FF2B5EF4-FFF2-40B4-BE49-F238E27FC236}">
                <a16:creationId xmlns:a16="http://schemas.microsoft.com/office/drawing/2014/main" id="{2E770101-24CA-B08E-9FBC-110BB30E5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36" y="2138043"/>
            <a:ext cx="4387645" cy="2468050"/>
          </a:xfrm>
          <a:prstGeom prst="rect">
            <a:avLst/>
          </a:prstGeom>
          <a:ln w="111125" cmpd="thinThick">
            <a:solidFill>
              <a:schemeClr val="tx1"/>
            </a:solidFill>
          </a:ln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B574AE02-A9ED-E7BF-1329-BBE06B04F0F9}"/>
              </a:ext>
            </a:extLst>
          </p:cNvPr>
          <p:cNvSpPr/>
          <p:nvPr/>
        </p:nvSpPr>
        <p:spPr>
          <a:xfrm>
            <a:off x="926691" y="1973353"/>
            <a:ext cx="4441723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2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A7EEA7-5479-E362-E57C-6283EF56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894"/>
            <a:ext cx="3947038" cy="906467"/>
          </a:xfrm>
          <a:solidFill>
            <a:schemeClr val="bg1"/>
          </a:solidFill>
          <a:ln w="92075" cap="flat" cmpd="thickThin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31558"/>
                      <a:gd name="connsiteY0" fmla="*/ 0 h 1052052"/>
                      <a:gd name="connsiteX1" fmla="*/ 444314 w 4231558"/>
                      <a:gd name="connsiteY1" fmla="*/ 0 h 1052052"/>
                      <a:gd name="connsiteX2" fmla="*/ 930943 w 4231558"/>
                      <a:gd name="connsiteY2" fmla="*/ 0 h 1052052"/>
                      <a:gd name="connsiteX3" fmla="*/ 1375256 w 4231558"/>
                      <a:gd name="connsiteY3" fmla="*/ 0 h 1052052"/>
                      <a:gd name="connsiteX4" fmla="*/ 1946517 w 4231558"/>
                      <a:gd name="connsiteY4" fmla="*/ 0 h 1052052"/>
                      <a:gd name="connsiteX5" fmla="*/ 2475461 w 4231558"/>
                      <a:gd name="connsiteY5" fmla="*/ 0 h 1052052"/>
                      <a:gd name="connsiteX6" fmla="*/ 3004406 w 4231558"/>
                      <a:gd name="connsiteY6" fmla="*/ 0 h 1052052"/>
                      <a:gd name="connsiteX7" fmla="*/ 3617982 w 4231558"/>
                      <a:gd name="connsiteY7" fmla="*/ 0 h 1052052"/>
                      <a:gd name="connsiteX8" fmla="*/ 4231558 w 4231558"/>
                      <a:gd name="connsiteY8" fmla="*/ 0 h 1052052"/>
                      <a:gd name="connsiteX9" fmla="*/ 4231558 w 4231558"/>
                      <a:gd name="connsiteY9" fmla="*/ 494464 h 1052052"/>
                      <a:gd name="connsiteX10" fmla="*/ 4231558 w 4231558"/>
                      <a:gd name="connsiteY10" fmla="*/ 1052052 h 1052052"/>
                      <a:gd name="connsiteX11" fmla="*/ 3829560 w 4231558"/>
                      <a:gd name="connsiteY11" fmla="*/ 1052052 h 1052052"/>
                      <a:gd name="connsiteX12" fmla="*/ 3385246 w 4231558"/>
                      <a:gd name="connsiteY12" fmla="*/ 1052052 h 1052052"/>
                      <a:gd name="connsiteX13" fmla="*/ 2813986 w 4231558"/>
                      <a:gd name="connsiteY13" fmla="*/ 1052052 h 1052052"/>
                      <a:gd name="connsiteX14" fmla="*/ 2200410 w 4231558"/>
                      <a:gd name="connsiteY14" fmla="*/ 1052052 h 1052052"/>
                      <a:gd name="connsiteX15" fmla="*/ 1713781 w 4231558"/>
                      <a:gd name="connsiteY15" fmla="*/ 1052052 h 1052052"/>
                      <a:gd name="connsiteX16" fmla="*/ 1100205 w 4231558"/>
                      <a:gd name="connsiteY16" fmla="*/ 1052052 h 1052052"/>
                      <a:gd name="connsiteX17" fmla="*/ 655891 w 4231558"/>
                      <a:gd name="connsiteY17" fmla="*/ 1052052 h 1052052"/>
                      <a:gd name="connsiteX18" fmla="*/ 0 w 4231558"/>
                      <a:gd name="connsiteY18" fmla="*/ 1052052 h 1052052"/>
                      <a:gd name="connsiteX19" fmla="*/ 0 w 4231558"/>
                      <a:gd name="connsiteY19" fmla="*/ 557588 h 1052052"/>
                      <a:gd name="connsiteX20" fmla="*/ 0 w 4231558"/>
                      <a:gd name="connsiteY20" fmla="*/ 0 h 1052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231558" h="1052052" fill="none" extrusionOk="0">
                        <a:moveTo>
                          <a:pt x="0" y="0"/>
                        </a:moveTo>
                        <a:cubicBezTo>
                          <a:pt x="135417" y="-9494"/>
                          <a:pt x="325244" y="12204"/>
                          <a:pt x="444314" y="0"/>
                        </a:cubicBezTo>
                        <a:cubicBezTo>
                          <a:pt x="563384" y="-12204"/>
                          <a:pt x="801137" y="14955"/>
                          <a:pt x="930943" y="0"/>
                        </a:cubicBezTo>
                        <a:cubicBezTo>
                          <a:pt x="1060749" y="-14955"/>
                          <a:pt x="1181385" y="5815"/>
                          <a:pt x="1375256" y="0"/>
                        </a:cubicBezTo>
                        <a:cubicBezTo>
                          <a:pt x="1569127" y="-5815"/>
                          <a:pt x="1669775" y="4169"/>
                          <a:pt x="1946517" y="0"/>
                        </a:cubicBezTo>
                        <a:cubicBezTo>
                          <a:pt x="2223259" y="-4169"/>
                          <a:pt x="2275269" y="52872"/>
                          <a:pt x="2475461" y="0"/>
                        </a:cubicBezTo>
                        <a:cubicBezTo>
                          <a:pt x="2675653" y="-52872"/>
                          <a:pt x="2845010" y="48895"/>
                          <a:pt x="3004406" y="0"/>
                        </a:cubicBezTo>
                        <a:cubicBezTo>
                          <a:pt x="3163803" y="-48895"/>
                          <a:pt x="3416514" y="59040"/>
                          <a:pt x="3617982" y="0"/>
                        </a:cubicBezTo>
                        <a:cubicBezTo>
                          <a:pt x="3819450" y="-59040"/>
                          <a:pt x="4064133" y="27749"/>
                          <a:pt x="4231558" y="0"/>
                        </a:cubicBezTo>
                        <a:cubicBezTo>
                          <a:pt x="4247331" y="138149"/>
                          <a:pt x="4205418" y="357669"/>
                          <a:pt x="4231558" y="494464"/>
                        </a:cubicBezTo>
                        <a:cubicBezTo>
                          <a:pt x="4257698" y="631259"/>
                          <a:pt x="4175659" y="925828"/>
                          <a:pt x="4231558" y="1052052"/>
                        </a:cubicBezTo>
                        <a:cubicBezTo>
                          <a:pt x="4109543" y="1082406"/>
                          <a:pt x="3969806" y="1021645"/>
                          <a:pt x="3829560" y="1052052"/>
                        </a:cubicBezTo>
                        <a:cubicBezTo>
                          <a:pt x="3689314" y="1082459"/>
                          <a:pt x="3510694" y="1002058"/>
                          <a:pt x="3385246" y="1052052"/>
                        </a:cubicBezTo>
                        <a:cubicBezTo>
                          <a:pt x="3259798" y="1102046"/>
                          <a:pt x="3030546" y="1020257"/>
                          <a:pt x="2813986" y="1052052"/>
                        </a:cubicBezTo>
                        <a:cubicBezTo>
                          <a:pt x="2597426" y="1083847"/>
                          <a:pt x="2463182" y="997361"/>
                          <a:pt x="2200410" y="1052052"/>
                        </a:cubicBezTo>
                        <a:cubicBezTo>
                          <a:pt x="1937638" y="1106743"/>
                          <a:pt x="1925654" y="1027110"/>
                          <a:pt x="1713781" y="1052052"/>
                        </a:cubicBezTo>
                        <a:cubicBezTo>
                          <a:pt x="1501908" y="1076994"/>
                          <a:pt x="1223582" y="979040"/>
                          <a:pt x="1100205" y="1052052"/>
                        </a:cubicBezTo>
                        <a:cubicBezTo>
                          <a:pt x="976828" y="1125064"/>
                          <a:pt x="846703" y="1008243"/>
                          <a:pt x="655891" y="1052052"/>
                        </a:cubicBezTo>
                        <a:cubicBezTo>
                          <a:pt x="465079" y="1095861"/>
                          <a:pt x="235400" y="1021961"/>
                          <a:pt x="0" y="1052052"/>
                        </a:cubicBezTo>
                        <a:cubicBezTo>
                          <a:pt x="-32354" y="819679"/>
                          <a:pt x="8808" y="684964"/>
                          <a:pt x="0" y="557588"/>
                        </a:cubicBezTo>
                        <a:cubicBezTo>
                          <a:pt x="-8808" y="430212"/>
                          <a:pt x="54625" y="236758"/>
                          <a:pt x="0" y="0"/>
                        </a:cubicBezTo>
                        <a:close/>
                      </a:path>
                      <a:path w="4231558" h="1052052" stroke="0" extrusionOk="0">
                        <a:moveTo>
                          <a:pt x="0" y="0"/>
                        </a:moveTo>
                        <a:cubicBezTo>
                          <a:pt x="217995" y="-54739"/>
                          <a:pt x="293502" y="10331"/>
                          <a:pt x="486629" y="0"/>
                        </a:cubicBezTo>
                        <a:cubicBezTo>
                          <a:pt x="679756" y="-10331"/>
                          <a:pt x="695955" y="5427"/>
                          <a:pt x="888627" y="0"/>
                        </a:cubicBezTo>
                        <a:cubicBezTo>
                          <a:pt x="1081299" y="-5427"/>
                          <a:pt x="1337168" y="68956"/>
                          <a:pt x="1502203" y="0"/>
                        </a:cubicBezTo>
                        <a:cubicBezTo>
                          <a:pt x="1667238" y="-68956"/>
                          <a:pt x="1765809" y="3440"/>
                          <a:pt x="1988832" y="0"/>
                        </a:cubicBezTo>
                        <a:cubicBezTo>
                          <a:pt x="2211855" y="-3440"/>
                          <a:pt x="2265725" y="54924"/>
                          <a:pt x="2475461" y="0"/>
                        </a:cubicBezTo>
                        <a:cubicBezTo>
                          <a:pt x="2685197" y="-54924"/>
                          <a:pt x="2870970" y="61380"/>
                          <a:pt x="3089037" y="0"/>
                        </a:cubicBezTo>
                        <a:cubicBezTo>
                          <a:pt x="3307104" y="-61380"/>
                          <a:pt x="3408181" y="5386"/>
                          <a:pt x="3533351" y="0"/>
                        </a:cubicBezTo>
                        <a:cubicBezTo>
                          <a:pt x="3658521" y="-5386"/>
                          <a:pt x="4012817" y="77762"/>
                          <a:pt x="4231558" y="0"/>
                        </a:cubicBezTo>
                        <a:cubicBezTo>
                          <a:pt x="4271063" y="224342"/>
                          <a:pt x="4202369" y="333972"/>
                          <a:pt x="4231558" y="547067"/>
                        </a:cubicBezTo>
                        <a:cubicBezTo>
                          <a:pt x="4260747" y="760162"/>
                          <a:pt x="4197266" y="867947"/>
                          <a:pt x="4231558" y="1052052"/>
                        </a:cubicBezTo>
                        <a:cubicBezTo>
                          <a:pt x="3997803" y="1054061"/>
                          <a:pt x="3933476" y="1045070"/>
                          <a:pt x="3702613" y="1052052"/>
                        </a:cubicBezTo>
                        <a:cubicBezTo>
                          <a:pt x="3471751" y="1059034"/>
                          <a:pt x="3324918" y="1008741"/>
                          <a:pt x="3215984" y="1052052"/>
                        </a:cubicBezTo>
                        <a:cubicBezTo>
                          <a:pt x="3107050" y="1095363"/>
                          <a:pt x="2879843" y="1018966"/>
                          <a:pt x="2602408" y="1052052"/>
                        </a:cubicBezTo>
                        <a:cubicBezTo>
                          <a:pt x="2324973" y="1085138"/>
                          <a:pt x="2165105" y="1023622"/>
                          <a:pt x="1988832" y="1052052"/>
                        </a:cubicBezTo>
                        <a:cubicBezTo>
                          <a:pt x="1812559" y="1080482"/>
                          <a:pt x="1700348" y="1003546"/>
                          <a:pt x="1544519" y="1052052"/>
                        </a:cubicBezTo>
                        <a:cubicBezTo>
                          <a:pt x="1388690" y="1100558"/>
                          <a:pt x="1245593" y="1042440"/>
                          <a:pt x="1015574" y="1052052"/>
                        </a:cubicBezTo>
                        <a:cubicBezTo>
                          <a:pt x="785556" y="1061664"/>
                          <a:pt x="302725" y="998768"/>
                          <a:pt x="0" y="1052052"/>
                        </a:cubicBezTo>
                        <a:cubicBezTo>
                          <a:pt x="-61914" y="935016"/>
                          <a:pt x="4322" y="690205"/>
                          <a:pt x="0" y="526026"/>
                        </a:cubicBezTo>
                        <a:cubicBezTo>
                          <a:pt x="-4322" y="361847"/>
                          <a:pt x="61338" y="2172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pl-PL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38D092-30AA-14BC-00D8-AA3DAB34FF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1027"/>
                <a:ext cx="4441723" cy="47127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R-squared (R²)</a:t>
                </a:r>
                <a:endParaRPr lang="pl-PL" dirty="0"/>
              </a:p>
              <a:p>
                <a:endParaRPr lang="pl-PL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1000" dirty="0"/>
              </a:p>
              <a:p>
                <a:r>
                  <a:rPr lang="pl-PL" dirty="0" err="1"/>
                  <a:t>Adjusted</a:t>
                </a:r>
                <a:r>
                  <a:rPr lang="pl-PL" dirty="0"/>
                  <a:t> </a:t>
                </a:r>
                <a:r>
                  <a:rPr lang="en-US" dirty="0"/>
                  <a:t>R-squared</a:t>
                </a:r>
                <a:endParaRPr lang="pl-PL" dirty="0"/>
              </a:p>
              <a:p>
                <a:endParaRPr lang="pl-PL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1100" dirty="0"/>
              </a:p>
              <a:p>
                <a:pPr marL="0" indent="0">
                  <a:buNone/>
                </a:pPr>
                <a:r>
                  <a:rPr lang="pl-PL" sz="1800" dirty="0"/>
                  <a:t>p - </a:t>
                </a:r>
                <a:r>
                  <a:rPr lang="pl-PL" sz="1800" dirty="0" err="1"/>
                  <a:t>number</a:t>
                </a:r>
                <a:r>
                  <a:rPr lang="pl-PL" sz="1800" dirty="0"/>
                  <a:t> of independent </a:t>
                </a:r>
                <a:r>
                  <a:rPr lang="pl-PL" sz="1800" dirty="0" err="1"/>
                  <a:t>features</a:t>
                </a:r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38D092-30AA-14BC-00D8-AA3DAB34F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1027"/>
                <a:ext cx="4441723" cy="4712750"/>
              </a:xfrm>
              <a:blipFill>
                <a:blip r:embed="rId3"/>
                <a:stretch>
                  <a:fillRect l="-2473" t="-2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40248A5F-B8F6-7F12-EC56-D3CA40AA7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044" y="1392206"/>
            <a:ext cx="5977997" cy="4712751"/>
          </a:xfrm>
          <a:prstGeom prst="rect">
            <a:avLst/>
          </a:prstGeom>
          <a:ln w="63500" cmpd="thickThin">
            <a:solidFill>
              <a:schemeClr val="tx1"/>
            </a:solidFill>
          </a:ln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7BA9BC7F-444D-2C99-80C3-31123F09B4EC}"/>
              </a:ext>
            </a:extLst>
          </p:cNvPr>
          <p:cNvSpPr/>
          <p:nvPr/>
        </p:nvSpPr>
        <p:spPr>
          <a:xfrm flipV="1">
            <a:off x="590857" y="1182917"/>
            <a:ext cx="4441723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2EC516CF-8EB8-FD2E-9927-48834D272D14}"/>
              </a:ext>
            </a:extLst>
          </p:cNvPr>
          <p:cNvSpPr/>
          <p:nvPr/>
        </p:nvSpPr>
        <p:spPr>
          <a:xfrm>
            <a:off x="1" y="393289"/>
            <a:ext cx="12192000" cy="2536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2FF2FA6-FF60-5CFE-850A-D53B460A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16602"/>
            <a:ext cx="10515600" cy="1715603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831CC7D-2665-A7E9-686C-78DDF182A5B6}"/>
              </a:ext>
            </a:extLst>
          </p:cNvPr>
          <p:cNvSpPr txBox="1"/>
          <p:nvPr/>
        </p:nvSpPr>
        <p:spPr>
          <a:xfrm>
            <a:off x="2592029" y="3563742"/>
            <a:ext cx="7656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</a:t>
            </a:r>
            <a:r>
              <a:rPr lang="en-US" sz="2800" dirty="0" err="1"/>
              <a:t>rovides</a:t>
            </a:r>
            <a:r>
              <a:rPr lang="en-US" sz="2800" dirty="0"/>
              <a:t> classes and functions for</a:t>
            </a:r>
            <a:r>
              <a:rPr lang="pl-PL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implementation</a:t>
            </a:r>
            <a:r>
              <a:rPr lang="pl-PL" sz="2800" dirty="0"/>
              <a:t> of </a:t>
            </a:r>
            <a:r>
              <a:rPr lang="pl-PL" sz="2800" dirty="0" err="1"/>
              <a:t>machine</a:t>
            </a:r>
            <a:r>
              <a:rPr lang="pl-PL" sz="2800" dirty="0"/>
              <a:t> learning </a:t>
            </a:r>
            <a:r>
              <a:rPr lang="pl-PL" sz="2800" dirty="0" err="1"/>
              <a:t>models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estimation of statistical models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conducting statistical tests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statistical data exploration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 statistics for each estimator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61952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90910-E835-F949-1678-53EA51E0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Ensemble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6CD9CB-8C1A-F5AB-E635-AE3AC59D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097"/>
            <a:ext cx="10515600" cy="4013865"/>
          </a:xfrm>
        </p:spPr>
        <p:txBody>
          <a:bodyPr/>
          <a:lstStyle/>
          <a:p>
            <a:r>
              <a:rPr lang="pl-PL" b="1" dirty="0" err="1">
                <a:solidFill>
                  <a:srgbClr val="00B0F0"/>
                </a:solidFill>
              </a:rPr>
              <a:t>Voting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/>
              <a:t>- </a:t>
            </a:r>
            <a:r>
              <a:rPr lang="en-US" dirty="0"/>
              <a:t>fits several base regressors, averages the individual predictions </a:t>
            </a:r>
            <a:r>
              <a:rPr lang="pl-PL" dirty="0"/>
              <a:t>(and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weights</a:t>
            </a:r>
            <a:r>
              <a:rPr lang="pl-PL" dirty="0"/>
              <a:t>) </a:t>
            </a:r>
            <a:r>
              <a:rPr lang="en-US" dirty="0"/>
              <a:t>to form a final prediction.</a:t>
            </a:r>
            <a:endParaRPr lang="pl-PL" dirty="0"/>
          </a:p>
          <a:p>
            <a:r>
              <a:rPr lang="pl-PL" b="1" dirty="0" err="1">
                <a:solidFill>
                  <a:srgbClr val="00B0F0"/>
                </a:solidFill>
              </a:rPr>
              <a:t>Bagging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en-US" dirty="0"/>
              <a:t>fits base regressors</a:t>
            </a:r>
            <a:r>
              <a:rPr lang="pl-PL" dirty="0"/>
              <a:t>, </a:t>
            </a:r>
            <a:r>
              <a:rPr lang="en-US" dirty="0"/>
              <a:t>aggregate their individual predictions (either by voting or by averaging) to form a final prediction.</a:t>
            </a:r>
            <a:endParaRPr lang="pl-PL" dirty="0"/>
          </a:p>
          <a:p>
            <a:r>
              <a:rPr lang="pl-PL" b="1" dirty="0" err="1">
                <a:solidFill>
                  <a:srgbClr val="00B0F0"/>
                </a:solidFill>
              </a:rPr>
              <a:t>Boosting</a:t>
            </a:r>
            <a:r>
              <a:rPr lang="pl-PL" b="1" dirty="0">
                <a:solidFill>
                  <a:srgbClr val="00B0F0"/>
                </a:solidFill>
              </a:rPr>
              <a:t>, </a:t>
            </a:r>
            <a:r>
              <a:rPr lang="pl-PL" b="1" dirty="0" err="1">
                <a:solidFill>
                  <a:srgbClr val="00B0F0"/>
                </a:solidFill>
              </a:rPr>
              <a:t>Stacking</a:t>
            </a:r>
            <a:r>
              <a:rPr lang="pl-PL" b="1" dirty="0">
                <a:solidFill>
                  <a:srgbClr val="00B0F0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works</a:t>
            </a:r>
            <a:r>
              <a:rPr lang="pl-PL" dirty="0"/>
              <a:t> the same.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53B5366-35F2-849F-0757-1507F2484900}"/>
              </a:ext>
            </a:extLst>
          </p:cNvPr>
          <p:cNvSpPr/>
          <p:nvPr/>
        </p:nvSpPr>
        <p:spPr>
          <a:xfrm>
            <a:off x="838200" y="1504335"/>
            <a:ext cx="4441723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58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0FF836-FECE-A24D-D788-3640F0F1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27E08-11EC-A8A0-22BE-FB0908D8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324912"/>
            <a:ext cx="4646905" cy="3613149"/>
          </a:xfrm>
        </p:spPr>
        <p:txBody>
          <a:bodyPr anchor="ctr">
            <a:normAutofit/>
          </a:bodyPr>
          <a:lstStyle/>
          <a:p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  <a:p>
            <a:r>
              <a:rPr lang="pl-PL" dirty="0" err="1"/>
              <a:t>Algorithms</a:t>
            </a:r>
            <a:endParaRPr lang="pl-PL" dirty="0"/>
          </a:p>
          <a:p>
            <a:r>
              <a:rPr lang="pl-PL" dirty="0"/>
              <a:t>Evaluation</a:t>
            </a:r>
          </a:p>
          <a:p>
            <a:r>
              <a:rPr lang="pl-PL" dirty="0" err="1"/>
              <a:t>Implementation</a:t>
            </a:r>
            <a:endParaRPr lang="pl-PL" dirty="0"/>
          </a:p>
          <a:p>
            <a:r>
              <a:rPr lang="pl-PL" dirty="0"/>
              <a:t>Ensemble learning</a:t>
            </a:r>
          </a:p>
          <a:p>
            <a:r>
              <a:rPr lang="pl-PL" dirty="0" err="1"/>
              <a:t>Exercise</a:t>
            </a:r>
            <a:endParaRPr lang="pl-PL" dirty="0"/>
          </a:p>
        </p:txBody>
      </p:sp>
      <p:pic>
        <p:nvPicPr>
          <p:cNvPr id="23" name="Picture 22" descr="Financial graphs on a dark display">
            <a:extLst>
              <a:ext uri="{FF2B5EF4-FFF2-40B4-BE49-F238E27FC236}">
                <a16:creationId xmlns:a16="http://schemas.microsoft.com/office/drawing/2014/main" id="{3855B019-E665-0FEE-174E-B7DC4BB9A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7" r="2509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3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E25EE-262E-143A-58C3-6802C7BE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2986548" cy="1325563"/>
          </a:xfrm>
        </p:spPr>
        <p:txBody>
          <a:bodyPr/>
          <a:lstStyle/>
          <a:p>
            <a:r>
              <a:rPr lang="pl-PL" dirty="0" err="1"/>
              <a:t>Regression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2BE5057-1DF9-6C37-FC24-D8561A029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9652" y="983226"/>
                <a:ext cx="6644148" cy="51937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dirty="0"/>
                  <a:t>P</a:t>
                </a:r>
                <a:r>
                  <a:rPr lang="en-US" dirty="0" err="1"/>
                  <a:t>redict</a:t>
                </a:r>
                <a:r>
                  <a:rPr lang="pl-PL" dirty="0" err="1"/>
                  <a:t>ion</a:t>
                </a:r>
                <a:r>
                  <a:rPr lang="pl-PL" dirty="0"/>
                  <a:t> of</a:t>
                </a:r>
                <a:r>
                  <a:rPr lang="en-US" dirty="0"/>
                  <a:t> the continuous output variables based on the independent input variable</a:t>
                </a:r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/>
                  <a:t> - </a:t>
                </a:r>
                <a:r>
                  <a:rPr lang="en-US" dirty="0"/>
                  <a:t>dependent variable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-</a:t>
                </a:r>
                <a:r>
                  <a:rPr lang="en-US" dirty="0"/>
                  <a:t> independent variable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- </a:t>
                </a:r>
                <a:r>
                  <a:rPr lang="en-US" dirty="0"/>
                  <a:t>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pl-PL" dirty="0"/>
                  <a:t>-</a:t>
                </a:r>
                <a:r>
                  <a:rPr lang="en-US" dirty="0"/>
                  <a:t> slope</a:t>
                </a:r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l-PL" i="1" dirty="0"/>
                  <a:t>  </a:t>
                </a:r>
                <a:r>
                  <a:rPr lang="pl-PL" dirty="0"/>
                  <a:t>– error</a:t>
                </a: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2BE5057-1DF9-6C37-FC24-D8561A029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9652" y="983226"/>
                <a:ext cx="6644148" cy="5193737"/>
              </a:xfrm>
              <a:blipFill>
                <a:blip r:embed="rId2"/>
                <a:stretch>
                  <a:fillRect l="-1927" t="-2582" r="-10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A4A5CE-D0DB-CFC0-74F3-D5FDAE55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E39168E-23CE-5208-3E7F-72A75F234E71}"/>
              </a:ext>
            </a:extLst>
          </p:cNvPr>
          <p:cNvSpPr/>
          <p:nvPr/>
        </p:nvSpPr>
        <p:spPr>
          <a:xfrm>
            <a:off x="3718560" y="5509974"/>
            <a:ext cx="4754880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26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B3115-18E7-7644-DCFB-654F3734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46" y="690050"/>
            <a:ext cx="4402394" cy="1325563"/>
          </a:xfrm>
        </p:spPr>
        <p:txBody>
          <a:bodyPr/>
          <a:lstStyle/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AE8D46-B2FE-949B-584E-36A9EF1F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263841"/>
            <a:ext cx="5466736" cy="3830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600" dirty="0"/>
              <a:t>F</a:t>
            </a:r>
            <a:r>
              <a:rPr lang="en-US" sz="2600" dirty="0"/>
              <a:t>it a hyperplane by minimizing the error for each data point.</a:t>
            </a:r>
            <a:endParaRPr lang="pl-PL" sz="2600" dirty="0"/>
          </a:p>
          <a:p>
            <a:pPr marL="0" indent="0">
              <a:buNone/>
            </a:pPr>
            <a:r>
              <a:rPr lang="pl-PL" sz="2600" dirty="0" err="1"/>
              <a:t>Assumptions</a:t>
            </a:r>
            <a:r>
              <a:rPr lang="pl-PL" sz="2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600" dirty="0" err="1"/>
              <a:t>Weak</a:t>
            </a:r>
            <a:r>
              <a:rPr lang="pl-PL" sz="2600" dirty="0"/>
              <a:t> </a:t>
            </a:r>
            <a:r>
              <a:rPr lang="pl-PL" sz="2600" dirty="0" err="1"/>
              <a:t>exogeneity</a:t>
            </a:r>
            <a:r>
              <a:rPr lang="pl-PL" sz="2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600" dirty="0" err="1"/>
              <a:t>Linearity</a:t>
            </a:r>
            <a:r>
              <a:rPr lang="pl-PL" sz="2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600" dirty="0" err="1"/>
              <a:t>Homoscedasticity</a:t>
            </a:r>
            <a:r>
              <a:rPr lang="pl-PL" sz="2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600" dirty="0" err="1"/>
              <a:t>Independance</a:t>
            </a:r>
            <a:r>
              <a:rPr lang="pl-PL" sz="2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600" dirty="0"/>
              <a:t>No </a:t>
            </a:r>
            <a:r>
              <a:rPr lang="pl-PL" sz="2600" dirty="0" err="1"/>
              <a:t>perfect</a:t>
            </a:r>
            <a:r>
              <a:rPr lang="pl-PL" sz="2600" dirty="0"/>
              <a:t> </a:t>
            </a:r>
            <a:r>
              <a:rPr lang="pl-PL" sz="2600" dirty="0" err="1"/>
              <a:t>multicollinearity</a:t>
            </a:r>
            <a:r>
              <a:rPr lang="pl-PL" sz="2600" dirty="0"/>
              <a:t>.</a:t>
            </a:r>
            <a:br>
              <a:rPr lang="pl-PL" sz="2600" dirty="0"/>
            </a:br>
            <a:endParaRPr lang="pl-PL" sz="2600" dirty="0"/>
          </a:p>
        </p:txBody>
      </p:sp>
      <p:pic>
        <p:nvPicPr>
          <p:cNvPr id="5" name="Obraz 4" descr="Obraz zawierający linia, diagram, zrzut ekranu, stok&#10;&#10;Opis wygenerowany automatycznie">
            <a:extLst>
              <a:ext uri="{FF2B5EF4-FFF2-40B4-BE49-F238E27FC236}">
                <a16:creationId xmlns:a16="http://schemas.microsoft.com/office/drawing/2014/main" id="{AB4899AE-9B14-228E-414E-01029301A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4" y="1572458"/>
            <a:ext cx="4902452" cy="4521432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3325649A-8909-C2F9-20C0-92CDD24785A7}"/>
              </a:ext>
            </a:extLst>
          </p:cNvPr>
          <p:cNvSpPr/>
          <p:nvPr/>
        </p:nvSpPr>
        <p:spPr>
          <a:xfrm>
            <a:off x="806246" y="1779639"/>
            <a:ext cx="4441723" cy="491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98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F23825-4B11-2D0D-17D8-08B85FD2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1A27DE8-0B7E-91A4-CA02-C59B06B87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1638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/>
                  <a:t>T</a:t>
                </a:r>
                <a:r>
                  <a:rPr lang="en-US" dirty="0"/>
                  <a:t>wo or more independent variables (features) used to predict the outcome</a:t>
                </a:r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 dirty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i="0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dirty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 dirty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i="0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i="1" dirty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i="0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dirty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 dirty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0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l-PL" i="1" dirty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0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dirty="0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l-PL" i="1" dirty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l-PL" i="1" dirty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dirty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i="0" dirty="0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i="1" dirty="0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l-PL" dirty="0">
                  <a:ln>
                    <a:noFill/>
                  </a:ln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pl-PL" dirty="0">
                    <a:solidFill>
                      <a:srgbClr val="83696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,…,</a:t>
                </a:r>
                <a:r>
                  <a:rPr lang="pl-PL" dirty="0">
                    <a:solidFill>
                      <a:srgbClr val="83696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- independent </a:t>
                </a:r>
                <a:r>
                  <a:rPr lang="pl-PL" dirty="0" err="1"/>
                  <a:t>variables</a:t>
                </a:r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/>
                  <a:t> - dependent </a:t>
                </a:r>
                <a:r>
                  <a:rPr lang="pl-PL" dirty="0" err="1"/>
                  <a:t>variable</a:t>
                </a:r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pl-PL" dirty="0">
                    <a:solidFill>
                      <a:srgbClr val="83696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-​ </a:t>
                </a:r>
                <a:r>
                  <a:rPr lang="pl-PL" dirty="0" err="1"/>
                  <a:t>coefficients</a:t>
                </a:r>
                <a:r>
                  <a:rPr lang="pl-PL" dirty="0"/>
                  <a:t> </a:t>
                </a:r>
                <a:r>
                  <a:rPr lang="pl-PL" dirty="0" err="1"/>
                  <a:t>associated</a:t>
                </a:r>
                <a:r>
                  <a:rPr lang="pl-PL" dirty="0"/>
                  <a:t> with </a:t>
                </a:r>
                <a:r>
                  <a:rPr lang="pl-PL" dirty="0" err="1"/>
                  <a:t>each</a:t>
                </a:r>
                <a:r>
                  <a:rPr lang="pl-PL" dirty="0"/>
                  <a:t> independent </a:t>
                </a:r>
                <a:r>
                  <a:rPr lang="pl-PL" dirty="0" err="1"/>
                  <a:t>variable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𝑛 – numer of independent </a:t>
                </a:r>
                <a:r>
                  <a:rPr lang="pl-PL" dirty="0" err="1"/>
                  <a:t>variables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1A27DE8-0B7E-91A4-CA02-C59B06B87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16381" cy="4351338"/>
              </a:xfrm>
              <a:blipFill>
                <a:blip r:embed="rId2"/>
                <a:stretch>
                  <a:fillRect l="-1148" t="-2381" r="-4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05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B200D9-45C8-FD9D-55C3-331801B3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Polynomial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48CC7FE-80D0-1B43-48D2-20DEC41D832C}"/>
                  </a:ext>
                </a:extLst>
              </p:cNvPr>
              <p:cNvSpPr txBox="1"/>
              <p:nvPr/>
            </p:nvSpPr>
            <p:spPr>
              <a:xfrm>
                <a:off x="838201" y="1690688"/>
                <a:ext cx="1051559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600" dirty="0"/>
                  <a:t>E</a:t>
                </a:r>
                <a:r>
                  <a:rPr lang="en-US" sz="2600" dirty="0" err="1"/>
                  <a:t>xtension</a:t>
                </a:r>
                <a:r>
                  <a:rPr lang="en-US" sz="2600" dirty="0"/>
                  <a:t> of linear regression where the relationship between the variables is modeled using a polynomial equation.</a:t>
                </a:r>
                <a:endParaRPr lang="pl-PL" sz="2600" dirty="0"/>
              </a:p>
              <a:p>
                <a:pPr marL="0" indent="0">
                  <a:buNone/>
                </a:pPr>
                <a:endParaRPr lang="pl-PL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l-PL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sz="2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2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sz="2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l-PL" sz="2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sz="2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l-PL" sz="2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l-PL" sz="2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l-PL" sz="2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sz="2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l-PL" sz="26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l-PL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600" dirty="0"/>
                  <a:t>- independent </a:t>
                </a:r>
                <a:r>
                  <a:rPr lang="pl-PL" sz="2600" dirty="0" err="1"/>
                  <a:t>variable</a:t>
                </a:r>
                <a:endParaRPr lang="pl-PL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600" dirty="0"/>
                  <a:t> - dependent </a:t>
                </a:r>
                <a:r>
                  <a:rPr lang="pl-PL" sz="2600" dirty="0" err="1"/>
                  <a:t>variable</a:t>
                </a:r>
                <a:endParaRPr lang="pl-PL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sz="26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pl-PL" sz="2600" dirty="0">
                    <a:solidFill>
                      <a:srgbClr val="83696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sz="2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</a:t>
                </a:r>
                <a:r>
                  <a:rPr lang="en-US" sz="2600" dirty="0"/>
                  <a:t> coefficients associated with each term in the polynomial.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l-PL" sz="2600" dirty="0"/>
                  <a:t> -</a:t>
                </a:r>
                <a:r>
                  <a:rPr lang="en-US" sz="2600" dirty="0"/>
                  <a:t> error</a:t>
                </a:r>
              </a:p>
              <a:p>
                <a:pPr marL="0" indent="0">
                  <a:buNone/>
                </a:pPr>
                <a:r>
                  <a:rPr lang="pl-PL" sz="2600" dirty="0"/>
                  <a:t>𝑛 – </a:t>
                </a:r>
                <a:r>
                  <a:rPr lang="pl-PL" sz="2600" dirty="0" err="1"/>
                  <a:t>degree</a:t>
                </a:r>
                <a:r>
                  <a:rPr lang="pl-PL" sz="2600" dirty="0"/>
                  <a:t> of </a:t>
                </a:r>
                <a:r>
                  <a:rPr lang="pl-PL" sz="2600" dirty="0" err="1"/>
                  <a:t>polynomial</a:t>
                </a:r>
                <a:endParaRPr lang="pl-PL" sz="26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48CC7FE-80D0-1B43-48D2-20DEC41D8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515599" cy="4093428"/>
              </a:xfrm>
              <a:prstGeom prst="rect">
                <a:avLst/>
              </a:prstGeom>
              <a:blipFill>
                <a:blip r:embed="rId3"/>
                <a:stretch>
                  <a:fillRect l="-1043" t="-1339" b="-29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39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2AC17C-4CC7-70B3-6FE1-F89BB932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009" y="470566"/>
            <a:ext cx="2843981" cy="1325563"/>
          </a:xfrm>
        </p:spPr>
        <p:txBody>
          <a:bodyPr/>
          <a:lstStyle/>
          <a:p>
            <a:r>
              <a:rPr lang="pl-PL" dirty="0" err="1"/>
              <a:t>Algorithms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E0BD3B-4B33-57DF-53C4-2A6A51E0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616" y="2277909"/>
            <a:ext cx="9505336" cy="3611613"/>
          </a:xfrm>
        </p:spPr>
        <p:txBody>
          <a:bodyPr numCol="2">
            <a:normAutofit/>
          </a:bodyPr>
          <a:lstStyle/>
          <a:p>
            <a:r>
              <a:rPr lang="pl-PL" dirty="0" err="1"/>
              <a:t>Ordinary</a:t>
            </a:r>
            <a:r>
              <a:rPr lang="pl-PL" dirty="0"/>
              <a:t> </a:t>
            </a:r>
            <a:r>
              <a:rPr lang="pl-PL" dirty="0" err="1"/>
              <a:t>Least</a:t>
            </a:r>
            <a:r>
              <a:rPr lang="pl-PL" dirty="0"/>
              <a:t> </a:t>
            </a:r>
            <a:r>
              <a:rPr lang="pl-PL" dirty="0" err="1"/>
              <a:t>Squares</a:t>
            </a:r>
            <a:endParaRPr lang="pl-PL" dirty="0"/>
          </a:p>
          <a:p>
            <a:r>
              <a:rPr lang="pl-PL" dirty="0" err="1"/>
              <a:t>Ridge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  <a:p>
            <a:r>
              <a:rPr lang="pl-PL" dirty="0"/>
              <a:t>LASSO </a:t>
            </a:r>
            <a:r>
              <a:rPr lang="pl-PL" dirty="0" err="1"/>
              <a:t>Regression</a:t>
            </a:r>
            <a:endParaRPr lang="pl-PL" dirty="0"/>
          </a:p>
          <a:p>
            <a:r>
              <a:rPr lang="pl-PL" dirty="0" err="1"/>
              <a:t>Elastic</a:t>
            </a:r>
            <a:r>
              <a:rPr lang="pl-PL" dirty="0"/>
              <a:t> Net </a:t>
            </a:r>
            <a:r>
              <a:rPr lang="pl-PL" dirty="0" err="1"/>
              <a:t>Regression</a:t>
            </a:r>
            <a:endParaRPr lang="pl-PL" dirty="0"/>
          </a:p>
          <a:p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  <a:p>
            <a:r>
              <a:rPr lang="pl-PL" dirty="0"/>
              <a:t>K-</a:t>
            </a:r>
            <a:r>
              <a:rPr lang="pl-PL" dirty="0" err="1"/>
              <a:t>Nearest</a:t>
            </a:r>
            <a:r>
              <a:rPr lang="pl-PL" dirty="0"/>
              <a:t> </a:t>
            </a:r>
            <a:r>
              <a:rPr lang="pl-PL" dirty="0" err="1"/>
              <a:t>Neighbors</a:t>
            </a:r>
            <a:endParaRPr lang="pl-PL" dirty="0"/>
          </a:p>
          <a:p>
            <a:r>
              <a:rPr lang="pl-PL" dirty="0" err="1"/>
              <a:t>Bayesian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  <a:p>
            <a:r>
              <a:rPr lang="pl-PL" sz="2800" dirty="0"/>
              <a:t>Gradient </a:t>
            </a:r>
            <a:r>
              <a:rPr lang="pl-PL" sz="2800" dirty="0" err="1"/>
              <a:t>Descent</a:t>
            </a:r>
            <a:endParaRPr lang="pl-PL" sz="2800" dirty="0"/>
          </a:p>
          <a:p>
            <a:r>
              <a:rPr lang="pl-PL" sz="2800" dirty="0" err="1"/>
              <a:t>Decision</a:t>
            </a:r>
            <a:r>
              <a:rPr lang="pl-PL" sz="2800" dirty="0"/>
              <a:t> </a:t>
            </a:r>
            <a:r>
              <a:rPr lang="pl-PL" sz="2800" dirty="0" err="1"/>
              <a:t>Tree</a:t>
            </a:r>
            <a:endParaRPr lang="pl-PL" sz="2800" dirty="0"/>
          </a:p>
          <a:p>
            <a:r>
              <a:rPr lang="pl-PL" sz="2800" dirty="0" err="1"/>
              <a:t>Random</a:t>
            </a:r>
            <a:r>
              <a:rPr lang="pl-PL" sz="2800" dirty="0"/>
              <a:t> </a:t>
            </a:r>
            <a:r>
              <a:rPr lang="pl-PL" sz="2800" dirty="0" err="1"/>
              <a:t>Forest</a:t>
            </a:r>
            <a:endParaRPr lang="pl-PL" sz="2800" dirty="0"/>
          </a:p>
          <a:p>
            <a:r>
              <a:rPr lang="pl-PL" dirty="0"/>
              <a:t>Gradient </a:t>
            </a:r>
            <a:r>
              <a:rPr lang="pl-PL" dirty="0" err="1"/>
              <a:t>Boosting</a:t>
            </a:r>
            <a:endParaRPr lang="pl-PL" sz="2800" dirty="0"/>
          </a:p>
          <a:p>
            <a:r>
              <a:rPr lang="pl-PL" sz="2800" dirty="0" err="1"/>
              <a:t>Support</a:t>
            </a:r>
            <a:r>
              <a:rPr lang="pl-PL" sz="2800" dirty="0"/>
              <a:t> </a:t>
            </a:r>
            <a:r>
              <a:rPr lang="pl-PL" sz="2800" dirty="0" err="1"/>
              <a:t>Vector</a:t>
            </a:r>
            <a:r>
              <a:rPr lang="pl-PL" sz="2800" dirty="0"/>
              <a:t> </a:t>
            </a:r>
            <a:r>
              <a:rPr lang="pl-PL" sz="2800" dirty="0" err="1"/>
              <a:t>Regression</a:t>
            </a:r>
            <a:endParaRPr lang="pl-PL" sz="2800" dirty="0"/>
          </a:p>
          <a:p>
            <a:r>
              <a:rPr lang="pl-PL" dirty="0" err="1"/>
              <a:t>Percepton</a:t>
            </a:r>
            <a:endParaRPr lang="pl-PL" sz="2800" dirty="0"/>
          </a:p>
          <a:p>
            <a:r>
              <a:rPr lang="pl-PL" sz="2800" dirty="0" err="1"/>
              <a:t>Neural</a:t>
            </a:r>
            <a:r>
              <a:rPr lang="pl-PL" sz="2800" dirty="0"/>
              <a:t> Networks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A6FC3E-5B3E-9F1E-2118-19E3BBD61815}"/>
              </a:ext>
            </a:extLst>
          </p:cNvPr>
          <p:cNvSpPr/>
          <p:nvPr/>
        </p:nvSpPr>
        <p:spPr>
          <a:xfrm>
            <a:off x="3875137" y="1524001"/>
            <a:ext cx="4441723" cy="491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754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3BCCEB-7A39-6591-7083-FD837B9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907369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function</a:t>
            </a:r>
          </a:p>
        </p:txBody>
      </p:sp>
      <p:pic>
        <p:nvPicPr>
          <p:cNvPr id="5" name="Symbol zastępczy zawartości 4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2D5E2913-764B-B87E-1D76-FCC110B6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8" y="2351778"/>
            <a:ext cx="11083164" cy="3694388"/>
          </a:xfrm>
          <a:prstGeom prst="rect">
            <a:avLst/>
          </a:prstGeom>
          <a:ln w="82550" cmpd="thickThin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742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</TotalTime>
  <Words>386</Words>
  <Application>Microsoft Office PowerPoint</Application>
  <PresentationFormat>Panoramiczny</PresentationFormat>
  <Paragraphs>94</Paragraphs>
  <Slides>15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 Math</vt:lpstr>
      <vt:lpstr>Office Theme</vt:lpstr>
      <vt:lpstr>Prezentacja programu PowerPoint</vt:lpstr>
      <vt:lpstr>Agenda</vt:lpstr>
      <vt:lpstr>Regression</vt:lpstr>
      <vt:lpstr>Regression types</vt:lpstr>
      <vt:lpstr>Linear Regression</vt:lpstr>
      <vt:lpstr>Multiple Linear Regression</vt:lpstr>
      <vt:lpstr>Polynomial regression</vt:lpstr>
      <vt:lpstr>Algorithms</vt:lpstr>
      <vt:lpstr>Loss function</vt:lpstr>
      <vt:lpstr>Evaluation</vt:lpstr>
      <vt:lpstr>Evaluation</vt:lpstr>
      <vt:lpstr>Prezentacja programu PowerPoint</vt:lpstr>
      <vt:lpstr>Ensemble learning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https://github.com/Kasia-hue/AI-DS</dc:title>
  <dc:creator>Katarzyna Młynarczyk</dc:creator>
  <cp:lastModifiedBy>Katarzyna Młynarczyk</cp:lastModifiedBy>
  <cp:revision>101</cp:revision>
  <dcterms:created xsi:type="dcterms:W3CDTF">2024-03-22T09:45:07Z</dcterms:created>
  <dcterms:modified xsi:type="dcterms:W3CDTF">2024-04-03T18:32:00Z</dcterms:modified>
</cp:coreProperties>
</file>