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338" r:id="rId5"/>
    <p:sldId id="327" r:id="rId6"/>
    <p:sldId id="341" r:id="rId7"/>
    <p:sldId id="305" r:id="rId8"/>
    <p:sldId id="328" r:id="rId9"/>
    <p:sldId id="320" r:id="rId10"/>
    <p:sldId id="321" r:id="rId11"/>
    <p:sldId id="325" r:id="rId12"/>
    <p:sldId id="329" r:id="rId13"/>
    <p:sldId id="308" r:id="rId14"/>
    <p:sldId id="315" r:id="rId15"/>
    <p:sldId id="316" r:id="rId16"/>
    <p:sldId id="330" r:id="rId17"/>
    <p:sldId id="309" r:id="rId18"/>
    <p:sldId id="312" r:id="rId19"/>
    <p:sldId id="331" r:id="rId20"/>
    <p:sldId id="332" r:id="rId21"/>
    <p:sldId id="333" r:id="rId22"/>
    <p:sldId id="323" r:id="rId23"/>
    <p:sldId id="324" r:id="rId24"/>
    <p:sldId id="340" r:id="rId25"/>
    <p:sldId id="33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6"/>
    <a:srgbClr val="9E546D"/>
    <a:srgbClr val="262626"/>
    <a:srgbClr val="FC9627"/>
    <a:srgbClr val="FFFFFF"/>
    <a:srgbClr val="EAA1D6"/>
    <a:srgbClr val="DABF99"/>
    <a:srgbClr val="382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ciml/red-wine-quality-cortez-et-al-200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991AE-9273-4410-BD3C-4FFE5D6F8EB0}"/>
              </a:ext>
            </a:extLst>
          </p:cNvPr>
          <p:cNvSpPr txBox="1"/>
          <p:nvPr/>
        </p:nvSpPr>
        <p:spPr>
          <a:xfrm>
            <a:off x="484814" y="640080"/>
            <a:ext cx="3659246" cy="285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mystery of a good wine…</a:t>
            </a:r>
          </a:p>
        </p:txBody>
      </p:sp>
      <p:cxnSp>
        <p:nvCxnSpPr>
          <p:cNvPr id="57" name="Straight Connector 4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7E389B1-999C-435A-885E-BCC3475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4" r="11182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606EA7-1C7A-4895-B823-D8B954DA10ED}"/>
              </a:ext>
            </a:extLst>
          </p:cNvPr>
          <p:cNvSpPr/>
          <p:nvPr/>
        </p:nvSpPr>
        <p:spPr>
          <a:xfrm>
            <a:off x="4622334" y="0"/>
            <a:ext cx="604007" cy="68580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0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51C1F-089C-4738-B8C9-7F9077DA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14" y="565688"/>
            <a:ext cx="5163842" cy="52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07B13D-FDAC-4449-A13B-EB41B65F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9" y="673474"/>
            <a:ext cx="7529157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7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7F66AE-E4F9-4143-8A5A-EC9977CE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911317"/>
            <a:ext cx="7336063" cy="36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B4A9B4-AF7F-40D1-B800-529993DE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93" y="746310"/>
            <a:ext cx="7420410" cy="39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8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29559-1A8B-478E-BC02-32C59E0D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928687"/>
            <a:ext cx="64293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D64870-8A70-4122-BEB1-4AC90EE3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2" y="94130"/>
            <a:ext cx="3582086" cy="6037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E229D4-CF46-4B77-8329-5C2DDCCA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57" y="0"/>
            <a:ext cx="45910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4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4C7F85-93FA-423E-AEB9-A1188530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1" y="638735"/>
            <a:ext cx="4705350" cy="48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DBE2D3-4121-4137-AAED-0A449DE6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60" y="0"/>
            <a:ext cx="4090740" cy="616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5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165B8D-F0E3-404D-96EC-D88B297B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76" y="149290"/>
            <a:ext cx="3696184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6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078A76-8913-45CF-8E5A-4C857C20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2" y="1139307"/>
            <a:ext cx="5076825" cy="2190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D2234F-B4C6-4F2B-9C26-AA05DC03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4" y="697006"/>
            <a:ext cx="2686050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C9AC2-948C-4D9C-AF05-8E9929887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2" y="460562"/>
            <a:ext cx="48672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2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E3DBC9-A9FA-4D9C-9995-D0ECB73EB974}"/>
              </a:ext>
            </a:extLst>
          </p:cNvPr>
          <p:cNvSpPr txBox="1">
            <a:spLocks/>
          </p:cNvSpPr>
          <p:nvPr/>
        </p:nvSpPr>
        <p:spPr>
          <a:xfrm>
            <a:off x="644275" y="555051"/>
            <a:ext cx="10058400" cy="871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accuracy</a:t>
            </a:r>
            <a:r>
              <a:rPr lang="pl-PL" dirty="0"/>
              <a:t> </a:t>
            </a:r>
            <a:r>
              <a:rPr lang="pl-PL" dirty="0" err="1"/>
              <a:t>summary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00679-A021-4E32-9218-194D273F1862}"/>
              </a:ext>
            </a:extLst>
          </p:cNvPr>
          <p:cNvSpPr txBox="1"/>
          <p:nvPr/>
        </p:nvSpPr>
        <p:spPr>
          <a:xfrm>
            <a:off x="7118432" y="2121892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ROC_AUC_SCORE:</a:t>
            </a:r>
            <a:endParaRPr lang="en-GB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AFD5F-23C0-48EC-9F12-6AB50B2C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53" y="2381036"/>
            <a:ext cx="4908176" cy="3555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8B045-2797-4259-88A1-9089E87C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93" y="2742360"/>
            <a:ext cx="5575929" cy="25826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6825C2-5A87-496E-BBAE-C5B6B084A198}"/>
              </a:ext>
            </a:extLst>
          </p:cNvPr>
          <p:cNvSpPr/>
          <p:nvPr/>
        </p:nvSpPr>
        <p:spPr>
          <a:xfrm>
            <a:off x="632012" y="4518212"/>
            <a:ext cx="5365376" cy="2420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EC70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29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6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69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75399B-0A37-4F5F-BD34-B7CE0ED986EE}"/>
              </a:ext>
            </a:extLst>
          </p:cNvPr>
          <p:cNvSpPr txBox="1">
            <a:spLocks/>
          </p:cNvSpPr>
          <p:nvPr/>
        </p:nvSpPr>
        <p:spPr>
          <a:xfrm>
            <a:off x="642256" y="642257"/>
            <a:ext cx="3417677" cy="522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11BD9-5861-415E-9D43-09B1AD930DBE}"/>
              </a:ext>
            </a:extLst>
          </p:cNvPr>
          <p:cNvSpPr txBox="1"/>
          <p:nvPr/>
        </p:nvSpPr>
        <p:spPr>
          <a:xfrm>
            <a:off x="586128" y="1799939"/>
            <a:ext cx="10923567" cy="758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 comes from Kaggle and contain information about Portuguese red wines</a:t>
            </a:r>
            <a:r>
              <a:rPr lang="pl-PL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(„</a:t>
            </a:r>
            <a:r>
              <a:rPr lang="pl-PL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Vinho</a:t>
            </a:r>
            <a:r>
              <a:rPr lang="pl-PL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Verde”)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D9896C-1385-42B1-98F0-403B89CE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2" y="2533475"/>
            <a:ext cx="7847063" cy="2707236"/>
          </a:xfrm>
          <a:prstGeom prst="rect">
            <a:avLst/>
          </a:prstGeom>
        </p:spPr>
      </p:pic>
      <p:sp>
        <p:nvSpPr>
          <p:cNvPr id="79" name="Rectangle 71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8375F-CDBA-436F-B5FD-4DB64E626F0B}"/>
              </a:ext>
            </a:extLst>
          </p:cNvPr>
          <p:cNvSpPr/>
          <p:nvPr/>
        </p:nvSpPr>
        <p:spPr>
          <a:xfrm>
            <a:off x="261998" y="5962337"/>
            <a:ext cx="882054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Source: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https://www.kaggle.com/uciml/red-wine-quality-cortez-et-al-2009</a:t>
            </a:r>
            <a:endParaRPr lang="en-US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6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E3DBC9-A9FA-4D9C-9995-D0ECB73EB974}"/>
              </a:ext>
            </a:extLst>
          </p:cNvPr>
          <p:cNvSpPr txBox="1">
            <a:spLocks/>
          </p:cNvSpPr>
          <p:nvPr/>
        </p:nvSpPr>
        <p:spPr>
          <a:xfrm>
            <a:off x="644275" y="555051"/>
            <a:ext cx="10058400" cy="871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Model </a:t>
            </a:r>
            <a:r>
              <a:rPr lang="pl-PL" dirty="0" err="1"/>
              <a:t>summary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06BDF-499C-45CB-9C5A-BEEAC41B9727}"/>
              </a:ext>
            </a:extLst>
          </p:cNvPr>
          <p:cNvSpPr txBox="1"/>
          <p:nvPr/>
        </p:nvSpPr>
        <p:spPr>
          <a:xfrm>
            <a:off x="916369" y="3022520"/>
            <a:ext cx="9016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Accuracy</a:t>
            </a:r>
            <a:r>
              <a:rPr lang="pl-PL" dirty="0"/>
              <a:t> of 79,5%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Model </a:t>
            </a:r>
            <a:r>
              <a:rPr lang="pl-PL" dirty="0" err="1"/>
              <a:t>evaluated</a:t>
            </a:r>
            <a:r>
              <a:rPr lang="pl-PL" dirty="0"/>
              <a:t> 424 </a:t>
            </a:r>
            <a:r>
              <a:rPr lang="pl-PL" dirty="0" err="1"/>
              <a:t>wines</a:t>
            </a:r>
            <a:r>
              <a:rPr lang="pl-PL" dirty="0"/>
              <a:t> </a:t>
            </a:r>
            <a:r>
              <a:rPr lang="pl-PL" dirty="0" err="1"/>
              <a:t>correctly</a:t>
            </a:r>
            <a:r>
              <a:rPr lang="pl-PL" dirty="0"/>
              <a:t>, 32 as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and 77 as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bad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667C03-8BCB-4DCC-AB68-93A73BBF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38" y="1900980"/>
            <a:ext cx="51911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9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E3DBC9-A9FA-4D9C-9995-D0ECB73EB974}"/>
              </a:ext>
            </a:extLst>
          </p:cNvPr>
          <p:cNvSpPr txBox="1">
            <a:spLocks/>
          </p:cNvSpPr>
          <p:nvPr/>
        </p:nvSpPr>
        <p:spPr>
          <a:xfrm>
            <a:off x="644275" y="555051"/>
            <a:ext cx="10058400" cy="8710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Model </a:t>
            </a:r>
            <a:r>
              <a:rPr lang="pl-PL" dirty="0" err="1"/>
              <a:t>summary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3234ED-6999-4EF2-8653-DBE1CDF45E03}"/>
              </a:ext>
            </a:extLst>
          </p:cNvPr>
          <p:cNvSpPr/>
          <p:nvPr/>
        </p:nvSpPr>
        <p:spPr>
          <a:xfrm>
            <a:off x="422246" y="5429585"/>
            <a:ext cx="8159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GB" dirty="0">
                <a:solidFill>
                  <a:srgbClr val="333333"/>
                </a:solidFill>
                <a:latin typeface="MathJax_Math-italic"/>
              </a:rPr>
            </a:br>
            <a:r>
              <a:rPr lang="en-GB" dirty="0">
                <a:solidFill>
                  <a:srgbClr val="333333"/>
                </a:solidFill>
                <a:latin typeface="MathJax_Math-italic"/>
              </a:rPr>
              <a:t>prediction</a:t>
            </a:r>
            <a:r>
              <a:rPr lang="pl-PL" dirty="0">
                <a:solidFill>
                  <a:srgbClr val="333333"/>
                </a:solidFill>
                <a:latin typeface="MathJax_Math-italic"/>
              </a:rPr>
              <a:t> </a:t>
            </a:r>
            <a:r>
              <a:rPr lang="en-GB" dirty="0">
                <a:solidFill>
                  <a:srgbClr val="333333"/>
                </a:solidFill>
                <a:latin typeface="MathJax_Main"/>
              </a:rPr>
              <a:t>=</a:t>
            </a:r>
            <a:r>
              <a:rPr lang="pl-PL" dirty="0">
                <a:solidFill>
                  <a:srgbClr val="333333"/>
                </a:solidFill>
                <a:latin typeface="MathJax_Main"/>
              </a:rPr>
              <a:t> </a:t>
            </a:r>
            <a:r>
              <a:rPr lang="en-GB" dirty="0">
                <a:solidFill>
                  <a:srgbClr val="333333"/>
                </a:solidFill>
                <a:latin typeface="MathJax_Math-italic"/>
              </a:rPr>
              <a:t>bias</a:t>
            </a:r>
            <a:r>
              <a:rPr lang="pl-PL" dirty="0">
                <a:solidFill>
                  <a:srgbClr val="333333"/>
                </a:solidFill>
                <a:latin typeface="MathJax_Math-italic"/>
              </a:rPr>
              <a:t> </a:t>
            </a:r>
            <a:r>
              <a:rPr lang="en-GB" dirty="0">
                <a:solidFill>
                  <a:srgbClr val="333333"/>
                </a:solidFill>
                <a:latin typeface="MathJax_Main"/>
              </a:rPr>
              <a:t>+</a:t>
            </a:r>
            <a:r>
              <a:rPr lang="pl-PL" dirty="0">
                <a:solidFill>
                  <a:srgbClr val="333333"/>
                </a:solidFill>
                <a:latin typeface="MathJax_Main"/>
              </a:rPr>
              <a:t> </a:t>
            </a:r>
            <a:r>
              <a:rPr lang="en-GB" dirty="0">
                <a:solidFill>
                  <a:srgbClr val="333333"/>
                </a:solidFill>
                <a:latin typeface="MathJax_Math-italic"/>
              </a:rPr>
              <a:t>feature</a:t>
            </a:r>
            <a:r>
              <a:rPr lang="en-GB" dirty="0">
                <a:solidFill>
                  <a:srgbClr val="333333"/>
                </a:solidFill>
                <a:latin typeface="MathJax_Main"/>
              </a:rPr>
              <a:t>1</a:t>
            </a:r>
            <a:r>
              <a:rPr lang="pl-PL" dirty="0">
                <a:solidFill>
                  <a:srgbClr val="333333"/>
                </a:solidFill>
                <a:latin typeface="MathJax_Main"/>
              </a:rPr>
              <a:t> *</a:t>
            </a:r>
            <a:r>
              <a:rPr lang="en-GB" dirty="0">
                <a:solidFill>
                  <a:srgbClr val="333333"/>
                </a:solidFill>
                <a:latin typeface="MathJax_Math-italic"/>
              </a:rPr>
              <a:t>contribution</a:t>
            </a:r>
            <a:r>
              <a:rPr lang="en-GB" dirty="0">
                <a:solidFill>
                  <a:srgbClr val="333333"/>
                </a:solidFill>
                <a:latin typeface="MathJax_Main"/>
              </a:rPr>
              <a:t>+…+</a:t>
            </a:r>
            <a:r>
              <a:rPr lang="en-GB" dirty="0">
                <a:solidFill>
                  <a:srgbClr val="333333"/>
                </a:solidFill>
                <a:latin typeface="MathJax_Math-italic"/>
              </a:rPr>
              <a:t>feature</a:t>
            </a:r>
            <a:r>
              <a:rPr lang="pl-PL" dirty="0">
                <a:solidFill>
                  <a:srgbClr val="333333"/>
                </a:solidFill>
                <a:latin typeface="MathJax_Math-italic"/>
              </a:rPr>
              <a:t> </a:t>
            </a:r>
            <a:r>
              <a:rPr lang="en-GB" dirty="0">
                <a:solidFill>
                  <a:srgbClr val="333333"/>
                </a:solidFill>
                <a:latin typeface="MathJax_Math-italic"/>
              </a:rPr>
              <a:t>n</a:t>
            </a:r>
            <a:r>
              <a:rPr lang="pl-PL" dirty="0">
                <a:solidFill>
                  <a:srgbClr val="333333"/>
                </a:solidFill>
                <a:latin typeface="MathJax_Math-italic"/>
              </a:rPr>
              <a:t> *</a:t>
            </a:r>
            <a:r>
              <a:rPr lang="en-GB" dirty="0">
                <a:solidFill>
                  <a:srgbClr val="333333"/>
                </a:solidFill>
                <a:latin typeface="MathJax_Math-italic"/>
              </a:rPr>
              <a:t>contribution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9E5E9-DBC5-4420-B534-780A9DC5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20" y="1521169"/>
            <a:ext cx="6200775" cy="3990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451A5-B750-4E25-98CE-5C677ED4C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099" y="2671949"/>
            <a:ext cx="3461560" cy="282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18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8004341-99AE-46BD-92A1-2E06B7D8E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04" b="49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6A1F3A-F314-47F8-A651-53ADC6E4719B}"/>
              </a:ext>
            </a:extLst>
          </p:cNvPr>
          <p:cNvSpPr txBox="1">
            <a:spLocks/>
          </p:cNvSpPr>
          <p:nvPr/>
        </p:nvSpPr>
        <p:spPr>
          <a:xfrm>
            <a:off x="1390893" y="889233"/>
            <a:ext cx="3944505" cy="1145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dirty="0">
                <a:solidFill>
                  <a:srgbClr val="EC7016"/>
                </a:solidFill>
              </a:rPr>
              <a:t>Cheers!</a:t>
            </a:r>
          </a:p>
        </p:txBody>
      </p:sp>
    </p:spTree>
    <p:extLst>
      <p:ext uri="{BB962C8B-B14F-4D97-AF65-F5344CB8AC3E}">
        <p14:creationId xmlns:p14="http://schemas.microsoft.com/office/powerpoint/2010/main" val="94440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75399B-0A37-4F5F-BD34-B7CE0ED986EE}"/>
              </a:ext>
            </a:extLst>
          </p:cNvPr>
          <p:cNvSpPr txBox="1">
            <a:spLocks/>
          </p:cNvSpPr>
          <p:nvPr/>
        </p:nvSpPr>
        <p:spPr>
          <a:xfrm>
            <a:off x="990932" y="286603"/>
            <a:ext cx="675098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9052A-393B-4A0D-980D-ADEE29827A69}"/>
              </a:ext>
            </a:extLst>
          </p:cNvPr>
          <p:cNvSpPr/>
          <p:nvPr/>
        </p:nvSpPr>
        <p:spPr>
          <a:xfrm>
            <a:off x="1044204" y="2023962"/>
            <a:ext cx="6697715" cy="384513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fixed acidity: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acids in with wine </a:t>
            </a:r>
            <a:endParaRPr lang="pl-PL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volatile acidity: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acetic acid, at too high of levels can lead to an unpleasant, vinegar taste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citric acid: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small quantities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add ‘freshness’ and flavor to wines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sugar: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amount of sugar remaining after fermentation stops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 g/l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sweet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chlorides: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amount of salt in the wine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sulfur dioxide: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free form of SO2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prevents microbial growth and the oxidation of wine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sulfur dioxide: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 of free and bound forms of S02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detectable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taste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50 ppm</a:t>
            </a:r>
            <a:endParaRPr lang="pl-PL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density: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depend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percent alcohol and sugar content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describes how acidic 0 (very acidic) or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alkaline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14 (very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alkaline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most wines are between 3-4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sulphates: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additive which acts as an antimicrobial and antioxidant</a:t>
            </a:r>
            <a:r>
              <a:rPr lang="pl-PL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l-PL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allergenic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alcohol: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percent alcohol content of the wine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62350-721F-4107-8BBE-B1C5E670D0ED}"/>
              </a:ext>
            </a:extLst>
          </p:cNvPr>
          <p:cNvSpPr/>
          <p:nvPr/>
        </p:nvSpPr>
        <p:spPr>
          <a:xfrm>
            <a:off x="8154099" y="0"/>
            <a:ext cx="4037901" cy="6392411"/>
          </a:xfrm>
          <a:prstGeom prst="rect">
            <a:avLst/>
          </a:prstGeom>
          <a:solidFill>
            <a:srgbClr val="9E546D"/>
          </a:solidFill>
          <a:ln>
            <a:solidFill>
              <a:srgbClr val="9E54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CFA97-1D95-4C78-AB93-6F3AD6D0D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268" y="1961631"/>
            <a:ext cx="3894841" cy="29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2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D23C58-D0FC-4CE5-B5F4-F6EB6D9802A8}"/>
              </a:ext>
            </a:extLst>
          </p:cNvPr>
          <p:cNvSpPr/>
          <p:nvPr/>
        </p:nvSpPr>
        <p:spPr>
          <a:xfrm>
            <a:off x="420751" y="2824821"/>
            <a:ext cx="3178126" cy="37773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Mean residual sugar level is 2.5 g/l, but there is a sample of wine with 15.5 g/l (which is still not sweet as noticeably sweet wines start at around 35 g/l)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Mean free sulfur dioxide is 46.5 ppm. Max value is 289 which is quite high as 75% is 62 ppm. (max. By law in US is 350)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PH of wine is within range from 2.7 till 4, mean 3.3. There is no basic wines in this dataset (no high pH levels).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Alcohol: lightest wine is 8.4%, strongest is 14.9.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100" dirty="0">
                <a:solidFill>
                  <a:srgbClr val="FFFFFF"/>
                </a:solidFill>
              </a:rPr>
              <a:t>Min</a:t>
            </a:r>
            <a:r>
              <a:rPr lang="pl-PL" sz="1100" dirty="0">
                <a:solidFill>
                  <a:srgbClr val="FFFFFF"/>
                </a:solidFill>
              </a:rPr>
              <a:t>.</a:t>
            </a:r>
            <a:r>
              <a:rPr lang="en-US" sz="1100" dirty="0">
                <a:solidFill>
                  <a:srgbClr val="FFFFFF"/>
                </a:solidFill>
              </a:rPr>
              <a:t> quality mark is 3, mean 5.8, highest is 9.</a:t>
            </a:r>
            <a:endParaRPr lang="en-US" sz="1100" b="0" i="0" dirty="0">
              <a:solidFill>
                <a:srgbClr val="FFFFFF"/>
              </a:solidFill>
              <a:effectLst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A45E1E-91CD-4930-B828-8ECA75D17BE6}"/>
              </a:ext>
            </a:extLst>
          </p:cNvPr>
          <p:cNvSpPr txBox="1">
            <a:spLocks/>
          </p:cNvSpPr>
          <p:nvPr/>
        </p:nvSpPr>
        <p:spPr>
          <a:xfrm>
            <a:off x="425353" y="1456404"/>
            <a:ext cx="3448259" cy="82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Data Set</a:t>
            </a:r>
            <a:r>
              <a:rPr lang="pl-PL" sz="4000" dirty="0">
                <a:solidFill>
                  <a:srgbClr val="FFFFFF"/>
                </a:solidFill>
              </a:rPr>
              <a:t> - </a:t>
            </a:r>
          </a:p>
          <a:p>
            <a:pPr>
              <a:spcAft>
                <a:spcPts val="600"/>
              </a:spcAft>
            </a:pPr>
            <a:r>
              <a:rPr lang="pl-PL" sz="4000" dirty="0" err="1">
                <a:solidFill>
                  <a:srgbClr val="FFFFFF"/>
                </a:solidFill>
              </a:rPr>
              <a:t>Observations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1D85FA-64B8-4147-9582-C44C6DB8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16" y="1425086"/>
            <a:ext cx="6635255" cy="39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75399B-0A37-4F5F-BD34-B7CE0ED986EE}"/>
              </a:ext>
            </a:extLst>
          </p:cNvPr>
          <p:cNvSpPr txBox="1">
            <a:spLocks/>
          </p:cNvSpPr>
          <p:nvPr/>
        </p:nvSpPr>
        <p:spPr>
          <a:xfrm>
            <a:off x="702190" y="1271846"/>
            <a:ext cx="3448259" cy="825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Data Set</a:t>
            </a:r>
            <a:r>
              <a:rPr lang="pl-PL" sz="4000" dirty="0">
                <a:solidFill>
                  <a:srgbClr val="FFFFFF"/>
                </a:solidFill>
              </a:rPr>
              <a:t> - </a:t>
            </a:r>
          </a:p>
          <a:p>
            <a:pPr>
              <a:spcAft>
                <a:spcPts val="600"/>
              </a:spcAft>
            </a:pPr>
            <a:r>
              <a:rPr lang="pl-PL" sz="4000" dirty="0" err="1">
                <a:solidFill>
                  <a:srgbClr val="FFFFFF"/>
                </a:solidFill>
              </a:rPr>
              <a:t>Observations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D23C58-D0FC-4CE5-B5F4-F6EB6D9802A8}"/>
              </a:ext>
            </a:extLst>
          </p:cNvPr>
          <p:cNvSpPr/>
          <p:nvPr/>
        </p:nvSpPr>
        <p:spPr>
          <a:xfrm>
            <a:off x="534410" y="2680448"/>
            <a:ext cx="3448259" cy="37539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l-PL" sz="1400" dirty="0">
                <a:solidFill>
                  <a:srgbClr val="FFFFFF"/>
                </a:solidFill>
              </a:rPr>
              <a:t>T</a:t>
            </a:r>
            <a:r>
              <a:rPr lang="en-US" sz="1400" dirty="0">
                <a:solidFill>
                  <a:srgbClr val="FFFFFF"/>
                </a:solidFill>
              </a:rPr>
              <a:t>he quality of wine is </a:t>
            </a:r>
            <a:r>
              <a:rPr lang="pl-PL" sz="1400" dirty="0">
                <a:solidFill>
                  <a:srgbClr val="FFFFFF"/>
                </a:solidFill>
              </a:rPr>
              <a:t>the most </a:t>
            </a:r>
            <a:r>
              <a:rPr lang="en-US" sz="1400" dirty="0">
                <a:solidFill>
                  <a:srgbClr val="FFFFFF"/>
                </a:solidFill>
              </a:rPr>
              <a:t>corelated to</a:t>
            </a:r>
            <a:r>
              <a:rPr lang="pl-PL" sz="1400" dirty="0">
                <a:solidFill>
                  <a:srgbClr val="FFFFFF"/>
                </a:solidFill>
              </a:rPr>
              <a:t> the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pl-PL" sz="1400" dirty="0" err="1">
                <a:solidFill>
                  <a:srgbClr val="FFFFFF"/>
                </a:solidFill>
              </a:rPr>
              <a:t>amount</a:t>
            </a:r>
            <a:r>
              <a:rPr lang="pl-PL" sz="1400" dirty="0">
                <a:solidFill>
                  <a:srgbClr val="FFFFFF"/>
                </a:solidFill>
              </a:rPr>
              <a:t> of </a:t>
            </a:r>
            <a:r>
              <a:rPr lang="en-US" sz="1400" dirty="0">
                <a:solidFill>
                  <a:srgbClr val="EC7016"/>
                </a:solidFill>
              </a:rPr>
              <a:t>alcohol</a:t>
            </a:r>
            <a:endParaRPr lang="pl-PL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l-PL" sz="1400" dirty="0">
                <a:solidFill>
                  <a:srgbClr val="FFFFFF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The quality of wine is highly </a:t>
            </a:r>
            <a:r>
              <a:rPr lang="pl-PL" sz="1400" dirty="0" err="1">
                <a:solidFill>
                  <a:srgbClr val="EC7016"/>
                </a:solidFill>
              </a:rPr>
              <a:t>inversly</a:t>
            </a:r>
            <a:r>
              <a:rPr lang="pl-PL" sz="1400" dirty="0">
                <a:solidFill>
                  <a:srgbClr val="FFFFFF"/>
                </a:solidFill>
              </a:rPr>
              <a:t> </a:t>
            </a:r>
            <a:r>
              <a:rPr lang="en-US" sz="1400" dirty="0">
                <a:solidFill>
                  <a:srgbClr val="FFFFFF"/>
                </a:solidFill>
              </a:rPr>
              <a:t>related to </a:t>
            </a:r>
            <a:r>
              <a:rPr lang="en-US" sz="1400" dirty="0">
                <a:solidFill>
                  <a:srgbClr val="EC7016"/>
                </a:solidFill>
              </a:rPr>
              <a:t>volatile acidity</a:t>
            </a:r>
            <a:r>
              <a:rPr lang="pl-PL" sz="1400" dirty="0">
                <a:solidFill>
                  <a:srgbClr val="FFFFFF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•"/>
            </a:pPr>
            <a:endParaRPr lang="pl-PL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l-PL" sz="1400" dirty="0">
                <a:solidFill>
                  <a:srgbClr val="FFFFFF"/>
                </a:solidFill>
              </a:rPr>
              <a:t>The </a:t>
            </a:r>
            <a:r>
              <a:rPr lang="en-US" sz="1400" dirty="0">
                <a:solidFill>
                  <a:srgbClr val="FFFFFF"/>
                </a:solidFill>
              </a:rPr>
              <a:t>quality</a:t>
            </a:r>
            <a:r>
              <a:rPr lang="pl-PL" sz="1400" dirty="0">
                <a:solidFill>
                  <a:srgbClr val="FFFFFF"/>
                </a:solidFill>
              </a:rPr>
              <a:t> </a:t>
            </a:r>
            <a:r>
              <a:rPr lang="pl-PL" sz="1400" dirty="0" err="1">
                <a:solidFill>
                  <a:srgbClr val="FFFFFF"/>
                </a:solidFill>
              </a:rPr>
              <a:t>increase</a:t>
            </a:r>
            <a:r>
              <a:rPr lang="pl-PL" sz="1400" dirty="0">
                <a:solidFill>
                  <a:srgbClr val="FFFFFF"/>
                </a:solidFill>
              </a:rPr>
              <a:t> with </a:t>
            </a:r>
            <a:r>
              <a:rPr lang="pl-PL" sz="1400" dirty="0" err="1">
                <a:solidFill>
                  <a:srgbClr val="FFFFFF"/>
                </a:solidFill>
              </a:rPr>
              <a:t>amount</a:t>
            </a:r>
            <a:r>
              <a:rPr lang="pl-PL" sz="1400" dirty="0">
                <a:solidFill>
                  <a:srgbClr val="FFFFFF"/>
                </a:solidFill>
              </a:rPr>
              <a:t> of </a:t>
            </a:r>
            <a:r>
              <a:rPr lang="pl-PL" sz="1400" dirty="0" err="1">
                <a:solidFill>
                  <a:srgbClr val="EC7016"/>
                </a:solidFill>
              </a:rPr>
              <a:t>sulphates</a:t>
            </a:r>
            <a:endParaRPr lang="en-US" sz="1400" dirty="0">
              <a:solidFill>
                <a:srgbClr val="EC701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DA20B9-A403-42B8-AF0D-A6FD15BDB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4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00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75399B-0A37-4F5F-BD34-B7CE0ED986EE}"/>
              </a:ext>
            </a:extLst>
          </p:cNvPr>
          <p:cNvSpPr txBox="1">
            <a:spLocks/>
          </p:cNvSpPr>
          <p:nvPr/>
        </p:nvSpPr>
        <p:spPr>
          <a:xfrm>
            <a:off x="435869" y="640080"/>
            <a:ext cx="3659246" cy="2862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</a:rPr>
              <a:t>Data Set - observations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952F380-7B79-48A1-8F51-4A693307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734" y="1897226"/>
            <a:ext cx="5123802" cy="338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4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75399B-0A37-4F5F-BD34-B7CE0ED986EE}"/>
              </a:ext>
            </a:extLst>
          </p:cNvPr>
          <p:cNvSpPr txBox="1">
            <a:spLocks/>
          </p:cNvSpPr>
          <p:nvPr/>
        </p:nvSpPr>
        <p:spPr>
          <a:xfrm>
            <a:off x="593941" y="303382"/>
            <a:ext cx="10058400" cy="6296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DCECA-62FA-4D93-AC07-60D93CD7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84" y="1247288"/>
            <a:ext cx="84677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B75399B-0A37-4F5F-BD34-B7CE0ED986EE}"/>
              </a:ext>
            </a:extLst>
          </p:cNvPr>
          <p:cNvSpPr txBox="1">
            <a:spLocks/>
          </p:cNvSpPr>
          <p:nvPr/>
        </p:nvSpPr>
        <p:spPr>
          <a:xfrm>
            <a:off x="593941" y="303382"/>
            <a:ext cx="10058400" cy="6296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C6738-5279-48FD-B546-4D484A21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41" y="2070035"/>
            <a:ext cx="86201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2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75399B-0A37-4F5F-BD34-B7CE0ED986EE}"/>
              </a:ext>
            </a:extLst>
          </p:cNvPr>
          <p:cNvSpPr txBox="1">
            <a:spLocks/>
          </p:cNvSpPr>
          <p:nvPr/>
        </p:nvSpPr>
        <p:spPr>
          <a:xfrm>
            <a:off x="990932" y="286603"/>
            <a:ext cx="675098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pl-PL" sz="4800" dirty="0"/>
              <a:t>Model </a:t>
            </a:r>
            <a:r>
              <a:rPr lang="pl-PL" sz="4800" dirty="0" err="1"/>
              <a:t>buildig</a:t>
            </a:r>
            <a:endParaRPr lang="en-US" sz="4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-1"/>
            <a:ext cx="4050791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A2369-10B3-4A99-93ED-036A92FD9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C09C93-EDDF-417E-88F7-B10CFC3A3734}"/>
              </a:ext>
            </a:extLst>
          </p:cNvPr>
          <p:cNvSpPr txBox="1"/>
          <p:nvPr/>
        </p:nvSpPr>
        <p:spPr>
          <a:xfrm>
            <a:off x="1166070" y="2558642"/>
            <a:ext cx="42448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Goal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/>
              <a:t>We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try</a:t>
            </a:r>
            <a:r>
              <a:rPr lang="pl-PL" dirty="0"/>
              <a:t> to </a:t>
            </a:r>
            <a:r>
              <a:rPr lang="pl-PL" dirty="0" err="1"/>
              <a:t>build</a:t>
            </a:r>
            <a:r>
              <a:rPr lang="pl-PL" dirty="0"/>
              <a:t> a model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classify</a:t>
            </a:r>
            <a:r>
              <a:rPr lang="pl-PL" dirty="0"/>
              <a:t> </a:t>
            </a:r>
            <a:r>
              <a:rPr lang="pl-PL" dirty="0" err="1"/>
              <a:t>good</a:t>
            </a:r>
            <a:r>
              <a:rPr lang="pl-PL" dirty="0"/>
              <a:t> and </a:t>
            </a:r>
            <a:r>
              <a:rPr lang="pl-PL" dirty="0" err="1"/>
              <a:t>bad</a:t>
            </a:r>
            <a:r>
              <a:rPr lang="pl-PL" dirty="0"/>
              <a:t> </a:t>
            </a:r>
            <a:r>
              <a:rPr lang="pl-PL" dirty="0" err="1"/>
              <a:t>wines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en-GB" dirty="0"/>
              <a:t>Wines with a quality score of </a:t>
            </a:r>
            <a:r>
              <a:rPr lang="pl-PL" dirty="0"/>
              <a:t>5</a:t>
            </a:r>
            <a:r>
              <a:rPr lang="en-GB" dirty="0"/>
              <a:t> or higher will be considered as "good" wines with </a:t>
            </a:r>
            <a:r>
              <a:rPr lang="en-GB" dirty="0" err="1"/>
              <a:t>with</a:t>
            </a:r>
            <a:r>
              <a:rPr lang="en-GB" dirty="0"/>
              <a:t> a quality score of less will be considered as "bad" wines.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2153F-8649-433A-988A-F173EEDB7737}"/>
              </a:ext>
            </a:extLst>
          </p:cNvPr>
          <p:cNvSpPr/>
          <p:nvPr/>
        </p:nvSpPr>
        <p:spPr>
          <a:xfrm>
            <a:off x="8154099" y="0"/>
            <a:ext cx="4037901" cy="6392411"/>
          </a:xfrm>
          <a:prstGeom prst="rect">
            <a:avLst/>
          </a:prstGeom>
          <a:solidFill>
            <a:srgbClr val="9E546D"/>
          </a:solidFill>
          <a:ln>
            <a:solidFill>
              <a:srgbClr val="9E54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809B4-EC00-46F0-9B8E-C83539B7C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917" y="1826551"/>
            <a:ext cx="3882614" cy="29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147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0492C7-3D05-4252-9070-907F9CD94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EB45E-E4D2-4DCE-B9A6-76D2511C3B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88FA6-D30E-4A7B-B44D-38F479CF5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Bookman Old Style</vt:lpstr>
      <vt:lpstr>Calibri</vt:lpstr>
      <vt:lpstr>Franklin Gothic Book</vt:lpstr>
      <vt:lpstr>MathJax_Main</vt:lpstr>
      <vt:lpstr>MathJax_Math-italic</vt:lpstr>
      <vt:lpstr>1_RetrospectVTI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2020-07-26T16:10:58Z</dcterms:created>
  <dcterms:modified xsi:type="dcterms:W3CDTF">2020-07-27T13:01:08Z</dcterms:modified>
</cp:coreProperties>
</file>