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4" r:id="rId2"/>
    <p:sldId id="275" r:id="rId3"/>
    <p:sldId id="296" r:id="rId4"/>
    <p:sldId id="279" r:id="rId5"/>
    <p:sldId id="281" r:id="rId6"/>
    <p:sldId id="282" r:id="rId7"/>
    <p:sldId id="293" r:id="rId8"/>
    <p:sldId id="283" r:id="rId9"/>
    <p:sldId id="284" r:id="rId10"/>
    <p:sldId id="286" r:id="rId11"/>
    <p:sldId id="287" r:id="rId12"/>
    <p:sldId id="288" r:id="rId13"/>
    <p:sldId id="289" r:id="rId14"/>
    <p:sldId id="297" r:id="rId15"/>
    <p:sldId id="294" r:id="rId16"/>
    <p:sldId id="304" r:id="rId17"/>
    <p:sldId id="308" r:id="rId18"/>
    <p:sldId id="280" r:id="rId19"/>
    <p:sldId id="302" r:id="rId20"/>
    <p:sldId id="303" r:id="rId21"/>
    <p:sldId id="306" r:id="rId22"/>
    <p:sldId id="290" r:id="rId23"/>
    <p:sldId id="307" r:id="rId24"/>
    <p:sldId id="305" r:id="rId25"/>
  </p:sldIdLst>
  <p:sldSz cx="12192000" cy="6858000"/>
  <p:notesSz cx="6881813" cy="96615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71A3"/>
    <a:srgbClr val="EAAF87"/>
    <a:srgbClr val="E0EDEF"/>
    <a:srgbClr val="F6F6F6"/>
    <a:srgbClr val="8CC0A8"/>
    <a:srgbClr val="A49AA8"/>
    <a:srgbClr val="E9B694"/>
    <a:srgbClr val="FAFAFA"/>
    <a:srgbClr val="FFFFFF"/>
    <a:srgbClr val="F05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>
      <p:cViewPr varScale="1">
        <p:scale>
          <a:sx n="114" d="100"/>
          <a:sy n="114" d="100"/>
        </p:scale>
        <p:origin x="38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12/1/2020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12/1/2020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1208088"/>
            <a:ext cx="5794375" cy="3260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649609"/>
            <a:ext cx="5505450" cy="3804225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Heart+Diseas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89565E-7A4E-4EDA-96D0-CBD6532B95B8}"/>
              </a:ext>
            </a:extLst>
          </p:cNvPr>
          <p:cNvSpPr txBox="1"/>
          <p:nvPr/>
        </p:nvSpPr>
        <p:spPr>
          <a:xfrm>
            <a:off x="394899" y="1196752"/>
            <a:ext cx="4803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Heart</a:t>
            </a:r>
            <a:r>
              <a:rPr lang="pl-PL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Disease</a:t>
            </a:r>
            <a:r>
              <a:rPr lang="pl-PL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Classification</a:t>
            </a:r>
            <a:endParaRPr lang="pl-PL" sz="3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/>
            <a:r>
              <a:rPr lang="pl-P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Machine Learning Project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" name="Picture 3" descr="A picture containing sign, drawing, guitar&#10;&#10;Description automatically generated">
            <a:extLst>
              <a:ext uri="{FF2B5EF4-FFF2-40B4-BE49-F238E27FC236}">
                <a16:creationId xmlns:a16="http://schemas.microsoft.com/office/drawing/2014/main" id="{52003C50-7D33-4E29-BBF9-EB343DC9D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" y="0"/>
            <a:ext cx="1217854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AC4225-4C10-4522-9D4B-95343A98F30C}"/>
              </a:ext>
            </a:extLst>
          </p:cNvPr>
          <p:cNvSpPr txBox="1"/>
          <p:nvPr/>
        </p:nvSpPr>
        <p:spPr>
          <a:xfrm>
            <a:off x="839416" y="1124744"/>
            <a:ext cx="4803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Heart</a:t>
            </a:r>
            <a:r>
              <a:rPr lang="pl-PL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Disease</a:t>
            </a:r>
            <a:r>
              <a:rPr lang="pl-PL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Classification</a:t>
            </a:r>
            <a:endParaRPr lang="pl-PL" sz="3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pl-P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Machine Learning Project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185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Exploratory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Data Analysis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AFC51-6D84-4516-9BAB-C57B370D7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556791"/>
            <a:ext cx="7739782" cy="49685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6E3913-95BA-4276-A79C-005542CF4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240" y="1556792"/>
            <a:ext cx="3548236" cy="24482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981921-E15C-465A-8553-04AA07A44595}"/>
              </a:ext>
            </a:extLst>
          </p:cNvPr>
          <p:cNvSpPr/>
          <p:nvPr/>
        </p:nvSpPr>
        <p:spPr>
          <a:xfrm>
            <a:off x="8256240" y="4005064"/>
            <a:ext cx="3528392" cy="2520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3149CD-6232-4E40-B171-40613930E24A}"/>
              </a:ext>
            </a:extLst>
          </p:cNvPr>
          <p:cNvSpPr/>
          <p:nvPr/>
        </p:nvSpPr>
        <p:spPr>
          <a:xfrm>
            <a:off x="551384" y="1268760"/>
            <a:ext cx="11233248" cy="2880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E3B98-7C53-4F3B-B262-217299F48716}"/>
              </a:ext>
            </a:extLst>
          </p:cNvPr>
          <p:cNvSpPr/>
          <p:nvPr/>
        </p:nvSpPr>
        <p:spPr>
          <a:xfrm>
            <a:off x="551384" y="6381328"/>
            <a:ext cx="11233248" cy="2160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F2FBAA-F531-4AFF-B6BD-2DCEC5FBE352}"/>
              </a:ext>
            </a:extLst>
          </p:cNvPr>
          <p:cNvSpPr/>
          <p:nvPr/>
        </p:nvSpPr>
        <p:spPr>
          <a:xfrm>
            <a:off x="551384" y="3861048"/>
            <a:ext cx="11233248" cy="2160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55A616-2C15-401C-A313-3043A8A43520}"/>
              </a:ext>
            </a:extLst>
          </p:cNvPr>
          <p:cNvSpPr txBox="1"/>
          <p:nvPr/>
        </p:nvSpPr>
        <p:spPr>
          <a:xfrm>
            <a:off x="5447928" y="1268760"/>
            <a:ext cx="1349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Target vs </a:t>
            </a:r>
            <a:r>
              <a:rPr lang="pl-PL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Features</a:t>
            </a:r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A6D7B2-062B-4FEF-9824-77B0B154D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E595B9-6E1D-41C6-BE34-E0BBACDDD5B7}"/>
              </a:ext>
            </a:extLst>
          </p:cNvPr>
          <p:cNvSpPr/>
          <p:nvPr/>
        </p:nvSpPr>
        <p:spPr>
          <a:xfrm>
            <a:off x="9984432" y="1340768"/>
            <a:ext cx="432048" cy="144016"/>
          </a:xfrm>
          <a:prstGeom prst="rect">
            <a:avLst/>
          </a:prstGeom>
          <a:solidFill>
            <a:srgbClr val="EAAF87"/>
          </a:solidFill>
          <a:ln>
            <a:solidFill>
              <a:srgbClr val="EAAF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F1E166-41B9-4361-8A51-72FB48E4BD9B}"/>
              </a:ext>
            </a:extLst>
          </p:cNvPr>
          <p:cNvSpPr/>
          <p:nvPr/>
        </p:nvSpPr>
        <p:spPr>
          <a:xfrm>
            <a:off x="9984432" y="1556792"/>
            <a:ext cx="432048" cy="152400"/>
          </a:xfrm>
          <a:prstGeom prst="rect">
            <a:avLst/>
          </a:prstGeom>
          <a:solidFill>
            <a:srgbClr val="6071A3"/>
          </a:solidFill>
          <a:ln>
            <a:solidFill>
              <a:srgbClr val="607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9CF0F5-3723-4743-BCE3-CF4EDF71D70D}"/>
              </a:ext>
            </a:extLst>
          </p:cNvPr>
          <p:cNvSpPr txBox="1"/>
          <p:nvPr/>
        </p:nvSpPr>
        <p:spPr>
          <a:xfrm>
            <a:off x="10488488" y="1268760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err="1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Heart</a:t>
            </a:r>
            <a:r>
              <a:rPr lang="pl-PL" sz="1000" dirty="0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 </a:t>
            </a:r>
            <a:r>
              <a:rPr lang="pl-PL" sz="1000" dirty="0" err="1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disease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medium-content-serif-fon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BA54D1-168F-47CE-9117-A02E5E6CE031}"/>
              </a:ext>
            </a:extLst>
          </p:cNvPr>
          <p:cNvSpPr txBox="1"/>
          <p:nvPr/>
        </p:nvSpPr>
        <p:spPr>
          <a:xfrm>
            <a:off x="10488488" y="1484784"/>
            <a:ext cx="1058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No </a:t>
            </a:r>
            <a:r>
              <a:rPr lang="pl-PL" sz="1000" dirty="0" err="1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heart</a:t>
            </a:r>
            <a:r>
              <a:rPr lang="pl-PL" sz="1000" dirty="0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 </a:t>
            </a:r>
            <a:r>
              <a:rPr lang="pl-PL" sz="1000" dirty="0" err="1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disease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medium-content-serif-fon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D449E6-CA9C-49DD-9936-038E8520DFD6}"/>
              </a:ext>
            </a:extLst>
          </p:cNvPr>
          <p:cNvSpPr/>
          <p:nvPr/>
        </p:nvSpPr>
        <p:spPr>
          <a:xfrm rot="16200000">
            <a:off x="227348" y="2672916"/>
            <a:ext cx="79208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Age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medium-content-serif-fon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5BD12B-ED8F-498F-980A-51B57E3A69C2}"/>
              </a:ext>
            </a:extLst>
          </p:cNvPr>
          <p:cNvSpPr/>
          <p:nvPr/>
        </p:nvSpPr>
        <p:spPr>
          <a:xfrm rot="16200000">
            <a:off x="227348" y="5193196"/>
            <a:ext cx="79208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Cholesterol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medium-content-serif-fon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E9484A-1A0D-407D-84D7-22DEDBE8CCD8}"/>
              </a:ext>
            </a:extLst>
          </p:cNvPr>
          <p:cNvSpPr/>
          <p:nvPr/>
        </p:nvSpPr>
        <p:spPr>
          <a:xfrm rot="16200000">
            <a:off x="3935760" y="5157192"/>
            <a:ext cx="122413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Max. </a:t>
            </a:r>
            <a:r>
              <a:rPr lang="pl-PL" sz="1000" dirty="0" err="1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Heart</a:t>
            </a:r>
            <a:r>
              <a:rPr lang="pl-PL" sz="1000" dirty="0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 </a:t>
            </a:r>
            <a:r>
              <a:rPr lang="pl-PL" sz="1000" dirty="0" err="1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rate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medium-content-serif-fon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F8EE3A-2B65-4EC8-B619-9147080AEEEA}"/>
              </a:ext>
            </a:extLst>
          </p:cNvPr>
          <p:cNvSpPr/>
          <p:nvPr/>
        </p:nvSpPr>
        <p:spPr>
          <a:xfrm rot="16200000">
            <a:off x="3719736" y="2492896"/>
            <a:ext cx="172819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Resting</a:t>
            </a:r>
            <a:r>
              <a:rPr lang="pl-PL" sz="1000" dirty="0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 </a:t>
            </a:r>
            <a:r>
              <a:rPr lang="pl-PL" sz="1000" dirty="0" err="1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blood</a:t>
            </a:r>
            <a:r>
              <a:rPr lang="pl-PL" sz="1000" dirty="0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 </a:t>
            </a:r>
            <a:r>
              <a:rPr lang="pl-PL" sz="1000" dirty="0" err="1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preassure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medium-content-serif-fon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2EF79F-EC2B-4754-ABB7-C6CD38AEFD90}"/>
              </a:ext>
            </a:extLst>
          </p:cNvPr>
          <p:cNvSpPr/>
          <p:nvPr/>
        </p:nvSpPr>
        <p:spPr>
          <a:xfrm rot="16200000">
            <a:off x="7752184" y="2564904"/>
            <a:ext cx="122413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Oldpeak</a:t>
            </a:r>
            <a:r>
              <a:rPr lang="pl-PL" sz="1000" dirty="0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 (ST)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396148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Exploratory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Data Analysis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89997-4193-477C-B2D0-5187F69B8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916832"/>
            <a:ext cx="3876675" cy="2714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9C8A7-3F16-483A-9595-CAC10842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8" y="1916832"/>
            <a:ext cx="3829050" cy="2743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22C7E30-B27D-4244-AFA9-87B8F9EA269B}"/>
              </a:ext>
            </a:extLst>
          </p:cNvPr>
          <p:cNvSpPr/>
          <p:nvPr/>
        </p:nvSpPr>
        <p:spPr>
          <a:xfrm>
            <a:off x="623392" y="4869160"/>
            <a:ext cx="41764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Contrary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to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man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,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majority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of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woman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patients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from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cleveland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data set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have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disease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Woman may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have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a heart attack with no chest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pain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, they usually experience nausea or vomiting which are often confused with acid reflux or the flu.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E44CC7-388D-4115-82D8-0FB20D615B98}"/>
              </a:ext>
            </a:extLst>
          </p:cNvPr>
          <p:cNvSpPr/>
          <p:nvPr/>
        </p:nvSpPr>
        <p:spPr>
          <a:xfrm>
            <a:off x="6096000" y="4941168"/>
            <a:ext cx="38884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Majority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of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patients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with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disease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have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non-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anginal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chest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pain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ajority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of the atypical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chest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pain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is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due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to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other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than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disease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problem ex.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indigestion, flu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,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 strained chest muscle. 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29BC6B-9498-4ADE-B6C4-8A763E325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057372-3CD2-4DB8-A863-88809FF74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92" y="4869160"/>
            <a:ext cx="288032" cy="330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D93115-5A9D-445A-A1BA-3F90892FD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92" y="5589240"/>
            <a:ext cx="288032" cy="330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8417EC-4F40-46D0-95FE-7DD7CF4E7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941168"/>
            <a:ext cx="288032" cy="3303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7252EC-FDD1-4278-8AF8-49EFAB84A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445224"/>
            <a:ext cx="288032" cy="3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6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Exploratory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Data Analysis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D0514-E090-4CA1-B645-A5E0A6B76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844824"/>
            <a:ext cx="3848100" cy="2695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482E25-E501-40A2-BE9F-19220C552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905" y="1844825"/>
            <a:ext cx="3804802" cy="266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0FDB1D-91E8-43C5-8AF6-D0CA62824469}"/>
              </a:ext>
            </a:extLst>
          </p:cNvPr>
          <p:cNvSpPr txBox="1"/>
          <p:nvPr/>
        </p:nvSpPr>
        <p:spPr>
          <a:xfrm>
            <a:off x="6384032" y="4941168"/>
            <a:ext cx="4248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Most of the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patients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with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disease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experience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upsloaping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ST wile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excercising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Flat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slope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rather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characteristic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for non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disease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3C6C1-635B-4961-B106-ADE90AF480CD}"/>
              </a:ext>
            </a:extLst>
          </p:cNvPr>
          <p:cNvSpPr txBox="1"/>
          <p:nvPr/>
        </p:nvSpPr>
        <p:spPr>
          <a:xfrm>
            <a:off x="1055440" y="4941168"/>
            <a:ext cx="4248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Most of the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patients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with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disease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have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normal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Thalassemia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type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Those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with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reversable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Thalassemia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in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majority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have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no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disease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C91933-AEE3-4925-BECF-F65EC950C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779E2B-A46D-4294-B3B6-F472AD48A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440" y="4970818"/>
            <a:ext cx="288032" cy="3303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F707A6-BADD-49A5-A94C-87FD6719D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440" y="5661248"/>
            <a:ext cx="288032" cy="3303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395A21-E240-4674-864B-AD8D869B9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032" y="5013176"/>
            <a:ext cx="288032" cy="3303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D6857C-5BAA-4051-AF81-C4AB2BFBB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032" y="5733256"/>
            <a:ext cx="288032" cy="3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6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Exploratory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Data Analysis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13490-DD82-4A31-A72E-DAAE32663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988840"/>
            <a:ext cx="3981450" cy="2695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09FEAB-18AE-4A4A-A570-5EB234C4F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1916832"/>
            <a:ext cx="3771900" cy="2743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FB751D-754B-4BFB-8B7D-8C9392A0C21E}"/>
              </a:ext>
            </a:extLst>
          </p:cNvPr>
          <p:cNvSpPr txBox="1"/>
          <p:nvPr/>
        </p:nvSpPr>
        <p:spPr>
          <a:xfrm>
            <a:off x="6600056" y="5085184"/>
            <a:ext cx="4248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Most of the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patients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in Cleveland data set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have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EKG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normal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(0)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or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ST-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abnormal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(1)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Abnormal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EKG (1) in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more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than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half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cases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didn’t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cause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disease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Almost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no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patients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EKG show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symptoms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of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left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ventricular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hypertrophy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(2) 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D3BAA-5B5D-4078-997F-5EE816C7F527}"/>
              </a:ext>
            </a:extLst>
          </p:cNvPr>
          <p:cNvSpPr txBox="1"/>
          <p:nvPr/>
        </p:nvSpPr>
        <p:spPr>
          <a:xfrm>
            <a:off x="911424" y="5085184"/>
            <a:ext cx="4248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Most of the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patients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had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close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to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normal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below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100)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sugar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level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which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could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mean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that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this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feature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is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not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really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correlated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with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disease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.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However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it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might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be a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matter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of a small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sample</a:t>
            </a:r>
            <a:r>
              <a:rPr lang="pl-PL" sz="160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.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B2BE86-79A3-43AC-9510-CB1DF9893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BB6352-7713-4F8D-AF08-CB76E2B86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24" y="5157192"/>
            <a:ext cx="288032" cy="330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7DDC5A-CCEB-4A7E-9FFC-53D7700BB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056" y="5157192"/>
            <a:ext cx="288032" cy="3303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43E181-8BDB-407B-9670-255A771C3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056" y="5589240"/>
            <a:ext cx="288032" cy="3303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B81B4D-9F9F-4EAA-9F83-0A65BFF61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056" y="6093296"/>
            <a:ext cx="288032" cy="3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519EC70-43B7-423B-9990-E978B6035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43713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711F0F-5591-4C22-AE09-51E3263B5B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F6">
              <a:alpha val="88000"/>
            </a:srgbClr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89565E-7A4E-4EDA-96D0-CBD6532B95B8}"/>
              </a:ext>
            </a:extLst>
          </p:cNvPr>
          <p:cNvSpPr txBox="1"/>
          <p:nvPr/>
        </p:nvSpPr>
        <p:spPr>
          <a:xfrm>
            <a:off x="578291" y="1412776"/>
            <a:ext cx="50377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Supervised</a:t>
            </a:r>
            <a:r>
              <a:rPr lang="pl-PL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and </a:t>
            </a:r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Unsupervised</a:t>
            </a:r>
            <a:endParaRPr lang="pl-PL" sz="3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/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Macchine</a:t>
            </a:r>
            <a:r>
              <a:rPr lang="pl-PL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249140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Goal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and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priorities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8B8DF-4252-459F-9535-EB121D43AD7C}"/>
              </a:ext>
            </a:extLst>
          </p:cNvPr>
          <p:cNvSpPr txBox="1"/>
          <p:nvPr/>
        </p:nvSpPr>
        <p:spPr>
          <a:xfrm>
            <a:off x="911424" y="2132856"/>
            <a:ext cx="894982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Classify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patients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for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those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who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have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disease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and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those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who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don’t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Feature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importance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Priority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metrics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 </a:t>
            </a:r>
          </a:p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	-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Accuracy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	-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Recall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(we want to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minimize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FN,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patients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diagnosed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healthy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, but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being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ill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in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reality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F082DF-0EF2-4866-89A7-18558028A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CADCD6-38E3-4165-9688-5DB5EC492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276872"/>
            <a:ext cx="288032" cy="330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C5EEE8-008F-4C73-90FE-C5156D5A9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636912"/>
            <a:ext cx="288032" cy="330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23EFE0-1ADF-4EC1-AD67-B7F0F6AF9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3068960"/>
            <a:ext cx="288032" cy="3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9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F2E832E-8E00-4CD5-98E7-956DC8355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789"/>
            <a:ext cx="12185270" cy="68617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Models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Building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4347B3-A438-4852-B0BA-CCFA0C8CB0EB}"/>
              </a:ext>
            </a:extLst>
          </p:cNvPr>
          <p:cNvSpPr txBox="1"/>
          <p:nvPr/>
        </p:nvSpPr>
        <p:spPr>
          <a:xfrm>
            <a:off x="695400" y="1988840"/>
            <a:ext cx="21836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Benchmark model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Preprocessing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Dummies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Scaling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Models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building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Preprocessing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PCA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Models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building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Preprocessing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RFE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PCA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Unsupervised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MI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Supervised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MI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B8CF7AC-4D34-43CA-A930-54915C4B37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8B166615-CC57-4826-B81F-409034A5A6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3AFEB4-33D5-4E76-8B2D-A03805524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D4EA0E-87EC-47A1-9870-6FB40090F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2029925"/>
            <a:ext cx="288032" cy="330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2B7294-3E2E-47E8-A686-2AB6D3C9A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2276872"/>
            <a:ext cx="288032" cy="330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F13F1E-5BD3-4558-B862-A755E73C6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3068960"/>
            <a:ext cx="288032" cy="3303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0F7F1F-1661-4E6C-9C87-79B6DCAA5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3356992"/>
            <a:ext cx="288032" cy="3303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3EB153-1845-4841-8430-1E1904CF9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3861048"/>
            <a:ext cx="288032" cy="3303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906373-75C6-475B-B9DC-80DDBE63F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221088"/>
            <a:ext cx="288032" cy="3303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8D2DE1-CD02-407B-B8B1-792CBE682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5013176"/>
            <a:ext cx="288032" cy="3303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B91CBE0-FF67-427E-B753-85D8D904C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5301208"/>
            <a:ext cx="288032" cy="3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1009844-DF85-4E4D-ADAF-011673137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" y="0"/>
            <a:ext cx="12178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3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Models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Results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and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Evolution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9F628-62E4-46FD-B709-48D77B8C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816" y="3284984"/>
            <a:ext cx="2619375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DC1449-1CA6-4E25-AB1B-958B2D1F8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3284984"/>
            <a:ext cx="2609850" cy="2524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F86A67-BB02-4DB9-A24B-B32AA66C7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288" y="3284984"/>
            <a:ext cx="2257425" cy="2505075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2AC27E15-1DD5-4D4D-A449-B9345A01ACFB}"/>
              </a:ext>
            </a:extLst>
          </p:cNvPr>
          <p:cNvSpPr/>
          <p:nvPr/>
        </p:nvSpPr>
        <p:spPr>
          <a:xfrm>
            <a:off x="1703512" y="2564904"/>
            <a:ext cx="216024" cy="50405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225DD9EB-C5AD-4161-A16D-6C3A2E642022}"/>
              </a:ext>
            </a:extLst>
          </p:cNvPr>
          <p:cNvSpPr/>
          <p:nvPr/>
        </p:nvSpPr>
        <p:spPr>
          <a:xfrm rot="16200000">
            <a:off x="3503712" y="4149080"/>
            <a:ext cx="216024" cy="50405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7D9F41A-F763-493F-AF28-328B7875A428}"/>
              </a:ext>
            </a:extLst>
          </p:cNvPr>
          <p:cNvSpPr/>
          <p:nvPr/>
        </p:nvSpPr>
        <p:spPr>
          <a:xfrm rot="16200000">
            <a:off x="7680176" y="4149080"/>
            <a:ext cx="216024" cy="50405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204F72-BCBC-49FF-86C4-6BA34E3D48F9}"/>
              </a:ext>
            </a:extLst>
          </p:cNvPr>
          <p:cNvSpPr/>
          <p:nvPr/>
        </p:nvSpPr>
        <p:spPr>
          <a:xfrm>
            <a:off x="263352" y="3501008"/>
            <a:ext cx="302433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F49819-891C-4FFC-BB26-DEF446C21BB6}"/>
              </a:ext>
            </a:extLst>
          </p:cNvPr>
          <p:cNvSpPr/>
          <p:nvPr/>
        </p:nvSpPr>
        <p:spPr>
          <a:xfrm>
            <a:off x="4223792" y="3573016"/>
            <a:ext cx="302433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5EA4E45-C3D4-4027-80C3-68B171CC5A02}"/>
              </a:ext>
            </a:extLst>
          </p:cNvPr>
          <p:cNvSpPr/>
          <p:nvPr/>
        </p:nvSpPr>
        <p:spPr>
          <a:xfrm flipV="1">
            <a:off x="8760296" y="3789040"/>
            <a:ext cx="2223864" cy="279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884391-008F-43F4-ACED-65F1152CFB48}"/>
              </a:ext>
            </a:extLst>
          </p:cNvPr>
          <p:cNvSpPr txBox="1"/>
          <p:nvPr/>
        </p:nvSpPr>
        <p:spPr>
          <a:xfrm>
            <a:off x="407368" y="1484784"/>
            <a:ext cx="136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Benchmark model: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A8FDC35-4DD1-445F-9C58-2098A9862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76" y="1772816"/>
            <a:ext cx="2314575" cy="6762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52D64F4-672F-403E-9687-5591C694DCAD}"/>
              </a:ext>
            </a:extLst>
          </p:cNvPr>
          <p:cNvSpPr txBox="1"/>
          <p:nvPr/>
        </p:nvSpPr>
        <p:spPr>
          <a:xfrm>
            <a:off x="8616280" y="2996952"/>
            <a:ext cx="2188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RFE + </a:t>
            </a:r>
            <a:r>
              <a:rPr lang="pl-PL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clustering</a:t>
            </a:r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+ </a:t>
            </a:r>
            <a:r>
              <a:rPr lang="pl-PL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classyfication</a:t>
            </a:r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16809-726F-405B-B54D-C552F070D24E}"/>
              </a:ext>
            </a:extLst>
          </p:cNvPr>
          <p:cNvSpPr txBox="1"/>
          <p:nvPr/>
        </p:nvSpPr>
        <p:spPr>
          <a:xfrm>
            <a:off x="4367808" y="2996952"/>
            <a:ext cx="1705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Preprocessing</a:t>
            </a:r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w/o PCA: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AF3FF0-5650-4FF6-89E5-D5B5207FEE9A}"/>
              </a:ext>
            </a:extLst>
          </p:cNvPr>
          <p:cNvSpPr txBox="1"/>
          <p:nvPr/>
        </p:nvSpPr>
        <p:spPr>
          <a:xfrm>
            <a:off x="407368" y="2996952"/>
            <a:ext cx="1759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Preprocessing</a:t>
            </a:r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with PCA: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EA24AF9-E45F-48DA-B196-AFA0DECCD4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0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Model choice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66BF0-A242-4585-95DE-066F87B08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2204864"/>
            <a:ext cx="3789294" cy="2592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23CAE9-096C-48CA-A24B-247D84313A68}"/>
              </a:ext>
            </a:extLst>
          </p:cNvPr>
          <p:cNvSpPr txBox="1"/>
          <p:nvPr/>
        </p:nvSpPr>
        <p:spPr>
          <a:xfrm>
            <a:off x="3143672" y="3356992"/>
            <a:ext cx="1174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latin typeface="medium-content-serif-font"/>
              </a:rPr>
              <a:t>AUC </a:t>
            </a:r>
            <a:r>
              <a:rPr lang="pl-PL" sz="1200" dirty="0" err="1">
                <a:latin typeface="medium-content-serif-font"/>
              </a:rPr>
              <a:t>score</a:t>
            </a:r>
            <a:r>
              <a:rPr lang="pl-PL" sz="1200" dirty="0">
                <a:latin typeface="medium-content-serif-font"/>
              </a:rPr>
              <a:t>: 0.84</a:t>
            </a:r>
            <a:endParaRPr lang="en-GB" sz="1200" dirty="0">
              <a:latin typeface="medium-content-serif-fon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4D314-CDA8-4A6D-AA04-006483F7B7FC}"/>
              </a:ext>
            </a:extLst>
          </p:cNvPr>
          <p:cNvSpPr txBox="1"/>
          <p:nvPr/>
        </p:nvSpPr>
        <p:spPr>
          <a:xfrm>
            <a:off x="1703512" y="5157192"/>
            <a:ext cx="3168352" cy="687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Model’s</a:t>
            </a:r>
            <a:r>
              <a:rPr lang="pl-PL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Accuracy</a:t>
            </a:r>
            <a:r>
              <a:rPr lang="pl-PL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 0.851</a:t>
            </a:r>
          </a:p>
          <a:p>
            <a:pPr marL="0" lvl="0" indent="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1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Model’s</a:t>
            </a:r>
            <a:r>
              <a:rPr lang="pl-PL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Recall</a:t>
            </a:r>
            <a:r>
              <a:rPr lang="pl-PL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score</a:t>
            </a:r>
            <a:r>
              <a:rPr lang="pl-PL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 0.927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907CB-0A62-44EA-9736-C0E8958BFB8C}"/>
              </a:ext>
            </a:extLst>
          </p:cNvPr>
          <p:cNvSpPr txBox="1"/>
          <p:nvPr/>
        </p:nvSpPr>
        <p:spPr>
          <a:xfrm>
            <a:off x="1775520" y="1628800"/>
            <a:ext cx="609460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Gaussian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Naive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Bayes</a:t>
            </a:r>
            <a:endParaRPr lang="pl-PL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70E327-221F-473A-A53A-D6FB6ED44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Data Set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E7040-D5F1-4634-8800-AD1F1C980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72816"/>
            <a:ext cx="6105525" cy="33337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0979D5-804C-47AB-8E4D-3BC9E3EBA08D}"/>
              </a:ext>
            </a:extLst>
          </p:cNvPr>
          <p:cNvSpPr/>
          <p:nvPr/>
        </p:nvSpPr>
        <p:spPr>
          <a:xfrm>
            <a:off x="767408" y="6612605"/>
            <a:ext cx="26404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chemeClr val="accent3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https://archive.ics.uci.edu/ml/datasets/Heart+Disease</a:t>
            </a:r>
            <a:endParaRPr lang="en-GB" sz="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2DA2C9-81AE-4939-8ECF-0350F118F4D2}"/>
              </a:ext>
            </a:extLst>
          </p:cNvPr>
          <p:cNvSpPr/>
          <p:nvPr/>
        </p:nvSpPr>
        <p:spPr>
          <a:xfrm>
            <a:off x="767408" y="5517232"/>
            <a:ext cx="5760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Creators:</a:t>
            </a:r>
            <a:b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1. Hungarian Institute of Cardiology. Budapest: Andras </a:t>
            </a:r>
            <a:r>
              <a:rPr lang="en-GB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Janosi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, M.D.</a:t>
            </a:r>
            <a:b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2. University Hospital, Zurich, Switzerland: William </a:t>
            </a:r>
            <a:r>
              <a:rPr lang="en-GB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Steinbrunn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, M.D.</a:t>
            </a:r>
            <a:b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3. University Hospital, Basel, Switzerland: Matthias </a:t>
            </a:r>
            <a:r>
              <a:rPr lang="en-GB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Pfisterer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, M.D.</a:t>
            </a:r>
            <a:b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4. V.A. Medical </a:t>
            </a:r>
            <a:r>
              <a:rPr lang="en-GB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Center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, Long Beach and Cleveland Clinic Foundation: Robert </a:t>
            </a:r>
            <a:r>
              <a:rPr lang="en-GB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Detrano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, M.D., Ph.D.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56552-AABF-4901-9D13-2488A4F16AA3}"/>
              </a:ext>
            </a:extLst>
          </p:cNvPr>
          <p:cNvSpPr txBox="1"/>
          <p:nvPr/>
        </p:nvSpPr>
        <p:spPr>
          <a:xfrm>
            <a:off x="7536160" y="1988840"/>
            <a:ext cx="39343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76 </a:t>
            </a:r>
            <a:r>
              <a:rPr lang="pl-PL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features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  <a:sym typeface="Wingdings" panose="05000000000000000000" pitchFamily="2" charset="2"/>
              </a:rPr>
              <a:t>         </a:t>
            </a:r>
            <a:r>
              <a:rPr lang="en-GB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14 </a:t>
            </a:r>
            <a:endParaRPr lang="pl-PL" sz="16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dium-content-serif-font"/>
            </a:endParaRPr>
          </a:p>
          <a:p>
            <a:endParaRPr lang="pl-PL" sz="16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Cleveland database</a:t>
            </a:r>
            <a:r>
              <a:rPr lang="pl-PL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 - </a:t>
            </a:r>
            <a:r>
              <a:rPr lang="pl-PL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only</a:t>
            </a:r>
            <a:r>
              <a:rPr lang="pl-PL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 one with </a:t>
            </a:r>
            <a:r>
              <a:rPr lang="pl-PL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utility</a:t>
            </a:r>
            <a:endParaRPr lang="pl-PL" sz="16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dium-content-serif-fon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29683B-F995-4C74-9EF1-76FFBBDF2586}"/>
              </a:ext>
            </a:extLst>
          </p:cNvPr>
          <p:cNvCxnSpPr/>
          <p:nvPr/>
        </p:nvCxnSpPr>
        <p:spPr>
          <a:xfrm>
            <a:off x="8976320" y="2132856"/>
            <a:ext cx="21602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E1672A0-A612-405A-B768-26B35801B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6AE8FA-9A5D-4E44-84B0-456D57600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160" y="1988840"/>
            <a:ext cx="288032" cy="330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171825-995B-4900-A237-E7139D11D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160" y="2492896"/>
            <a:ext cx="288032" cy="3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6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Model choice &amp;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Features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Explanation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4D314-CDA8-4A6D-AA04-006483F7B7FC}"/>
              </a:ext>
            </a:extLst>
          </p:cNvPr>
          <p:cNvSpPr txBox="1"/>
          <p:nvPr/>
        </p:nvSpPr>
        <p:spPr>
          <a:xfrm>
            <a:off x="839416" y="5157192"/>
            <a:ext cx="3168352" cy="687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Model’s</a:t>
            </a:r>
            <a:r>
              <a:rPr lang="pl-PL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Accuracy</a:t>
            </a:r>
            <a:r>
              <a:rPr lang="pl-PL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 0.803</a:t>
            </a:r>
          </a:p>
          <a:p>
            <a:pPr marL="0" lvl="0" indent="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1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Model’s</a:t>
            </a:r>
            <a:r>
              <a:rPr lang="pl-PL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Recall</a:t>
            </a:r>
            <a:r>
              <a:rPr lang="pl-PL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score</a:t>
            </a:r>
            <a:r>
              <a:rPr lang="pl-PL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 0.871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907CB-0A62-44EA-9736-C0E8958BFB8C}"/>
              </a:ext>
            </a:extLst>
          </p:cNvPr>
          <p:cNvSpPr txBox="1"/>
          <p:nvPr/>
        </p:nvSpPr>
        <p:spPr>
          <a:xfrm>
            <a:off x="767408" y="1556792"/>
            <a:ext cx="609460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1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Logistic</a:t>
            </a:r>
            <a:r>
              <a:rPr lang="pl-PL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Regression</a:t>
            </a:r>
            <a:endParaRPr lang="pl-PL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C704DF-22DA-47B0-9C85-47AFFE49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88840"/>
            <a:ext cx="1219200" cy="3124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2F9414-7ED6-4F51-8421-C17986B79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2204864"/>
            <a:ext cx="3502918" cy="24555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74EA10-D23B-4503-8FCC-B4CDC017E0B0}"/>
              </a:ext>
            </a:extLst>
          </p:cNvPr>
          <p:cNvSpPr txBox="1"/>
          <p:nvPr/>
        </p:nvSpPr>
        <p:spPr>
          <a:xfrm>
            <a:off x="2135560" y="3212976"/>
            <a:ext cx="1095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latin typeface="medium-content-serif-font"/>
              </a:rPr>
              <a:t>AUC </a:t>
            </a:r>
            <a:r>
              <a:rPr lang="pl-PL" sz="1200" dirty="0" err="1">
                <a:latin typeface="medium-content-serif-font"/>
              </a:rPr>
              <a:t>score</a:t>
            </a:r>
            <a:r>
              <a:rPr lang="pl-PL" sz="1200" dirty="0">
                <a:latin typeface="medium-content-serif-font"/>
              </a:rPr>
              <a:t>: 0.8</a:t>
            </a:r>
            <a:endParaRPr lang="en-GB" sz="1200" dirty="0">
              <a:latin typeface="medium-content-serif-fon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3173EE-07C7-41A4-854C-FBC30F94E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A7577E-934B-49DC-BB78-F6B74B952882}"/>
              </a:ext>
            </a:extLst>
          </p:cNvPr>
          <p:cNvSpPr txBox="1"/>
          <p:nvPr/>
        </p:nvSpPr>
        <p:spPr>
          <a:xfrm>
            <a:off x="8112224" y="1628800"/>
            <a:ext cx="280831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latin typeface="medium-content-serif-font"/>
              </a:rPr>
              <a:t>The most </a:t>
            </a:r>
            <a:r>
              <a:rPr lang="pl-PL" sz="1600" dirty="0" err="1">
                <a:latin typeface="medium-content-serif-font"/>
              </a:rPr>
              <a:t>important</a:t>
            </a:r>
            <a:r>
              <a:rPr lang="pl-PL" sz="1600" dirty="0">
                <a:latin typeface="medium-content-serif-font"/>
              </a:rPr>
              <a:t> </a:t>
            </a:r>
            <a:r>
              <a:rPr lang="pl-PL" sz="1600" dirty="0" err="1">
                <a:latin typeface="medium-content-serif-font"/>
              </a:rPr>
              <a:t>features</a:t>
            </a:r>
            <a:r>
              <a:rPr lang="pl-PL" sz="1600" dirty="0">
                <a:latin typeface="medium-content-serif-font"/>
              </a:rPr>
              <a:t>:</a:t>
            </a:r>
          </a:p>
          <a:p>
            <a:endParaRPr lang="pl-PL" sz="1600" dirty="0"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 err="1">
                <a:latin typeface="medium-content-serif-font"/>
              </a:rPr>
              <a:t>Chest</a:t>
            </a:r>
            <a:r>
              <a:rPr lang="pl-PL" sz="1600" dirty="0">
                <a:latin typeface="medium-content-serif-font"/>
              </a:rPr>
              <a:t> </a:t>
            </a:r>
            <a:r>
              <a:rPr lang="pl-PL" sz="1600" dirty="0" err="1">
                <a:latin typeface="medium-content-serif-font"/>
              </a:rPr>
              <a:t>pain</a:t>
            </a:r>
            <a:endParaRPr lang="pl-PL" sz="1600" dirty="0"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latin typeface="medium-content-serif-font"/>
              </a:rPr>
              <a:t>Nb of major </a:t>
            </a:r>
            <a:r>
              <a:rPr lang="pl-PL" sz="1600" dirty="0" err="1">
                <a:latin typeface="medium-content-serif-font"/>
              </a:rPr>
              <a:t>vessels</a:t>
            </a:r>
            <a:endParaRPr lang="pl-PL" sz="1600" dirty="0"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latin typeface="medium-content-serif-font"/>
              </a:rPr>
              <a:t>Sex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latin typeface="medium-content-serif-font"/>
              </a:rPr>
              <a:t>Blood </a:t>
            </a:r>
            <a:r>
              <a:rPr lang="pl-PL" sz="1600" dirty="0" err="1">
                <a:latin typeface="medium-content-serif-font"/>
              </a:rPr>
              <a:t>preassure</a:t>
            </a:r>
            <a:endParaRPr lang="pl-PL" sz="1600" dirty="0"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latin typeface="medium-content-serif-font"/>
              </a:rPr>
              <a:t>ST </a:t>
            </a:r>
            <a:r>
              <a:rPr lang="pl-PL" sz="1600" dirty="0" err="1">
                <a:latin typeface="medium-content-serif-font"/>
              </a:rPr>
              <a:t>parameter</a:t>
            </a:r>
            <a:r>
              <a:rPr lang="pl-PL" sz="1600" dirty="0">
                <a:latin typeface="medium-content-serif-font"/>
              </a:rPr>
              <a:t> </a:t>
            </a:r>
            <a:r>
              <a:rPr lang="pl-PL" sz="1600" dirty="0" err="1">
                <a:latin typeface="medium-content-serif-font"/>
              </a:rPr>
              <a:t>behaviour</a:t>
            </a:r>
            <a:r>
              <a:rPr lang="pl-PL" sz="1600" dirty="0">
                <a:latin typeface="medium-content-serif-font"/>
              </a:rPr>
              <a:t> on EKG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 err="1">
                <a:latin typeface="medium-content-serif-font"/>
              </a:rPr>
              <a:t>Thalassemia</a:t>
            </a:r>
            <a:r>
              <a:rPr lang="pl-PL" sz="1600" dirty="0">
                <a:latin typeface="medium-content-serif-font"/>
              </a:rPr>
              <a:t> (</a:t>
            </a:r>
            <a:r>
              <a:rPr lang="pl-PL" sz="1600" dirty="0" err="1">
                <a:latin typeface="medium-content-serif-font"/>
              </a:rPr>
              <a:t>type</a:t>
            </a:r>
            <a:r>
              <a:rPr lang="pl-PL" sz="1600" dirty="0">
                <a:latin typeface="medium-content-serif-font"/>
              </a:rPr>
              <a:t> 2 and 3)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l-PL" sz="1600" dirty="0"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l-PL" sz="1600" dirty="0">
              <a:latin typeface="medium-content-serif-font"/>
            </a:endParaRPr>
          </a:p>
          <a:p>
            <a:r>
              <a:rPr lang="pl-PL" sz="1600" dirty="0" err="1">
                <a:latin typeface="medium-content-serif-font"/>
              </a:rPr>
              <a:t>Features</a:t>
            </a:r>
            <a:r>
              <a:rPr lang="pl-PL" sz="1600" dirty="0">
                <a:latin typeface="medium-content-serif-font"/>
              </a:rPr>
              <a:t> with less </a:t>
            </a:r>
            <a:r>
              <a:rPr lang="pl-PL" sz="1600" dirty="0" err="1">
                <a:latin typeface="medium-content-serif-font"/>
              </a:rPr>
              <a:t>importance</a:t>
            </a:r>
            <a:r>
              <a:rPr lang="pl-PL" sz="1600" dirty="0">
                <a:latin typeface="medium-content-serif-font"/>
              </a:rPr>
              <a:t>:</a:t>
            </a:r>
          </a:p>
          <a:p>
            <a:endParaRPr lang="pl-PL" sz="1600" dirty="0"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latin typeface="medium-content-serif-font"/>
              </a:rPr>
              <a:t>Age (</a:t>
            </a:r>
            <a:r>
              <a:rPr lang="pl-PL" sz="1600" dirty="0" err="1">
                <a:latin typeface="medium-content-serif-font"/>
              </a:rPr>
              <a:t>particularity</a:t>
            </a:r>
            <a:r>
              <a:rPr lang="pl-PL" sz="1600" dirty="0">
                <a:latin typeface="medium-content-serif-font"/>
              </a:rPr>
              <a:t> of </a:t>
            </a:r>
            <a:r>
              <a:rPr lang="pl-PL" sz="1600" dirty="0" err="1">
                <a:latin typeface="medium-content-serif-font"/>
              </a:rPr>
              <a:t>dataset</a:t>
            </a:r>
            <a:r>
              <a:rPr lang="pl-PL" sz="1600" dirty="0">
                <a:latin typeface="medium-content-serif-font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latin typeface="medium-content-serif-font"/>
              </a:rPr>
              <a:t>Max. </a:t>
            </a:r>
            <a:r>
              <a:rPr lang="pl-PL" sz="1600" dirty="0" err="1">
                <a:latin typeface="medium-content-serif-font"/>
              </a:rPr>
              <a:t>heart</a:t>
            </a:r>
            <a:r>
              <a:rPr lang="pl-PL" sz="1600" dirty="0">
                <a:latin typeface="medium-content-serif-font"/>
              </a:rPr>
              <a:t> </a:t>
            </a:r>
            <a:r>
              <a:rPr lang="pl-PL" sz="1600" dirty="0" err="1">
                <a:latin typeface="medium-content-serif-font"/>
              </a:rPr>
              <a:t>rate</a:t>
            </a:r>
            <a:endParaRPr lang="pl-PL" sz="1600" dirty="0"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 err="1">
                <a:latin typeface="medium-content-serif-font"/>
              </a:rPr>
              <a:t>Fasting</a:t>
            </a:r>
            <a:r>
              <a:rPr lang="pl-PL" sz="1600" dirty="0">
                <a:latin typeface="medium-content-serif-font"/>
              </a:rPr>
              <a:t> </a:t>
            </a:r>
            <a:r>
              <a:rPr lang="pl-PL" sz="1600" dirty="0" err="1">
                <a:latin typeface="medium-content-serif-font"/>
              </a:rPr>
              <a:t>blood</a:t>
            </a:r>
            <a:r>
              <a:rPr lang="pl-PL" sz="1600" dirty="0">
                <a:latin typeface="medium-content-serif-font"/>
              </a:rPr>
              <a:t> </a:t>
            </a:r>
            <a:r>
              <a:rPr lang="pl-PL" sz="1600" dirty="0" err="1">
                <a:latin typeface="medium-content-serif-font"/>
              </a:rPr>
              <a:t>sugar</a:t>
            </a:r>
            <a:endParaRPr lang="pl-PL" sz="1600" dirty="0"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latin typeface="medium-content-serif-font"/>
              </a:rPr>
              <a:t>Cholesterol</a:t>
            </a:r>
          </a:p>
          <a:p>
            <a:endParaRPr lang="pl-PL" sz="1600" dirty="0">
              <a:latin typeface="medium-content-serif-fon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36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89565E-7A4E-4EDA-96D0-CBD6532B95B8}"/>
              </a:ext>
            </a:extLst>
          </p:cNvPr>
          <p:cNvSpPr txBox="1"/>
          <p:nvPr/>
        </p:nvSpPr>
        <p:spPr>
          <a:xfrm>
            <a:off x="394899" y="1196752"/>
            <a:ext cx="4803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Heart</a:t>
            </a:r>
            <a:r>
              <a:rPr lang="pl-PL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Disease</a:t>
            </a:r>
            <a:r>
              <a:rPr lang="pl-PL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Classification</a:t>
            </a:r>
            <a:endParaRPr lang="pl-PL" sz="3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/>
            <a:r>
              <a:rPr lang="pl-P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Machine Learning Project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" name="Picture 3" descr="A picture containing sign, drawing, guitar&#10;&#10;Description automatically generated">
            <a:extLst>
              <a:ext uri="{FF2B5EF4-FFF2-40B4-BE49-F238E27FC236}">
                <a16:creationId xmlns:a16="http://schemas.microsoft.com/office/drawing/2014/main" id="{52003C50-7D33-4E29-BBF9-EB343DC9D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" y="0"/>
            <a:ext cx="1217854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AC4225-4C10-4522-9D4B-95343A98F30C}"/>
              </a:ext>
            </a:extLst>
          </p:cNvPr>
          <p:cNvSpPr txBox="1"/>
          <p:nvPr/>
        </p:nvSpPr>
        <p:spPr>
          <a:xfrm>
            <a:off x="839416" y="1124744"/>
            <a:ext cx="37144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Thank</a:t>
            </a:r>
            <a:r>
              <a:rPr lang="pl-PL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you</a:t>
            </a:r>
            <a:r>
              <a:rPr lang="pl-PL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take</a:t>
            </a:r>
            <a:r>
              <a:rPr lang="pl-PL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care</a:t>
            </a:r>
            <a:r>
              <a:rPr lang="pl-PL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4522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35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478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519EC70-43B7-423B-9990-E978B6035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89565E-7A4E-4EDA-96D0-CBD6532B95B8}"/>
              </a:ext>
            </a:extLst>
          </p:cNvPr>
          <p:cNvSpPr txBox="1"/>
          <p:nvPr/>
        </p:nvSpPr>
        <p:spPr>
          <a:xfrm>
            <a:off x="394899" y="1196752"/>
            <a:ext cx="4803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Heart</a:t>
            </a:r>
            <a:r>
              <a:rPr lang="pl-PL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Disease</a:t>
            </a:r>
            <a:r>
              <a:rPr lang="pl-PL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Classification</a:t>
            </a:r>
            <a:endParaRPr lang="pl-PL" sz="3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/>
            <a:r>
              <a:rPr lang="pl-P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Machine Learning Project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104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291AA8-B2B0-4FE4-9649-22C11757F748}"/>
              </a:ext>
            </a:extLst>
          </p:cNvPr>
          <p:cNvSpPr/>
          <p:nvPr/>
        </p:nvSpPr>
        <p:spPr>
          <a:xfrm>
            <a:off x="6816080" y="0"/>
            <a:ext cx="5375920" cy="6858000"/>
          </a:xfrm>
          <a:prstGeom prst="rect">
            <a:avLst/>
          </a:prstGeom>
          <a:solidFill>
            <a:srgbClr val="F6F6F6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4" descr="Podobny obraz">
            <a:extLst>
              <a:ext uri="{FF2B5EF4-FFF2-40B4-BE49-F238E27FC236}">
                <a16:creationId xmlns:a16="http://schemas.microsoft.com/office/drawing/2014/main" id="{DB0117E4-5BA1-46E6-B99C-904B3DD3C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2060848"/>
            <a:ext cx="3900367" cy="264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Data Set –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Features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medium-content-serif-fon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2D508-2824-403E-9C62-967E74B56344}"/>
              </a:ext>
            </a:extLst>
          </p:cNvPr>
          <p:cNvSpPr/>
          <p:nvPr/>
        </p:nvSpPr>
        <p:spPr>
          <a:xfrm>
            <a:off x="695400" y="1556792"/>
            <a:ext cx="5760640" cy="4486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0533A"/>
                </a:solidFill>
                <a:latin typeface="medium-content-serif-font"/>
              </a:rPr>
              <a:t> </a:t>
            </a:r>
            <a:r>
              <a:rPr lang="en-GB" sz="1600" dirty="0">
                <a:solidFill>
                  <a:srgbClr val="F0533A"/>
                </a:solidFill>
                <a:latin typeface="medium-content-serif-font"/>
              </a:rPr>
              <a:t>cp: 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chest pain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0533A"/>
                </a:solidFill>
                <a:latin typeface="medium-content-serif-font"/>
              </a:rPr>
              <a:t> </a:t>
            </a:r>
            <a:r>
              <a:rPr lang="en-GB" sz="1600" dirty="0" err="1">
                <a:solidFill>
                  <a:srgbClr val="F0533A"/>
                </a:solidFill>
                <a:latin typeface="medium-content-serif-font"/>
              </a:rPr>
              <a:t>trestbps</a:t>
            </a:r>
            <a:r>
              <a:rPr lang="en-GB" sz="1600" dirty="0">
                <a:solidFill>
                  <a:srgbClr val="F0533A"/>
                </a:solidFill>
                <a:latin typeface="medium-content-serif-font"/>
              </a:rPr>
              <a:t>: 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esting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blood pressure 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(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normal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120/80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mm Hg 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)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0533A"/>
                </a:solidFill>
                <a:latin typeface="medium-content-serif-font"/>
              </a:rPr>
              <a:t> </a:t>
            </a:r>
            <a:r>
              <a:rPr lang="en-GB" sz="1600" dirty="0" err="1">
                <a:solidFill>
                  <a:srgbClr val="F0533A"/>
                </a:solidFill>
                <a:latin typeface="medium-content-serif-font"/>
              </a:rPr>
              <a:t>chol</a:t>
            </a:r>
            <a:r>
              <a:rPr lang="en-GB" sz="1600" dirty="0">
                <a:solidFill>
                  <a:srgbClr val="F0533A"/>
                </a:solidFill>
                <a:latin typeface="medium-content-serif-font"/>
              </a:rPr>
              <a:t>: 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cholesterol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normal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less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than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170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mg/dl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)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0533A"/>
                </a:solidFill>
                <a:latin typeface="medium-content-serif-font"/>
              </a:rPr>
              <a:t> </a:t>
            </a:r>
            <a:r>
              <a:rPr lang="en-GB" sz="1600" dirty="0" err="1">
                <a:solidFill>
                  <a:srgbClr val="F0533A"/>
                </a:solidFill>
                <a:latin typeface="medium-content-serif-font"/>
              </a:rPr>
              <a:t>fbs</a:t>
            </a:r>
            <a:r>
              <a:rPr lang="en-GB" sz="1600" dirty="0">
                <a:solidFill>
                  <a:srgbClr val="F0533A"/>
                </a:solidFill>
                <a:latin typeface="medium-content-serif-font"/>
              </a:rPr>
              <a:t>: 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fasting blood sugar 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(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normal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below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100)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0533A"/>
                </a:solidFill>
                <a:latin typeface="medium-content-serif-font"/>
              </a:rPr>
              <a:t> </a:t>
            </a:r>
            <a:r>
              <a:rPr lang="en-GB" sz="1600" dirty="0" err="1">
                <a:solidFill>
                  <a:srgbClr val="F0533A"/>
                </a:solidFill>
                <a:latin typeface="medium-content-serif-font"/>
              </a:rPr>
              <a:t>restecg</a:t>
            </a:r>
            <a:r>
              <a:rPr lang="en-GB" sz="1600" dirty="0">
                <a:solidFill>
                  <a:srgbClr val="F0533A"/>
                </a:solidFill>
                <a:latin typeface="medium-content-serif-font"/>
              </a:rPr>
              <a:t>: 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esting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EKG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0533A"/>
                </a:solidFill>
                <a:latin typeface="medium-content-serif-font"/>
              </a:rPr>
              <a:t> </a:t>
            </a:r>
            <a:r>
              <a:rPr lang="en-GB" sz="1600" dirty="0" err="1">
                <a:solidFill>
                  <a:srgbClr val="F0533A"/>
                </a:solidFill>
                <a:latin typeface="medium-content-serif-font"/>
              </a:rPr>
              <a:t>thalach</a:t>
            </a:r>
            <a:r>
              <a:rPr lang="en-GB" sz="1600" dirty="0">
                <a:solidFill>
                  <a:srgbClr val="F0533A"/>
                </a:solidFill>
                <a:latin typeface="medium-content-serif-font"/>
              </a:rPr>
              <a:t>: 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max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.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heart rate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normal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 220 minus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age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)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0533A"/>
                </a:solidFill>
                <a:latin typeface="medium-content-serif-font"/>
              </a:rPr>
              <a:t> </a:t>
            </a:r>
            <a:r>
              <a:rPr lang="en-GB" sz="1600" dirty="0" err="1">
                <a:solidFill>
                  <a:srgbClr val="F0533A"/>
                </a:solidFill>
                <a:latin typeface="medium-content-serif-font"/>
              </a:rPr>
              <a:t>exang</a:t>
            </a:r>
            <a:r>
              <a:rPr lang="en-GB" sz="1600" dirty="0">
                <a:solidFill>
                  <a:srgbClr val="F0533A"/>
                </a:solidFill>
                <a:latin typeface="medium-content-serif-font"/>
              </a:rPr>
              <a:t>: 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xercise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induced angina 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rgbClr val="F0533A"/>
                </a:solidFill>
                <a:latin typeface="medium-content-serif-font"/>
              </a:rPr>
              <a:t>oldpeak</a:t>
            </a:r>
            <a:r>
              <a:rPr lang="en-GB" sz="1600" dirty="0">
                <a:solidFill>
                  <a:srgbClr val="F0533A"/>
                </a:solidFill>
                <a:latin typeface="medium-content-serif-font"/>
              </a:rPr>
              <a:t>: 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exercise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induced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ST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depression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relative to rest 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0533A"/>
                </a:solidFill>
                <a:latin typeface="medium-content-serif-font"/>
              </a:rPr>
              <a:t> </a:t>
            </a:r>
            <a:r>
              <a:rPr lang="en-GB" sz="1600" dirty="0">
                <a:solidFill>
                  <a:srgbClr val="F0533A"/>
                </a:solidFill>
                <a:latin typeface="medium-content-serif-font"/>
              </a:rPr>
              <a:t>slope: 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the slope of the peak exercise ST segment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0533A"/>
                </a:solidFill>
                <a:latin typeface="medium-content-serif-font"/>
              </a:rPr>
              <a:t> </a:t>
            </a:r>
            <a:r>
              <a:rPr lang="en-GB" sz="1600" dirty="0">
                <a:solidFill>
                  <a:srgbClr val="F0533A"/>
                </a:solidFill>
                <a:latin typeface="medium-content-serif-font"/>
              </a:rPr>
              <a:t>ca: 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the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number of major vessels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colored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by fluoroscopy 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0533A"/>
                </a:solidFill>
                <a:latin typeface="medium-content-serif-font"/>
              </a:rPr>
              <a:t> </a:t>
            </a:r>
            <a:r>
              <a:rPr lang="en-GB" sz="1600" dirty="0" err="1">
                <a:solidFill>
                  <a:srgbClr val="F0533A"/>
                </a:solidFill>
                <a:latin typeface="medium-content-serif-font"/>
              </a:rPr>
              <a:t>thal</a:t>
            </a:r>
            <a:r>
              <a:rPr lang="en-GB" sz="1600" dirty="0">
                <a:solidFill>
                  <a:srgbClr val="F0533A"/>
                </a:solidFill>
                <a:latin typeface="medium-content-serif-font"/>
              </a:rPr>
              <a:t>: 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an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inherited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blood disorder 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„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thalassemia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”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0533A"/>
                </a:solidFill>
                <a:latin typeface="medium-content-serif-font"/>
              </a:rPr>
              <a:t> </a:t>
            </a:r>
            <a:r>
              <a:rPr lang="en-GB" sz="1600" dirty="0">
                <a:solidFill>
                  <a:srgbClr val="F0533A"/>
                </a:solidFill>
                <a:latin typeface="medium-content-serif-font"/>
              </a:rPr>
              <a:t>target: 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eart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disease (0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no, 1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yes)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DC416-336F-42DA-B71A-AF79E052FBAA}"/>
              </a:ext>
            </a:extLst>
          </p:cNvPr>
          <p:cNvSpPr txBox="1"/>
          <p:nvPr/>
        </p:nvSpPr>
        <p:spPr>
          <a:xfrm>
            <a:off x="623392" y="6453336"/>
            <a:ext cx="113052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bg1">
                    <a:lumMod val="65000"/>
                  </a:schemeClr>
                </a:solidFill>
                <a:latin typeface="medium-content-serif-font"/>
              </a:rPr>
              <a:t>https://www.heart.org/en/health-topics/heart-attack/angina-chest-pain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A5AE40-92B9-47FE-8EE2-BBF718B7B767}"/>
              </a:ext>
            </a:extLst>
          </p:cNvPr>
          <p:cNvSpPr/>
          <p:nvPr/>
        </p:nvSpPr>
        <p:spPr>
          <a:xfrm>
            <a:off x="7680176" y="2060848"/>
            <a:ext cx="3888432" cy="2664296"/>
          </a:xfrm>
          <a:prstGeom prst="rect">
            <a:avLst/>
          </a:prstGeom>
          <a:solidFill>
            <a:srgbClr val="FAFAFA">
              <a:alpha val="57000"/>
            </a:srgbClr>
          </a:solidFill>
          <a:ln>
            <a:solidFill>
              <a:srgbClr val="E0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FCD696-59C4-450C-8395-46BE76FB8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2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1708A-7198-439D-B637-5ABFA3A7947F}"/>
              </a:ext>
            </a:extLst>
          </p:cNvPr>
          <p:cNvSpPr/>
          <p:nvPr/>
        </p:nvSpPr>
        <p:spPr>
          <a:xfrm>
            <a:off x="8472264" y="0"/>
            <a:ext cx="3719736" cy="6858000"/>
          </a:xfrm>
          <a:prstGeom prst="rect">
            <a:avLst/>
          </a:prstGeom>
          <a:solidFill>
            <a:srgbClr val="F6F6F6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Interesting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facts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about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human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10E6E-D98E-4413-9F02-7CB02079767E}"/>
              </a:ext>
            </a:extLst>
          </p:cNvPr>
          <p:cNvSpPr/>
          <p:nvPr/>
        </p:nvSpPr>
        <p:spPr>
          <a:xfrm>
            <a:off x="695400" y="2276872"/>
            <a:ext cx="69847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Inside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an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adult’s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body there are 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95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,000 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km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of blood vessels.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It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is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over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twice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of the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length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of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circumference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of the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globe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Every day, the average human heart beats around 100,000 times, pumping 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7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,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2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00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litres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(50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bath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tubs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)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of blood through the body. 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It’s a lot of work for an organ which is just like a large fist and weighs 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less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than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0,5 kg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.</a:t>
            </a:r>
          </a:p>
          <a:p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44C4B1-5899-4CC6-A61B-70EB5E475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115" y="2348880"/>
            <a:ext cx="374156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751C97-DFD3-4669-BEEC-38E1A618B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F901DD-46E4-46CF-9A0B-97BEBFB01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2348880"/>
            <a:ext cx="288032" cy="330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64F724-14E9-496A-85BA-53EB6E74E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3140968"/>
            <a:ext cx="288032" cy="3303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F25F75-5F2C-4F93-8E27-7DADF1D12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3933056"/>
            <a:ext cx="288032" cy="3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3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Diseases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are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number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1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cause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of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global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deaths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BA3261-D3E1-4752-B6B1-1C63E0AA5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988841"/>
            <a:ext cx="5165636" cy="35283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431803-C978-4CBE-ABCE-AF66F6085703}"/>
              </a:ext>
            </a:extLst>
          </p:cNvPr>
          <p:cNvSpPr/>
          <p:nvPr/>
        </p:nvSpPr>
        <p:spPr>
          <a:xfrm>
            <a:off x="6888088" y="2060848"/>
            <a:ext cx="45118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 disease is responsible for most deaths worldwide for both men and women of all races.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One in four deaths in the United States is due to heart disease of some kind. 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Coronary heart disease, also called coronary artery disease, is the most common type and accounts for half of those deaths.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9D5E6-C69D-424C-AD08-1043D80CE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3A835C-68B3-4649-B2BA-85404C62C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8" y="2132856"/>
            <a:ext cx="288032" cy="330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FB4F37-3DC1-46F4-8F8C-52513C8AA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8" y="3212976"/>
            <a:ext cx="288032" cy="330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DFE464-C5BD-482B-8DD0-D0F5C3DFF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8" y="4005064"/>
            <a:ext cx="288032" cy="3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4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Disease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431803-C978-4CBE-ABCE-AF66F6085703}"/>
              </a:ext>
            </a:extLst>
          </p:cNvPr>
          <p:cNvSpPr/>
          <p:nvPr/>
        </p:nvSpPr>
        <p:spPr>
          <a:xfrm>
            <a:off x="4655840" y="2132856"/>
            <a:ext cx="45118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plaque build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ing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up in the arteries 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and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narrowing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them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laque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rupture 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(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 blood clot can form on the plaque, blocking the flow of blood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)</a:t>
            </a:r>
          </a:p>
          <a:p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attack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occurs usually when blood clot blocks blood flow to the cardiac. Tissue loses oxygen without blood and dies causing chest pain.</a:t>
            </a:r>
          </a:p>
          <a:p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4C57D0-D429-4100-822C-C851D2FC1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348880"/>
            <a:ext cx="2079690" cy="19709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9BFDDD-4091-4EF4-9E1A-A862B4845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21C7F8-03E1-4E3D-8849-49B480F36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840" y="2204864"/>
            <a:ext cx="288032" cy="330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0F99EB-36EB-4053-BAAC-4F34A02F1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840" y="2708920"/>
            <a:ext cx="288032" cy="3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8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519EC70-43B7-423B-9990-E978B6035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43713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711F0F-5591-4C22-AE09-51E3263B5B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F6">
              <a:alpha val="88000"/>
            </a:srgbClr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89565E-7A4E-4EDA-96D0-CBD6532B95B8}"/>
              </a:ext>
            </a:extLst>
          </p:cNvPr>
          <p:cNvSpPr txBox="1"/>
          <p:nvPr/>
        </p:nvSpPr>
        <p:spPr>
          <a:xfrm>
            <a:off x="1559496" y="1268760"/>
            <a:ext cx="24304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Exploratory</a:t>
            </a:r>
            <a:r>
              <a:rPr lang="pl-PL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</a:p>
          <a:p>
            <a:r>
              <a:rPr lang="pl-PL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 Analysis</a:t>
            </a:r>
            <a:endParaRPr lang="en-GB" sz="3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92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Exploratory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Data Analysis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4B8F6-6F4F-4BAA-AA6C-607E9458A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988840"/>
            <a:ext cx="4610100" cy="3819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5D6E21-7482-408C-AAC6-9E9B6CB84809}"/>
              </a:ext>
            </a:extLst>
          </p:cNvPr>
          <p:cNvSpPr/>
          <p:nvPr/>
        </p:nvSpPr>
        <p:spPr>
          <a:xfrm>
            <a:off x="6384032" y="1916832"/>
            <a:ext cx="4511824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Age 29-77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Trestbps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blood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preassure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) 94 – 200 / </a:t>
            </a:r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medium-content-serif-font"/>
              </a:rPr>
              <a:t>120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Cholestrol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126 – 564 / 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medium-content-serif-font"/>
              </a:rPr>
              <a:t>170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Thalach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(max.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rate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) 71 – 202 /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medium-content-serif-font"/>
              </a:rPr>
              <a:t>220-55=165</a:t>
            </a:r>
            <a:endParaRPr lang="en-GB" dirty="0">
              <a:solidFill>
                <a:schemeClr val="bg1">
                  <a:lumMod val="50000"/>
                </a:schemeClr>
              </a:solidFill>
              <a:latin typeface="medium-content-serif-fon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1953EC-A7A5-45C1-8CA8-2CD4A8215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4941168"/>
            <a:ext cx="4591050" cy="1114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FFD20B-A830-4934-BBC5-FE9816C021BC}"/>
              </a:ext>
            </a:extLst>
          </p:cNvPr>
          <p:cNvSpPr txBox="1"/>
          <p:nvPr/>
        </p:nvSpPr>
        <p:spPr>
          <a:xfrm>
            <a:off x="6312024" y="4437112"/>
            <a:ext cx="339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Average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statistics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per target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value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B2712-E3E7-45AC-9830-19490FE7B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5019E3-8BB1-43D6-984C-58FDCF231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040" y="2060848"/>
            <a:ext cx="288032" cy="330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1E2ADD-0B9D-4190-8F91-86B6B4FA2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040" y="2420888"/>
            <a:ext cx="288032" cy="3303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B5491E-2C4B-4DFA-9BDD-ED27F7D6C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040" y="2852936"/>
            <a:ext cx="288032" cy="3303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96E282-70A1-4689-B858-E3423E83F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040" y="3284984"/>
            <a:ext cx="288032" cy="3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2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Exploratory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Data Analysis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D0A9C8-8265-4C04-BFA3-D1755DD2C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556792"/>
            <a:ext cx="5544616" cy="50105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945681-F4DD-40A3-A7FB-08BCD437D1D9}"/>
              </a:ext>
            </a:extLst>
          </p:cNvPr>
          <p:cNvSpPr/>
          <p:nvPr/>
        </p:nvSpPr>
        <p:spPr>
          <a:xfrm>
            <a:off x="6528048" y="1628800"/>
            <a:ext cx="5087754" cy="4619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Correleation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to target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value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cp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chest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pain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thalach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(max.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rate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slope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slope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of ST)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>
              <a:lnSpc>
                <a:spcPct val="150000"/>
              </a:lnSpc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Reverse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correlation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to target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value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Exang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exercise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induced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angina)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Oldpeak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exercise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induced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ST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change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Ca (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nb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of major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vessels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colored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by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fluoroscopy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Thal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thalassemia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00345-4159-4A40-A06A-FE1F2A18B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165F8A-27EE-40C3-84CE-B7BEE1230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2204864"/>
            <a:ext cx="288032" cy="330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131BFB-123D-4155-9A23-51E7C246F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2636912"/>
            <a:ext cx="288032" cy="330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69FD81-B152-4069-94EC-23E5CA567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2996952"/>
            <a:ext cx="288032" cy="3303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0E98B7-D122-44EF-B3C3-86E62648A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4221088"/>
            <a:ext cx="288032" cy="3303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9FF4C3-ECF5-427A-AEFA-6F1242EA6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4610778"/>
            <a:ext cx="288032" cy="3303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B68A1A-2F76-4355-93E5-3C96B7E14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5085184"/>
            <a:ext cx="288032" cy="3303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355F7B-D824-41C1-840D-41FDAE6A2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5517232"/>
            <a:ext cx="288032" cy="3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4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1007</Words>
  <Application>Microsoft Office PowerPoint</Application>
  <PresentationFormat>Widescreen</PresentationFormat>
  <Paragraphs>145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Franklin Gothic Medium</vt:lpstr>
      <vt:lpstr>medium-content-serif-font</vt:lpstr>
      <vt:lpstr>Wingdings</vt:lpstr>
      <vt:lpstr>Medical Design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K</dc:creator>
  <cp:lastModifiedBy>K</cp:lastModifiedBy>
  <cp:revision>89</cp:revision>
  <cp:lastPrinted>2020-08-06T19:37:26Z</cp:lastPrinted>
  <dcterms:created xsi:type="dcterms:W3CDTF">2020-08-04T17:48:29Z</dcterms:created>
  <dcterms:modified xsi:type="dcterms:W3CDTF">2020-12-01T17:01:46Z</dcterms:modified>
</cp:coreProperties>
</file>