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5" r:id="rId3"/>
    <p:sldId id="296" r:id="rId4"/>
    <p:sldId id="279" r:id="rId5"/>
    <p:sldId id="281" r:id="rId6"/>
    <p:sldId id="282" r:id="rId7"/>
    <p:sldId id="293" r:id="rId8"/>
    <p:sldId id="283" r:id="rId9"/>
    <p:sldId id="284" r:id="rId10"/>
    <p:sldId id="286" r:id="rId11"/>
    <p:sldId id="287" r:id="rId12"/>
    <p:sldId id="288" r:id="rId13"/>
    <p:sldId id="289" r:id="rId14"/>
    <p:sldId id="297" r:id="rId15"/>
    <p:sldId id="294" r:id="rId16"/>
    <p:sldId id="304" r:id="rId17"/>
    <p:sldId id="308" r:id="rId18"/>
    <p:sldId id="280" r:id="rId19"/>
    <p:sldId id="302" r:id="rId20"/>
    <p:sldId id="303" r:id="rId21"/>
    <p:sldId id="306" r:id="rId22"/>
    <p:sldId id="290" r:id="rId23"/>
    <p:sldId id="307" r:id="rId24"/>
    <p:sldId id="305" r:id="rId25"/>
    <p:sldId id="271" r:id="rId26"/>
    <p:sldId id="298" r:id="rId27"/>
    <p:sldId id="276" r:id="rId28"/>
    <p:sldId id="285" r:id="rId29"/>
  </p:sldIdLst>
  <p:sldSz cx="12192000" cy="6858000"/>
  <p:notesSz cx="6881813" cy="9661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1A3"/>
    <a:srgbClr val="EAAF87"/>
    <a:srgbClr val="E0EDEF"/>
    <a:srgbClr val="F6F6F6"/>
    <a:srgbClr val="8CC0A8"/>
    <a:srgbClr val="A49AA8"/>
    <a:srgbClr val="E9B694"/>
    <a:srgbClr val="FAFAFA"/>
    <a:srgbClr val="FFFFFF"/>
    <a:srgbClr val="F05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>
      <p:cViewPr varScale="1">
        <p:scale>
          <a:sx n="114" d="100"/>
          <a:sy n="114" d="100"/>
        </p:scale>
        <p:origin x="38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8/7/2020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Disea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A picture containing sign, drawing, guitar&#10;&#10;Description automatically generated">
            <a:extLst>
              <a:ext uri="{FF2B5EF4-FFF2-40B4-BE49-F238E27FC236}">
                <a16:creationId xmlns:a16="http://schemas.microsoft.com/office/drawing/2014/main" id="{52003C50-7D33-4E29-BBF9-EB343DC9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4225-4C10-4522-9D4B-95343A98F30C}"/>
              </a:ext>
            </a:extLst>
          </p:cNvPr>
          <p:cNvSpPr txBox="1"/>
          <p:nvPr/>
        </p:nvSpPr>
        <p:spPr>
          <a:xfrm>
            <a:off x="839416" y="1124744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8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AFC51-6D84-4516-9BAB-C57B370D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1"/>
            <a:ext cx="7739782" cy="4968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3913-95BA-4276-A79C-005542CF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1556792"/>
            <a:ext cx="3548236" cy="2448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981921-E15C-465A-8553-04AA07A44595}"/>
              </a:ext>
            </a:extLst>
          </p:cNvPr>
          <p:cNvSpPr/>
          <p:nvPr/>
        </p:nvSpPr>
        <p:spPr>
          <a:xfrm>
            <a:off x="8256240" y="4005064"/>
            <a:ext cx="3528392" cy="2520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149CD-6232-4E40-B171-40613930E24A}"/>
              </a:ext>
            </a:extLst>
          </p:cNvPr>
          <p:cNvSpPr/>
          <p:nvPr/>
        </p:nvSpPr>
        <p:spPr>
          <a:xfrm>
            <a:off x="551384" y="1268760"/>
            <a:ext cx="11233248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3B98-7C53-4F3B-B262-217299F48716}"/>
              </a:ext>
            </a:extLst>
          </p:cNvPr>
          <p:cNvSpPr/>
          <p:nvPr/>
        </p:nvSpPr>
        <p:spPr>
          <a:xfrm>
            <a:off x="551384" y="6381328"/>
            <a:ext cx="112332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2FBAA-F531-4AFF-B6BD-2DCEC5FBE352}"/>
              </a:ext>
            </a:extLst>
          </p:cNvPr>
          <p:cNvSpPr/>
          <p:nvPr/>
        </p:nvSpPr>
        <p:spPr>
          <a:xfrm>
            <a:off x="551384" y="3861048"/>
            <a:ext cx="112332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5A616-2C15-401C-A313-3043A8A43520}"/>
              </a:ext>
            </a:extLst>
          </p:cNvPr>
          <p:cNvSpPr txBox="1"/>
          <p:nvPr/>
        </p:nvSpPr>
        <p:spPr>
          <a:xfrm>
            <a:off x="5447928" y="1268760"/>
            <a:ext cx="134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Target vs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6D7B2-062B-4FEF-9824-77B0B154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595B9-6E1D-41C6-BE34-E0BBACDDD5B7}"/>
              </a:ext>
            </a:extLst>
          </p:cNvPr>
          <p:cNvSpPr/>
          <p:nvPr/>
        </p:nvSpPr>
        <p:spPr>
          <a:xfrm>
            <a:off x="9984432" y="1340768"/>
            <a:ext cx="432048" cy="144016"/>
          </a:xfrm>
          <a:prstGeom prst="rect">
            <a:avLst/>
          </a:prstGeom>
          <a:solidFill>
            <a:srgbClr val="EAAF87"/>
          </a:solidFill>
          <a:ln>
            <a:solidFill>
              <a:srgbClr val="EAA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1E166-41B9-4361-8A51-72FB48E4BD9B}"/>
              </a:ext>
            </a:extLst>
          </p:cNvPr>
          <p:cNvSpPr/>
          <p:nvPr/>
        </p:nvSpPr>
        <p:spPr>
          <a:xfrm>
            <a:off x="9984432" y="1556792"/>
            <a:ext cx="432048" cy="152400"/>
          </a:xfrm>
          <a:prstGeom prst="rect">
            <a:avLst/>
          </a:prstGeom>
          <a:solidFill>
            <a:srgbClr val="6071A3"/>
          </a:solidFill>
          <a:ln>
            <a:solidFill>
              <a:srgbClr val="60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CF0F5-3723-4743-BCE3-CF4EDF71D70D}"/>
              </a:ext>
            </a:extLst>
          </p:cNvPr>
          <p:cNvSpPr txBox="1"/>
          <p:nvPr/>
        </p:nvSpPr>
        <p:spPr>
          <a:xfrm>
            <a:off x="10488488" y="126876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A54D1-168F-47CE-9117-A02E5E6CE031}"/>
              </a:ext>
            </a:extLst>
          </p:cNvPr>
          <p:cNvSpPr txBox="1"/>
          <p:nvPr/>
        </p:nvSpPr>
        <p:spPr>
          <a:xfrm>
            <a:off x="10488488" y="148478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No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D449E6-CA9C-49DD-9936-038E8520DFD6}"/>
              </a:ext>
            </a:extLst>
          </p:cNvPr>
          <p:cNvSpPr/>
          <p:nvPr/>
        </p:nvSpPr>
        <p:spPr>
          <a:xfrm rot="16200000">
            <a:off x="227348" y="2672916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Age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BD12B-ED8F-498F-980A-51B57E3A69C2}"/>
              </a:ext>
            </a:extLst>
          </p:cNvPr>
          <p:cNvSpPr/>
          <p:nvPr/>
        </p:nvSpPr>
        <p:spPr>
          <a:xfrm rot="16200000">
            <a:off x="227348" y="5193196"/>
            <a:ext cx="79208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Cholesterol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E9484A-1A0D-407D-84D7-22DEDBE8CCD8}"/>
              </a:ext>
            </a:extLst>
          </p:cNvPr>
          <p:cNvSpPr/>
          <p:nvPr/>
        </p:nvSpPr>
        <p:spPr>
          <a:xfrm rot="16200000">
            <a:off x="3935760" y="5157192"/>
            <a:ext cx="12241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Max.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rate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8EE3A-2B65-4EC8-B619-9147080AEEEA}"/>
              </a:ext>
            </a:extLst>
          </p:cNvPr>
          <p:cNvSpPr/>
          <p:nvPr/>
        </p:nvSpPr>
        <p:spPr>
          <a:xfrm rot="16200000">
            <a:off x="3719736" y="2492896"/>
            <a:ext cx="172819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Resting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blood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preassure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EF79F-EC2B-4754-ABB7-C6CD38AEFD90}"/>
              </a:ext>
            </a:extLst>
          </p:cNvPr>
          <p:cNvSpPr/>
          <p:nvPr/>
        </p:nvSpPr>
        <p:spPr>
          <a:xfrm rot="16200000">
            <a:off x="7752184" y="2564904"/>
            <a:ext cx="12241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Oldpeak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(ST)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96148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89997-4193-477C-B2D0-5187F69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16832"/>
            <a:ext cx="38766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C8A7-3F16-483A-9595-CAC10842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916832"/>
            <a:ext cx="382905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2C7E30-B27D-4244-AFA9-87B8F9EA269B}"/>
              </a:ext>
            </a:extLst>
          </p:cNvPr>
          <p:cNvSpPr/>
          <p:nvPr/>
        </p:nvSpPr>
        <p:spPr>
          <a:xfrm>
            <a:off x="623392" y="486916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Contrary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woman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from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cleveland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set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Woman may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 heart attack with no chest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they usually experience nausea or vomiting which are often confused with acid reflux or the flu.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44CC7-388D-4115-82D8-0FB20D615B98}"/>
              </a:ext>
            </a:extLst>
          </p:cNvPr>
          <p:cNvSpPr/>
          <p:nvPr/>
        </p:nvSpPr>
        <p:spPr>
          <a:xfrm>
            <a:off x="6096000" y="4941168"/>
            <a:ext cx="38884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non-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anginal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ajority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atypical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due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other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problem ex.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indigestion, flu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strained chest muscle.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BC6B-9498-4ADE-B6C4-8A763E32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57372-3CD2-4DB8-A863-88809FF74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4869160"/>
            <a:ext cx="288032" cy="330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93115-5A9D-445A-A1BA-3F90892FD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5589240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417EC-4F40-46D0-95FE-7DD7CF4E7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41168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7252EC-FDD1-4278-8AF8-49EFAB84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4522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D0514-E090-4CA1-B645-A5E0A6B7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844824"/>
            <a:ext cx="3848100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482E25-E501-40A2-BE9F-19220C55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05" y="1844825"/>
            <a:ext cx="3804802" cy="266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FDB1D-91E8-43C5-8AF6-D0CA62824469}"/>
              </a:ext>
            </a:extLst>
          </p:cNvPr>
          <p:cNvSpPr txBox="1"/>
          <p:nvPr/>
        </p:nvSpPr>
        <p:spPr>
          <a:xfrm>
            <a:off x="6384032" y="494116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experience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upsloaping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wile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excercising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Flat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rather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characteristic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for non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3C6C1-635B-4961-B106-ADE90AF480CD}"/>
              </a:ext>
            </a:extLst>
          </p:cNvPr>
          <p:cNvSpPr txBox="1"/>
          <p:nvPr/>
        </p:nvSpPr>
        <p:spPr>
          <a:xfrm>
            <a:off x="1055440" y="494116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type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reversable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majority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91933-AEE3-4925-BECF-F65EC950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779E2B-A46D-4294-B3B6-F472AD48A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4970818"/>
            <a:ext cx="288032" cy="330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707A6-BADD-49A5-A94C-87FD6719D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661248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95A21-E240-4674-864B-AD8D869B9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5013176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6857C-5BAA-4051-AF81-C4AB2BFBB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573325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13490-DD82-4A31-A72E-DAAE3266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3981450" cy="2695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9FEAB-18AE-4A4A-A570-5EB234C4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916832"/>
            <a:ext cx="37719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B751D-754B-4BFB-8B7D-8C9392A0C21E}"/>
              </a:ext>
            </a:extLst>
          </p:cNvPr>
          <p:cNvSpPr txBox="1"/>
          <p:nvPr/>
        </p:nvSpPr>
        <p:spPr>
          <a:xfrm>
            <a:off x="6600056" y="5085184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Cleveland data set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(0)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ST-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(1) in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more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half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cases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didn’t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cause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Almost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EKG show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symptoms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left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ventricular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hypertrophy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(2)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D3BAA-5B5D-4078-997F-5EE816C7F527}"/>
              </a:ext>
            </a:extLst>
          </p:cNvPr>
          <p:cNvSpPr txBox="1"/>
          <p:nvPr/>
        </p:nvSpPr>
        <p:spPr>
          <a:xfrm>
            <a:off x="911424" y="508518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Most of the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close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below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100)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sugar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level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which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could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mean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this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not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really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correlated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However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might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be a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matter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a small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sample</a:t>
            </a:r>
            <a:r>
              <a:rPr lang="pl-PL" sz="160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2BE86-79A3-43AC-9510-CB1DF989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BB6352-7713-4F8D-AF08-CB76E2B86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5157192"/>
            <a:ext cx="288032" cy="330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DC5A-CCEB-4A7E-9FFC-53D7700BB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5157192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43E181-8BDB-407B-9670-255A771C3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5589240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81B4D-9F9F-4EAA-9F83-0A65BFF6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56" y="609329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711F0F-5591-4C22-AE09-51E3263B5B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>
              <a:alpha val="88000"/>
            </a:srgbClr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578291" y="1412776"/>
            <a:ext cx="5037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Supervised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Unsupervised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Macchine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491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Goal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priorities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8B8DF-4252-459F-9535-EB121D43AD7C}"/>
              </a:ext>
            </a:extLst>
          </p:cNvPr>
          <p:cNvSpPr txBox="1"/>
          <p:nvPr/>
        </p:nvSpPr>
        <p:spPr>
          <a:xfrm>
            <a:off x="911424" y="2132856"/>
            <a:ext cx="894982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Classify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for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have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those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who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don’t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importance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Priority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metrics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	-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	-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(we want to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minimize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FN,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patients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diagnosed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healthy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 but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ill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reality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082DF-0EF2-4866-89A7-18558028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ADCD6-38E3-4165-9688-5DB5EC49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276872"/>
            <a:ext cx="288032" cy="330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5EEE8-008F-4C73-90FE-C5156D5A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636912"/>
            <a:ext cx="288032" cy="3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3EFE0-1ADF-4EC1-AD67-B7F0F6AF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068960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F2E832E-8E00-4CD5-98E7-956DC8355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789"/>
            <a:ext cx="12185270" cy="6861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4347B3-A438-4852-B0BA-CCFA0C8CB0EB}"/>
              </a:ext>
            </a:extLst>
          </p:cNvPr>
          <p:cNvSpPr txBox="1"/>
          <p:nvPr/>
        </p:nvSpPr>
        <p:spPr>
          <a:xfrm>
            <a:off x="695400" y="1988840"/>
            <a:ext cx="21836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Benchmark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Dummies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Scaling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Unsupervised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B8CF7AC-4D34-43CA-A930-54915C4B3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B166615-CC57-4826-B81F-409034A5A6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AFEB4-33D5-4E76-8B2D-A0380552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4EA0E-87EC-47A1-9870-6FB40090F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029925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B7294-3E2E-47E8-A686-2AB6D3C9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276872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F13F1E-5BD3-4558-B862-A755E73C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068960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F7F1F-1661-4E6C-9C87-79B6DCAA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356992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3EB153-1845-4841-8430-1E1904CF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861048"/>
            <a:ext cx="288032" cy="33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906373-75C6-475B-B9DC-80DDBE63F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221088"/>
            <a:ext cx="288032" cy="330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8D2DE1-CD02-407B-B8B1-792CBE68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013176"/>
            <a:ext cx="288032" cy="330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91CBE0-FF67-427E-B753-85D8D904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301208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1009844-DF85-4E4D-ADAF-011673137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Results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and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Evolution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9F628-62E4-46FD-B709-48D77B8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3284984"/>
            <a:ext cx="26193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C1449-1CA6-4E25-AB1B-958B2D1F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284984"/>
            <a:ext cx="2609850" cy="2524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86A67-BB02-4DB9-A24B-B32AA66C7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3284984"/>
            <a:ext cx="2257425" cy="2505075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AC27E15-1DD5-4D4D-A449-B9345A01ACFB}"/>
              </a:ext>
            </a:extLst>
          </p:cNvPr>
          <p:cNvSpPr/>
          <p:nvPr/>
        </p:nvSpPr>
        <p:spPr>
          <a:xfrm>
            <a:off x="1703512" y="2564904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5DD9EB-C5AD-4161-A16D-6C3A2E642022}"/>
              </a:ext>
            </a:extLst>
          </p:cNvPr>
          <p:cNvSpPr/>
          <p:nvPr/>
        </p:nvSpPr>
        <p:spPr>
          <a:xfrm rot="16200000">
            <a:off x="3503712" y="4149080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7D9F41A-F763-493F-AF28-328B7875A428}"/>
              </a:ext>
            </a:extLst>
          </p:cNvPr>
          <p:cNvSpPr/>
          <p:nvPr/>
        </p:nvSpPr>
        <p:spPr>
          <a:xfrm rot="16200000">
            <a:off x="7680176" y="4149080"/>
            <a:ext cx="216024" cy="50405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204F72-BCBC-49FF-86C4-6BA34E3D48F9}"/>
              </a:ext>
            </a:extLst>
          </p:cNvPr>
          <p:cNvSpPr/>
          <p:nvPr/>
        </p:nvSpPr>
        <p:spPr>
          <a:xfrm>
            <a:off x="263352" y="3501008"/>
            <a:ext cx="302433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49819-891C-4FFC-BB26-DEF446C21BB6}"/>
              </a:ext>
            </a:extLst>
          </p:cNvPr>
          <p:cNvSpPr/>
          <p:nvPr/>
        </p:nvSpPr>
        <p:spPr>
          <a:xfrm>
            <a:off x="4223792" y="3573016"/>
            <a:ext cx="302433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EA4E45-C3D4-4027-80C3-68B171CC5A02}"/>
              </a:ext>
            </a:extLst>
          </p:cNvPr>
          <p:cNvSpPr/>
          <p:nvPr/>
        </p:nvSpPr>
        <p:spPr>
          <a:xfrm flipV="1">
            <a:off x="8760296" y="3789040"/>
            <a:ext cx="2223864" cy="279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84391-008F-43F4-ACED-65F1152CFB48}"/>
              </a:ext>
            </a:extLst>
          </p:cNvPr>
          <p:cNvSpPr txBox="1"/>
          <p:nvPr/>
        </p:nvSpPr>
        <p:spPr>
          <a:xfrm>
            <a:off x="407368" y="1484784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Benchmark model: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8FDC35-4DD1-445F-9C58-2098A9862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76" y="1772816"/>
            <a:ext cx="2314575" cy="6762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52D64F4-672F-403E-9687-5591C694DCAD}"/>
              </a:ext>
            </a:extLst>
          </p:cNvPr>
          <p:cNvSpPr txBox="1"/>
          <p:nvPr/>
        </p:nvSpPr>
        <p:spPr>
          <a:xfrm>
            <a:off x="8616280" y="2996952"/>
            <a:ext cx="218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RFE +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clustering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+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classyfication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16809-726F-405B-B54D-C552F070D24E}"/>
              </a:ext>
            </a:extLst>
          </p:cNvPr>
          <p:cNvSpPr txBox="1"/>
          <p:nvPr/>
        </p:nvSpPr>
        <p:spPr>
          <a:xfrm>
            <a:off x="4367808" y="2996952"/>
            <a:ext cx="1705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w/o PCA: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AF3FF0-5650-4FF6-89E5-D5B5207FEE9A}"/>
              </a:ext>
            </a:extLst>
          </p:cNvPr>
          <p:cNvSpPr txBox="1"/>
          <p:nvPr/>
        </p:nvSpPr>
        <p:spPr>
          <a:xfrm>
            <a:off x="407368" y="2996952"/>
            <a:ext cx="1759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with PCA: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EA24AF9-E45F-48DA-B196-AFA0DECCD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 choice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66BF0-A242-4585-95DE-066F87B0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204864"/>
            <a:ext cx="3789294" cy="259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3CAE9-096C-48CA-A24B-247D84313A68}"/>
              </a:ext>
            </a:extLst>
          </p:cNvPr>
          <p:cNvSpPr txBox="1"/>
          <p:nvPr/>
        </p:nvSpPr>
        <p:spPr>
          <a:xfrm>
            <a:off x="3143672" y="3356992"/>
            <a:ext cx="117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medium-content-serif-font"/>
              </a:rPr>
              <a:t>AUC </a:t>
            </a:r>
            <a:r>
              <a:rPr lang="pl-PL" sz="1200" dirty="0" err="1">
                <a:latin typeface="medium-content-serif-font"/>
              </a:rPr>
              <a:t>score</a:t>
            </a:r>
            <a:r>
              <a:rPr lang="pl-PL" sz="1200" dirty="0">
                <a:latin typeface="medium-content-serif-font"/>
              </a:rPr>
              <a:t>: 0.84</a:t>
            </a:r>
            <a:endParaRPr lang="en-GB" sz="1200" dirty="0">
              <a:latin typeface="medium-content-serif-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314-CDA8-4A6D-AA04-006483F7B7FC}"/>
              </a:ext>
            </a:extLst>
          </p:cNvPr>
          <p:cNvSpPr txBox="1"/>
          <p:nvPr/>
        </p:nvSpPr>
        <p:spPr>
          <a:xfrm>
            <a:off x="1703512" y="5157192"/>
            <a:ext cx="3168352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0.851</a:t>
            </a:r>
          </a:p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score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0.927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07CB-0A62-44EA-9736-C0E8958BFB8C}"/>
              </a:ext>
            </a:extLst>
          </p:cNvPr>
          <p:cNvSpPr txBox="1"/>
          <p:nvPr/>
        </p:nvSpPr>
        <p:spPr>
          <a:xfrm>
            <a:off x="1775520" y="1628800"/>
            <a:ext cx="60946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Gaussian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Naive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Bayes</a:t>
            </a:r>
            <a:endParaRPr lang="pl-PL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70E327-221F-473A-A53A-D6FB6ED4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Data Set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E7040-D5F1-4634-8800-AD1F1C98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105525" cy="3333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0979D5-804C-47AB-8E4D-3BC9E3EBA08D}"/>
              </a:ext>
            </a:extLst>
          </p:cNvPr>
          <p:cNvSpPr/>
          <p:nvPr/>
        </p:nvSpPr>
        <p:spPr>
          <a:xfrm>
            <a:off x="767408" y="6612605"/>
            <a:ext cx="2640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https://archive.ics.uci.edu/ml/datasets/Heart+Disease</a:t>
            </a:r>
            <a:endParaRPr lang="en-GB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DA2C9-81AE-4939-8ECF-0350F118F4D2}"/>
              </a:ext>
            </a:extLst>
          </p:cNvPr>
          <p:cNvSpPr/>
          <p:nvPr/>
        </p:nvSpPr>
        <p:spPr>
          <a:xfrm>
            <a:off x="767408" y="5517232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Creators: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1. Hungarian Institute of Cardiology. Budapest: Andras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Janosi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2. University Hospital, Zurich, Switzerland: William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Steinbrunn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3. University Hospital, Basel, Switzerland: Matthias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Pfisterer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</a:t>
            </a:r>
            <a:b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4. V.A. Medical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Center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Long Beach and Cleveland Clinic Foundation: Robert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Detrano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, M.D., Ph.D.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56552-AABF-4901-9D13-2488A4F16AA3}"/>
              </a:ext>
            </a:extLst>
          </p:cNvPr>
          <p:cNvSpPr txBox="1"/>
          <p:nvPr/>
        </p:nvSpPr>
        <p:spPr>
          <a:xfrm>
            <a:off x="7536160" y="1988840"/>
            <a:ext cx="3934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76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features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  <a:sym typeface="Wingdings" panose="05000000000000000000" pitchFamily="2" charset="2"/>
              </a:rPr>
              <a:t>         </a:t>
            </a: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14 </a:t>
            </a:r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  <a:p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Cleveland database</a:t>
            </a:r>
            <a:r>
              <a:rPr lang="pl-PL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-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only</a:t>
            </a:r>
            <a:r>
              <a:rPr lang="pl-PL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one with </a:t>
            </a:r>
            <a:r>
              <a:rPr lang="pl-PL" sz="16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utility</a:t>
            </a:r>
            <a:endParaRPr lang="pl-PL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edium-content-serif-fon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29683B-F995-4C74-9EF1-76FFBBDF2586}"/>
              </a:ext>
            </a:extLst>
          </p:cNvPr>
          <p:cNvCxnSpPr/>
          <p:nvPr/>
        </p:nvCxnSpPr>
        <p:spPr>
          <a:xfrm>
            <a:off x="8976320" y="2132856"/>
            <a:ext cx="21602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E1672A0-A612-405A-B768-26B35801B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6AE8FA-9A5D-4E44-84B0-456D57600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1988840"/>
            <a:ext cx="288032" cy="330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71825-995B-4900-A237-E7139D11D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249289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 choice &amp;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Explanation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314-CDA8-4A6D-AA04-006483F7B7FC}"/>
              </a:ext>
            </a:extLst>
          </p:cNvPr>
          <p:cNvSpPr txBox="1"/>
          <p:nvPr/>
        </p:nvSpPr>
        <p:spPr>
          <a:xfrm>
            <a:off x="839416" y="5157192"/>
            <a:ext cx="3168352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Accuracy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0.803</a:t>
            </a:r>
          </a:p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Model’s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Recall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score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0.871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07CB-0A62-44EA-9736-C0E8958BFB8C}"/>
              </a:ext>
            </a:extLst>
          </p:cNvPr>
          <p:cNvSpPr txBox="1"/>
          <p:nvPr/>
        </p:nvSpPr>
        <p:spPr>
          <a:xfrm>
            <a:off x="767408" y="1556792"/>
            <a:ext cx="60946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Logistic</a:t>
            </a:r>
            <a:r>
              <a:rPr lang="pl-PL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Regression</a:t>
            </a:r>
            <a:endParaRPr lang="pl-PL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704DF-22DA-47B0-9C85-47AFFE49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8840"/>
            <a:ext cx="1219200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F9414-7ED6-4F51-8421-C17986B7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204864"/>
            <a:ext cx="3502918" cy="245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4EA10-D23B-4503-8FCC-B4CDC017E0B0}"/>
              </a:ext>
            </a:extLst>
          </p:cNvPr>
          <p:cNvSpPr txBox="1"/>
          <p:nvPr/>
        </p:nvSpPr>
        <p:spPr>
          <a:xfrm>
            <a:off x="2135560" y="3212976"/>
            <a:ext cx="109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medium-content-serif-font"/>
              </a:rPr>
              <a:t>AUC </a:t>
            </a:r>
            <a:r>
              <a:rPr lang="pl-PL" sz="1200" dirty="0" err="1">
                <a:latin typeface="medium-content-serif-font"/>
              </a:rPr>
              <a:t>score</a:t>
            </a:r>
            <a:r>
              <a:rPr lang="pl-PL" sz="1200" dirty="0">
                <a:latin typeface="medium-content-serif-font"/>
              </a:rPr>
              <a:t>: 0.8</a:t>
            </a:r>
            <a:endParaRPr lang="en-GB" sz="1200" dirty="0">
              <a:latin typeface="medium-content-serif-fon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3173EE-07C7-41A4-854C-FBC30F94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7577E-934B-49DC-BB78-F6B74B952882}"/>
              </a:ext>
            </a:extLst>
          </p:cNvPr>
          <p:cNvSpPr txBox="1"/>
          <p:nvPr/>
        </p:nvSpPr>
        <p:spPr>
          <a:xfrm>
            <a:off x="8112224" y="1628800"/>
            <a:ext cx="280831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medium-content-serif-font"/>
              </a:rPr>
              <a:t>The most </a:t>
            </a:r>
            <a:r>
              <a:rPr lang="pl-PL" sz="1600" dirty="0" err="1">
                <a:latin typeface="medium-content-serif-font"/>
              </a:rPr>
              <a:t>important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features</a:t>
            </a:r>
            <a:r>
              <a:rPr lang="pl-PL" sz="1600" dirty="0">
                <a:latin typeface="medium-content-serif-font"/>
              </a:rPr>
              <a:t>:</a:t>
            </a:r>
          </a:p>
          <a:p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Chest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pain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Nb of major </a:t>
            </a:r>
            <a:r>
              <a:rPr lang="pl-PL" sz="1600" dirty="0" err="1">
                <a:latin typeface="medium-content-serif-font"/>
              </a:rPr>
              <a:t>vessels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Sex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Blood </a:t>
            </a:r>
            <a:r>
              <a:rPr lang="pl-PL" sz="1600" dirty="0" err="1">
                <a:latin typeface="medium-content-serif-font"/>
              </a:rPr>
              <a:t>preassure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ST </a:t>
            </a:r>
            <a:r>
              <a:rPr lang="pl-PL" sz="1600" dirty="0" err="1">
                <a:latin typeface="medium-content-serif-font"/>
              </a:rPr>
              <a:t>parameter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behaviour</a:t>
            </a:r>
            <a:r>
              <a:rPr lang="pl-PL" sz="1600" dirty="0">
                <a:latin typeface="medium-content-serif-font"/>
              </a:rPr>
              <a:t> on EKG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Thalassemia</a:t>
            </a:r>
            <a:r>
              <a:rPr lang="pl-PL" sz="1600" dirty="0">
                <a:latin typeface="medium-content-serif-font"/>
              </a:rPr>
              <a:t> (</a:t>
            </a:r>
            <a:r>
              <a:rPr lang="pl-PL" sz="1600" dirty="0" err="1">
                <a:latin typeface="medium-content-serif-font"/>
              </a:rPr>
              <a:t>type</a:t>
            </a:r>
            <a:r>
              <a:rPr lang="pl-PL" sz="1600" dirty="0">
                <a:latin typeface="medium-content-serif-font"/>
              </a:rPr>
              <a:t> 2 and 3)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sz="1600" dirty="0">
              <a:latin typeface="medium-content-serif-font"/>
            </a:endParaRPr>
          </a:p>
          <a:p>
            <a:r>
              <a:rPr lang="pl-PL" sz="1600" dirty="0" err="1">
                <a:latin typeface="medium-content-serif-font"/>
              </a:rPr>
              <a:t>Features</a:t>
            </a:r>
            <a:r>
              <a:rPr lang="pl-PL" sz="1600" dirty="0">
                <a:latin typeface="medium-content-serif-font"/>
              </a:rPr>
              <a:t> with less </a:t>
            </a:r>
            <a:r>
              <a:rPr lang="pl-PL" sz="1600" dirty="0" err="1">
                <a:latin typeface="medium-content-serif-font"/>
              </a:rPr>
              <a:t>importance</a:t>
            </a:r>
            <a:r>
              <a:rPr lang="pl-PL" sz="1600" dirty="0">
                <a:latin typeface="medium-content-serif-font"/>
              </a:rPr>
              <a:t>:</a:t>
            </a:r>
          </a:p>
          <a:p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Age (</a:t>
            </a:r>
            <a:r>
              <a:rPr lang="pl-PL" sz="1600" dirty="0" err="1">
                <a:latin typeface="medium-content-serif-font"/>
              </a:rPr>
              <a:t>particularity</a:t>
            </a:r>
            <a:r>
              <a:rPr lang="pl-PL" sz="1600" dirty="0">
                <a:latin typeface="medium-content-serif-font"/>
              </a:rPr>
              <a:t> of </a:t>
            </a:r>
            <a:r>
              <a:rPr lang="pl-PL" sz="1600" dirty="0" err="1">
                <a:latin typeface="medium-content-serif-font"/>
              </a:rPr>
              <a:t>dataset</a:t>
            </a:r>
            <a:r>
              <a:rPr lang="pl-PL" sz="1600" dirty="0">
                <a:latin typeface="medium-content-serif-font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Max. </a:t>
            </a:r>
            <a:r>
              <a:rPr lang="pl-PL" sz="1600" dirty="0" err="1">
                <a:latin typeface="medium-content-serif-font"/>
              </a:rPr>
              <a:t>heart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rate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 err="1">
                <a:latin typeface="medium-content-serif-font"/>
              </a:rPr>
              <a:t>Fasting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blood</a:t>
            </a:r>
            <a:r>
              <a:rPr lang="pl-PL" sz="1600" dirty="0">
                <a:latin typeface="medium-content-serif-font"/>
              </a:rPr>
              <a:t> </a:t>
            </a:r>
            <a:r>
              <a:rPr lang="pl-PL" sz="1600" dirty="0" err="1">
                <a:latin typeface="medium-content-serif-font"/>
              </a:rPr>
              <a:t>sugar</a:t>
            </a:r>
            <a:endParaRPr lang="pl-PL" sz="1600" dirty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1600" dirty="0">
                <a:latin typeface="medium-content-serif-font"/>
              </a:rPr>
              <a:t>Cholesterol</a:t>
            </a:r>
          </a:p>
          <a:p>
            <a:endParaRPr lang="pl-PL" sz="1600" dirty="0">
              <a:latin typeface="medium-content-serif-fon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3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A picture containing sign, drawing, guitar&#10;&#10;Description automatically generated">
            <a:extLst>
              <a:ext uri="{FF2B5EF4-FFF2-40B4-BE49-F238E27FC236}">
                <a16:creationId xmlns:a16="http://schemas.microsoft.com/office/drawing/2014/main" id="{52003C50-7D33-4E29-BBF9-EB343DC9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" y="0"/>
            <a:ext cx="1217854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C4225-4C10-4522-9D4B-95343A98F30C}"/>
              </a:ext>
            </a:extLst>
          </p:cNvPr>
          <p:cNvSpPr txBox="1"/>
          <p:nvPr/>
        </p:nvSpPr>
        <p:spPr>
          <a:xfrm>
            <a:off x="839416" y="1124744"/>
            <a:ext cx="3714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take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care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52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394899" y="1196752"/>
            <a:ext cx="480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Heart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Disease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Classification</a:t>
            </a:r>
            <a:endParaRPr lang="pl-PL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Machine Learning Project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0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376CE-DE58-43AA-8493-4F2A303B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2581275"/>
            <a:ext cx="3009900" cy="1695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62E70-C493-4AF1-8216-E7BEC0E1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4077072"/>
            <a:ext cx="2705100" cy="2028825"/>
          </a:xfrm>
          <a:prstGeom prst="rect">
            <a:avLst/>
          </a:prstGeom>
        </p:spPr>
      </p:pic>
      <p:pic>
        <p:nvPicPr>
          <p:cNvPr id="1028" name="Picture 4" descr="Podobny obraz">
            <a:extLst>
              <a:ext uri="{FF2B5EF4-FFF2-40B4-BE49-F238E27FC236}">
                <a16:creationId xmlns:a16="http://schemas.microsoft.com/office/drawing/2014/main" id="{9D75BD45-9520-4D99-B8E0-940699C1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9" y="0"/>
            <a:ext cx="4634382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obny obraz">
            <a:extLst>
              <a:ext uri="{FF2B5EF4-FFF2-40B4-BE49-F238E27FC236}">
                <a16:creationId xmlns:a16="http://schemas.microsoft.com/office/drawing/2014/main" id="{93C79B21-3281-499E-8090-8EC1866E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284984"/>
            <a:ext cx="4992195" cy="33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FAE457-8FD4-4A1D-B15E-8F71E030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16632"/>
            <a:ext cx="4840640" cy="29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5A6215A7-EB1B-4F8B-AB43-8B89E52309ED}"/>
              </a:ext>
            </a:extLst>
          </p:cNvPr>
          <p:cNvSpPr/>
          <p:nvPr/>
        </p:nvSpPr>
        <p:spPr>
          <a:xfrm rot="20700000">
            <a:off x="3598339" y="4387722"/>
            <a:ext cx="2123675" cy="2123675"/>
          </a:xfrm>
          <a:prstGeom prst="gear6">
            <a:avLst/>
          </a:prstGeom>
          <a:solidFill>
            <a:srgbClr val="8CC0A8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15253239"/>
              <a:satOff val="44959"/>
              <a:lumOff val="19412"/>
              <a:alphaOff val="0"/>
            </a:schemeClr>
          </a:fillRef>
          <a:effectRef idx="1">
            <a:schemeClr val="accent5">
              <a:hueOff val="-15253239"/>
              <a:satOff val="44959"/>
              <a:lumOff val="19412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F0B694-6142-4AF5-B40F-C5264B6CC66B}"/>
              </a:ext>
            </a:extLst>
          </p:cNvPr>
          <p:cNvGrpSpPr/>
          <p:nvPr/>
        </p:nvGrpSpPr>
        <p:grpSpPr>
          <a:xfrm rot="20613129">
            <a:off x="9449543" y="3830214"/>
            <a:ext cx="2123675" cy="2123675"/>
            <a:chOff x="3510563" y="427706"/>
            <a:chExt cx="2123675" cy="2123675"/>
          </a:xfrm>
          <a:solidFill>
            <a:srgbClr val="8CC0A8"/>
          </a:solidFill>
          <a:scene3d>
            <a:camera prst="orthographicFront"/>
            <a:lightRig rig="flat" dir="t"/>
          </a:scene3d>
        </p:grpSpPr>
        <p:sp>
          <p:nvSpPr>
            <p:cNvPr id="15" name="Shape 14">
              <a:extLst>
                <a:ext uri="{FF2B5EF4-FFF2-40B4-BE49-F238E27FC236}">
                  <a16:creationId xmlns:a16="http://schemas.microsoft.com/office/drawing/2014/main" id="{D96D2170-409B-4CA7-A8F2-A8EAA6D51446}"/>
                </a:ext>
              </a:extLst>
            </p:cNvPr>
            <p:cNvSpPr/>
            <p:nvPr/>
          </p:nvSpPr>
          <p:spPr>
            <a:xfrm rot="20700000">
              <a:off x="3510563" y="427706"/>
              <a:ext cx="2123675" cy="2123675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15253239"/>
                <a:satOff val="44959"/>
                <a:lumOff val="19412"/>
                <a:alphaOff val="0"/>
              </a:schemeClr>
            </a:fillRef>
            <a:effectRef idx="1">
              <a:schemeClr val="accent5">
                <a:hueOff val="-15253239"/>
                <a:satOff val="44959"/>
                <a:lumOff val="1941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Shape 4">
              <a:extLst>
                <a:ext uri="{FF2B5EF4-FFF2-40B4-BE49-F238E27FC236}">
                  <a16:creationId xmlns:a16="http://schemas.microsoft.com/office/drawing/2014/main" id="{4E9C956D-31C9-43C7-8DF4-750309393FC3}"/>
                </a:ext>
              </a:extLst>
            </p:cNvPr>
            <p:cNvSpPr txBox="1"/>
            <p:nvPr/>
          </p:nvSpPr>
          <p:spPr>
            <a:xfrm>
              <a:off x="3976347" y="893490"/>
              <a:ext cx="1192106" cy="119210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3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D483E2-3110-46AA-9E9C-429EE6CE6DEB}"/>
              </a:ext>
            </a:extLst>
          </p:cNvPr>
          <p:cNvGrpSpPr/>
          <p:nvPr/>
        </p:nvGrpSpPr>
        <p:grpSpPr>
          <a:xfrm rot="19903846">
            <a:off x="6191986" y="2012818"/>
            <a:ext cx="2167466" cy="2167466"/>
            <a:chOff x="2059093" y="1733973"/>
            <a:chExt cx="2167466" cy="2167466"/>
          </a:xfrm>
          <a:scene3d>
            <a:camera prst="orthographicFront"/>
            <a:lightRig rig="flat" dir="t"/>
          </a:scene3d>
        </p:grpSpPr>
        <p:sp>
          <p:nvSpPr>
            <p:cNvPr id="29" name="Shape 28">
              <a:extLst>
                <a:ext uri="{FF2B5EF4-FFF2-40B4-BE49-F238E27FC236}">
                  <a16:creationId xmlns:a16="http://schemas.microsoft.com/office/drawing/2014/main" id="{EC321999-AD0F-4369-86D1-0F793BE9E8D2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0" name="Shape 4">
              <a:extLst>
                <a:ext uri="{FF2B5EF4-FFF2-40B4-BE49-F238E27FC236}">
                  <a16:creationId xmlns:a16="http://schemas.microsoft.com/office/drawing/2014/main" id="{412B30DA-F79E-4A39-BB81-48DF2497CF4C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Preprocessing</a:t>
              </a:r>
              <a:endParaRPr lang="pl-PL" sz="1300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/>
                <a:t>- </a:t>
              </a:r>
              <a:r>
                <a:rPr lang="pl-PL" sz="1000" dirty="0">
                  <a:latin typeface="medium-content-serif-font"/>
                </a:rPr>
                <a:t>PCA</a:t>
              </a:r>
              <a:endParaRPr lang="en-GB" sz="1000" kern="1200" dirty="0">
                <a:latin typeface="medium-content-serif-fon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C77744-F4FC-403B-8046-4EA1BD0C34F3}"/>
              </a:ext>
            </a:extLst>
          </p:cNvPr>
          <p:cNvGrpSpPr/>
          <p:nvPr/>
        </p:nvGrpSpPr>
        <p:grpSpPr>
          <a:xfrm rot="20737942">
            <a:off x="3653415" y="2493718"/>
            <a:ext cx="2004846" cy="2039666"/>
            <a:chOff x="2059093" y="1733973"/>
            <a:chExt cx="2167466" cy="2167466"/>
          </a:xfrm>
          <a:solidFill>
            <a:srgbClr val="EAAF87"/>
          </a:solidFill>
          <a:scene3d>
            <a:camera prst="orthographicFront"/>
            <a:lightRig rig="flat" dir="t"/>
          </a:scene3d>
        </p:grpSpPr>
        <p:sp>
          <p:nvSpPr>
            <p:cNvPr id="36" name="Shape 35">
              <a:extLst>
                <a:ext uri="{FF2B5EF4-FFF2-40B4-BE49-F238E27FC236}">
                  <a16:creationId xmlns:a16="http://schemas.microsoft.com/office/drawing/2014/main" id="{52FD0D6E-B9E6-4BAC-9BBF-58D74D153F7B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Shape 4">
              <a:extLst>
                <a:ext uri="{FF2B5EF4-FFF2-40B4-BE49-F238E27FC236}">
                  <a16:creationId xmlns:a16="http://schemas.microsoft.com/office/drawing/2014/main" id="{D02E31F8-3B77-4A4C-BF93-FB8B6ACFE4E5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/>
                <a:t>Benchmark model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 err="1"/>
                <a:t>Acc</a:t>
              </a:r>
              <a:r>
                <a:rPr lang="pl-PL" sz="1300" dirty="0"/>
                <a:t>: 0.59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Rec</a:t>
              </a:r>
              <a:r>
                <a:rPr lang="pl-PL" sz="1300" kern="1200" dirty="0"/>
                <a:t>: 0.516</a:t>
              </a:r>
              <a:endParaRPr lang="en-GB" sz="1300" kern="120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28031B2-54E5-4283-8324-E0A87686F4F2}"/>
              </a:ext>
            </a:extLst>
          </p:cNvPr>
          <p:cNvSpPr txBox="1"/>
          <p:nvPr/>
        </p:nvSpPr>
        <p:spPr>
          <a:xfrm>
            <a:off x="4079776" y="4941168"/>
            <a:ext cx="10743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100" dirty="0" err="1"/>
              <a:t>Preprocessing</a:t>
            </a:r>
            <a:r>
              <a:rPr lang="pl-PL" sz="1100" dirty="0"/>
              <a:t>:</a:t>
            </a: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000" dirty="0">
                <a:latin typeface="medium-content-serif-font"/>
              </a:rPr>
              <a:t>- </a:t>
            </a:r>
            <a:r>
              <a:rPr lang="pl-PL" sz="1000" dirty="0" err="1">
                <a:latin typeface="medium-content-serif-font"/>
              </a:rPr>
              <a:t>Cleaning</a:t>
            </a:r>
            <a:endParaRPr lang="pl-PL" sz="1000" dirty="0">
              <a:latin typeface="medium-content-serif-font"/>
            </a:endParaRP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000" dirty="0">
                <a:latin typeface="medium-content-serif-font"/>
              </a:rPr>
              <a:t>- </a:t>
            </a:r>
            <a:r>
              <a:rPr lang="pl-PL" sz="1000" dirty="0" err="1">
                <a:latin typeface="medium-content-serif-font"/>
              </a:rPr>
              <a:t>Dummies</a:t>
            </a:r>
            <a:endParaRPr lang="pl-PL" sz="1000" dirty="0">
              <a:latin typeface="medium-content-serif-font"/>
            </a:endParaRP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000" dirty="0">
                <a:latin typeface="medium-content-serif-font"/>
              </a:rPr>
              <a:t>- </a:t>
            </a:r>
            <a:r>
              <a:rPr lang="pl-PL" sz="1000" dirty="0" err="1">
                <a:latin typeface="medium-content-serif-font"/>
              </a:rPr>
              <a:t>Scaling</a:t>
            </a:r>
            <a:endParaRPr lang="pl-PL" sz="1000" dirty="0">
              <a:latin typeface="medium-content-serif-font"/>
            </a:endParaRPr>
          </a:p>
          <a:p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B2015D-196B-4769-A73E-48C1E7ACFBB2}"/>
              </a:ext>
            </a:extLst>
          </p:cNvPr>
          <p:cNvSpPr txBox="1"/>
          <p:nvPr/>
        </p:nvSpPr>
        <p:spPr>
          <a:xfrm>
            <a:off x="9840416" y="4509120"/>
            <a:ext cx="1487908" cy="937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100" dirty="0" err="1"/>
              <a:t>Preprocessing</a:t>
            </a:r>
            <a:r>
              <a:rPr lang="pl-PL" sz="1100" dirty="0"/>
              <a:t>: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pl-PL" sz="1000" dirty="0" err="1">
                <a:latin typeface="medium-content-serif-font"/>
              </a:rPr>
              <a:t>Feature</a:t>
            </a:r>
            <a:r>
              <a:rPr lang="pl-PL" sz="1000" dirty="0">
                <a:latin typeface="medium-content-serif-font"/>
              </a:rPr>
              <a:t> </a:t>
            </a:r>
            <a:r>
              <a:rPr lang="pl-PL" sz="1000" dirty="0" err="1">
                <a:latin typeface="medium-content-serif-font"/>
              </a:rPr>
              <a:t>Selection</a:t>
            </a:r>
            <a:r>
              <a:rPr lang="pl-PL" sz="1000" dirty="0">
                <a:latin typeface="medium-content-serif-font"/>
              </a:rPr>
              <a:t> RFE</a:t>
            </a:r>
          </a:p>
          <a:p>
            <a:pPr marL="171450" lvl="0" indent="-1714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pl-PL" sz="1000" dirty="0">
                <a:latin typeface="medium-content-serif-font"/>
              </a:rPr>
              <a:t>PCA</a:t>
            </a: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A2CFD4-2AD5-4BC1-90E7-0E9DAB19E143}"/>
              </a:ext>
            </a:extLst>
          </p:cNvPr>
          <p:cNvGrpSpPr/>
          <p:nvPr/>
        </p:nvGrpSpPr>
        <p:grpSpPr>
          <a:xfrm rot="19866316">
            <a:off x="7492859" y="3385699"/>
            <a:ext cx="2167466" cy="2167466"/>
            <a:chOff x="2059093" y="1733973"/>
            <a:chExt cx="2167466" cy="2167466"/>
          </a:xfrm>
          <a:solidFill>
            <a:srgbClr val="A49AA8"/>
          </a:solidFill>
          <a:scene3d>
            <a:camera prst="orthographicFront"/>
            <a:lightRig rig="flat" dir="t"/>
          </a:scene3d>
        </p:grpSpPr>
        <p:sp>
          <p:nvSpPr>
            <p:cNvPr id="69" name="Shape 68">
              <a:extLst>
                <a:ext uri="{FF2B5EF4-FFF2-40B4-BE49-F238E27FC236}">
                  <a16:creationId xmlns:a16="http://schemas.microsoft.com/office/drawing/2014/main" id="{15BCD62F-9647-487E-83BC-4285480E125F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0" name="Shape 4">
              <a:extLst>
                <a:ext uri="{FF2B5EF4-FFF2-40B4-BE49-F238E27FC236}">
                  <a16:creationId xmlns:a16="http://schemas.microsoft.com/office/drawing/2014/main" id="{3AD998A3-D127-41C0-BC3A-E7EC18882A13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Models</a:t>
              </a:r>
              <a:endParaRPr lang="pl-PL" sz="1300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 err="1"/>
                <a:t>Acc</a:t>
              </a:r>
              <a:r>
                <a:rPr lang="pl-PL" sz="1300" dirty="0"/>
                <a:t>: 0.803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Rec</a:t>
              </a:r>
              <a:r>
                <a:rPr lang="pl-PL" sz="1300" kern="1200" dirty="0"/>
                <a:t>: 0.871 </a:t>
              </a:r>
              <a:endParaRPr lang="en-GB" sz="1300" kern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0B9080-FCC2-4778-9D59-EA0CD64397F3}"/>
              </a:ext>
            </a:extLst>
          </p:cNvPr>
          <p:cNvGrpSpPr/>
          <p:nvPr/>
        </p:nvGrpSpPr>
        <p:grpSpPr>
          <a:xfrm>
            <a:off x="5231904" y="3645024"/>
            <a:ext cx="2167466" cy="2167466"/>
            <a:chOff x="2059093" y="1733973"/>
            <a:chExt cx="2167466" cy="2167466"/>
          </a:xfrm>
          <a:solidFill>
            <a:srgbClr val="A49AA8"/>
          </a:solidFill>
          <a:scene3d>
            <a:camera prst="orthographicFront"/>
            <a:lightRig rig="flat" dir="t"/>
          </a:scene3d>
        </p:grpSpPr>
        <p:sp>
          <p:nvSpPr>
            <p:cNvPr id="72" name="Shape 71">
              <a:extLst>
                <a:ext uri="{FF2B5EF4-FFF2-40B4-BE49-F238E27FC236}">
                  <a16:creationId xmlns:a16="http://schemas.microsoft.com/office/drawing/2014/main" id="{69EFBC38-1B0F-48E0-AED9-6576EC04EFD9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3" name="Shape 4">
              <a:extLst>
                <a:ext uri="{FF2B5EF4-FFF2-40B4-BE49-F238E27FC236}">
                  <a16:creationId xmlns:a16="http://schemas.microsoft.com/office/drawing/2014/main" id="{044F2086-075B-454A-8FD1-969B75DCD372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Models</a:t>
              </a:r>
              <a:endParaRPr lang="pl-PL" sz="1300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 err="1"/>
                <a:t>Acc</a:t>
              </a:r>
              <a:r>
                <a:rPr lang="pl-PL" sz="1300" dirty="0"/>
                <a:t>: 0.803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Rec</a:t>
              </a:r>
              <a:r>
                <a:rPr lang="pl-PL" sz="1300" kern="1200" dirty="0"/>
                <a:t>: 0.839</a:t>
              </a:r>
              <a:endParaRPr lang="en-GB" sz="1300" kern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ADBAC2-C7D2-456E-8F71-323291F8FE47}"/>
              </a:ext>
            </a:extLst>
          </p:cNvPr>
          <p:cNvGrpSpPr/>
          <p:nvPr/>
        </p:nvGrpSpPr>
        <p:grpSpPr>
          <a:xfrm>
            <a:off x="9264352" y="1916832"/>
            <a:ext cx="2167466" cy="2167466"/>
            <a:chOff x="2059093" y="1733973"/>
            <a:chExt cx="2167466" cy="2167466"/>
          </a:xfrm>
          <a:solidFill>
            <a:srgbClr val="A49AA8"/>
          </a:solidFill>
          <a:scene3d>
            <a:camera prst="orthographicFront"/>
            <a:lightRig rig="flat" dir="t"/>
          </a:scene3d>
        </p:grpSpPr>
        <p:sp>
          <p:nvSpPr>
            <p:cNvPr id="75" name="Shape 74">
              <a:extLst>
                <a:ext uri="{FF2B5EF4-FFF2-40B4-BE49-F238E27FC236}">
                  <a16:creationId xmlns:a16="http://schemas.microsoft.com/office/drawing/2014/main" id="{24E0A95B-4643-455D-AC62-2ABA272A1D6E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6" name="Shape 4">
              <a:extLst>
                <a:ext uri="{FF2B5EF4-FFF2-40B4-BE49-F238E27FC236}">
                  <a16:creationId xmlns:a16="http://schemas.microsoft.com/office/drawing/2014/main" id="{E9D3FC3C-1B20-4687-B932-F24F0F6F1924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/>
                <a:t>Clustering </a:t>
              </a:r>
              <a:r>
                <a:rPr lang="pl-PL" sz="1300" dirty="0" err="1"/>
                <a:t>left</a:t>
              </a:r>
              <a:r>
                <a:rPr lang="pl-PL" sz="1300" dirty="0"/>
                <a:t> </a:t>
              </a:r>
              <a:r>
                <a:rPr lang="pl-PL" sz="1300" dirty="0" err="1"/>
                <a:t>features</a:t>
              </a:r>
              <a:endParaRPr lang="en-GB" sz="1300" kern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CFD31D-94EF-45D4-94D2-2A2A5398837C}"/>
              </a:ext>
            </a:extLst>
          </p:cNvPr>
          <p:cNvGrpSpPr/>
          <p:nvPr/>
        </p:nvGrpSpPr>
        <p:grpSpPr>
          <a:xfrm>
            <a:off x="9840416" y="116632"/>
            <a:ext cx="2167466" cy="2167466"/>
            <a:chOff x="2059093" y="1733973"/>
            <a:chExt cx="2167466" cy="2167466"/>
          </a:xfrm>
          <a:solidFill>
            <a:srgbClr val="A49AA8"/>
          </a:solidFill>
          <a:scene3d>
            <a:camera prst="orthographicFront"/>
            <a:lightRig rig="flat" dir="t"/>
          </a:scene3d>
        </p:grpSpPr>
        <p:sp>
          <p:nvSpPr>
            <p:cNvPr id="78" name="Shape 77">
              <a:extLst>
                <a:ext uri="{FF2B5EF4-FFF2-40B4-BE49-F238E27FC236}">
                  <a16:creationId xmlns:a16="http://schemas.microsoft.com/office/drawing/2014/main" id="{2E991E8C-8B17-4B9B-BB6A-22DEB8F5AED0}"/>
                </a:ext>
              </a:extLst>
            </p:cNvPr>
            <p:cNvSpPr/>
            <p:nvPr/>
          </p:nvSpPr>
          <p:spPr>
            <a:xfrm>
              <a:off x="2059093" y="1733973"/>
              <a:ext cx="2167466" cy="2167466"/>
            </a:xfrm>
            <a:prstGeom prst="gear6">
              <a:avLst/>
            </a:prstGeom>
            <a:grpFill/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-7626620"/>
                <a:satOff val="22479"/>
                <a:lumOff val="9706"/>
                <a:alphaOff val="0"/>
              </a:schemeClr>
            </a:fillRef>
            <a:effectRef idx="1">
              <a:schemeClr val="accent5">
                <a:hueOff val="-7626620"/>
                <a:satOff val="22479"/>
                <a:lumOff val="9706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9" name="Shape 4">
              <a:extLst>
                <a:ext uri="{FF2B5EF4-FFF2-40B4-BE49-F238E27FC236}">
                  <a16:creationId xmlns:a16="http://schemas.microsoft.com/office/drawing/2014/main" id="{F3D8EF9E-0A3C-4BC0-AA46-D3E62AA7E390}"/>
                </a:ext>
              </a:extLst>
            </p:cNvPr>
            <p:cNvSpPr txBox="1"/>
            <p:nvPr/>
          </p:nvSpPr>
          <p:spPr>
            <a:xfrm>
              <a:off x="2604759" y="2282937"/>
              <a:ext cx="1076134" cy="10695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Models</a:t>
              </a:r>
              <a:endParaRPr lang="pl-PL" sz="1300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dirty="0" err="1"/>
                <a:t>Acc</a:t>
              </a:r>
              <a:r>
                <a:rPr lang="pl-PL" sz="1300" dirty="0"/>
                <a:t>: 0.851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1300" kern="1200" dirty="0" err="1"/>
                <a:t>Rec</a:t>
              </a:r>
              <a:r>
                <a:rPr lang="pl-PL" sz="1300" kern="1200" dirty="0"/>
                <a:t>: 0.927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300" kern="12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24347B3-A438-4852-B0BA-CCFA0C8CB0EB}"/>
              </a:ext>
            </a:extLst>
          </p:cNvPr>
          <p:cNvSpPr txBox="1"/>
          <p:nvPr/>
        </p:nvSpPr>
        <p:spPr>
          <a:xfrm>
            <a:off x="695400" y="1988840"/>
            <a:ext cx="21836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Benchmark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Dummies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Scaling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Models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building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Preprocessing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PCA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Unsupervised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Supervised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7195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Data Set –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medium-content-serif-fon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2D508-2824-403E-9C62-967E74B56344}"/>
              </a:ext>
            </a:extLst>
          </p:cNvPr>
          <p:cNvSpPr/>
          <p:nvPr/>
        </p:nvSpPr>
        <p:spPr>
          <a:xfrm>
            <a:off x="695400" y="1412776"/>
            <a:ext cx="10657184" cy="4906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cp: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 pain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when heart doesn't get as much blood and oxygen as it needs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</a:t>
            </a:r>
            <a:r>
              <a:rPr lang="pl-PL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due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to </a:t>
            </a:r>
            <a:r>
              <a:rPr lang="pl-PL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arteries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</a:t>
            </a:r>
            <a:r>
              <a:rPr lang="pl-PL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being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clogged with plaque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and 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not enough blood can flow through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(1: typical angina, 2: atypical angina,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3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non-anginal pain, 4: asymptomatic)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trestbps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pressure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120/80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mm Hg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chol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cholesterol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less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170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mg/dl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fbs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fasting blood sugar (&gt; 120 mg/dl, 1 = true; 0 = false)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below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100)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restecg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electrocardiographic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-EKG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(0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normal, 1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ST-T wave abnormality, 2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showing probable or definite left ventricular hypertrophy by Estes' criteria)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–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how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fast the 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/>
              </a:rPr>
              <a:t>electrical impulse (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„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/>
              </a:rPr>
              <a:t>wave”) travels through the heart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/>
              </a:rPr>
              <a:t> 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"/>
              </a:rPr>
              <a:t>top and lower chambers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thalach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maximum heart rate achieved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220 minus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age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exang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xercise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induced angina (0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no, 1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yes)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oldpeak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depression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relative to rest ('ST' relates to positions on the E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K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 plot)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slope: 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slope of the peak exercise ST segment (1: upsloping, 2: flat, 3: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downsloping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ca: 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number of major vessels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colored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by fluoroscopy (0-3)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F0533A"/>
                </a:solidFill>
                <a:latin typeface="medium-content-serif-font"/>
              </a:rPr>
              <a:t>thal</a:t>
            </a: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inherited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disorder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„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” </a:t>
            </a:r>
            <a:r>
              <a:rPr lang="pl-PL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causes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body to have less </a:t>
            </a:r>
            <a:r>
              <a:rPr lang="en-GB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hemoglobin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than normal. </a:t>
            </a:r>
            <a:r>
              <a:rPr lang="en-GB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Hemoglobin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enables red blood cells to carry oxygen</a:t>
            </a:r>
            <a:r>
              <a:rPr lang="pl-PL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dium-content-serif-font"/>
              </a:rPr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(3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6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fixed defect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7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reversable defect)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0533A"/>
                </a:solidFill>
                <a:latin typeface="medium-content-serif-font"/>
              </a:rPr>
              <a:t>target: 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eart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disease (0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no, 1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yes)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DC416-336F-42DA-B71A-AF79E052FBAA}"/>
              </a:ext>
            </a:extLst>
          </p:cNvPr>
          <p:cNvSpPr txBox="1"/>
          <p:nvPr/>
        </p:nvSpPr>
        <p:spPr>
          <a:xfrm>
            <a:off x="623392" y="6453336"/>
            <a:ext cx="113052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https://www.heart.org/en/health-topics/heart-attack/angina-chest-pain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C13EC-F6B7-4938-9661-EF32948E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AFC51-6D84-4516-9BAB-C57B370D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7704856" cy="49455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1B706B-9842-48AE-BD4F-7E01D80F04AE}"/>
              </a:ext>
            </a:extLst>
          </p:cNvPr>
          <p:cNvSpPr/>
          <p:nvPr/>
        </p:nvSpPr>
        <p:spPr>
          <a:xfrm>
            <a:off x="623392" y="1340768"/>
            <a:ext cx="7704856" cy="2160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1B264-7522-447F-8966-5E8F3E2AAFC5}"/>
              </a:ext>
            </a:extLst>
          </p:cNvPr>
          <p:cNvSpPr txBox="1"/>
          <p:nvPr/>
        </p:nvSpPr>
        <p:spPr>
          <a:xfrm>
            <a:off x="3863752" y="1340768"/>
            <a:ext cx="1349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Target vs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EC84F-1B9E-48C6-B114-4BC7B4DF7867}"/>
              </a:ext>
            </a:extLst>
          </p:cNvPr>
          <p:cNvSpPr/>
          <p:nvPr/>
        </p:nvSpPr>
        <p:spPr>
          <a:xfrm>
            <a:off x="623392" y="6381328"/>
            <a:ext cx="7704856" cy="288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36984-C0F9-458A-A76E-C6A836FB4D34}"/>
              </a:ext>
            </a:extLst>
          </p:cNvPr>
          <p:cNvSpPr/>
          <p:nvPr/>
        </p:nvSpPr>
        <p:spPr>
          <a:xfrm>
            <a:off x="6384032" y="3861048"/>
            <a:ext cx="4320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294C7-4CFE-41B7-9D86-CCFBA1D938D7}"/>
              </a:ext>
            </a:extLst>
          </p:cNvPr>
          <p:cNvSpPr/>
          <p:nvPr/>
        </p:nvSpPr>
        <p:spPr>
          <a:xfrm>
            <a:off x="2423592" y="3789040"/>
            <a:ext cx="432048" cy="216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383984-BA1D-4225-A70C-9C813DB3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0573B8-195A-42F2-9A59-CBDF4119E911}"/>
              </a:ext>
            </a:extLst>
          </p:cNvPr>
          <p:cNvSpPr/>
          <p:nvPr/>
        </p:nvSpPr>
        <p:spPr>
          <a:xfrm>
            <a:off x="6528048" y="1340768"/>
            <a:ext cx="432048" cy="144016"/>
          </a:xfrm>
          <a:prstGeom prst="rect">
            <a:avLst/>
          </a:prstGeom>
          <a:solidFill>
            <a:srgbClr val="EAAF87"/>
          </a:solidFill>
          <a:ln>
            <a:solidFill>
              <a:srgbClr val="EAA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FDB2C-47C8-44BE-99C8-88013A81B896}"/>
              </a:ext>
            </a:extLst>
          </p:cNvPr>
          <p:cNvSpPr/>
          <p:nvPr/>
        </p:nvSpPr>
        <p:spPr>
          <a:xfrm>
            <a:off x="6528048" y="1556792"/>
            <a:ext cx="432048" cy="152400"/>
          </a:xfrm>
          <a:prstGeom prst="rect">
            <a:avLst/>
          </a:prstGeom>
          <a:solidFill>
            <a:srgbClr val="6071A3"/>
          </a:solidFill>
          <a:ln>
            <a:solidFill>
              <a:srgbClr val="607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A67C9-64D5-4112-A317-ACABC9CA27BE}"/>
              </a:ext>
            </a:extLst>
          </p:cNvPr>
          <p:cNvSpPr txBox="1"/>
          <p:nvPr/>
        </p:nvSpPr>
        <p:spPr>
          <a:xfrm>
            <a:off x="6960096" y="126876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E486C-A0D9-44F4-A2B1-46403CDC31BA}"/>
              </a:ext>
            </a:extLst>
          </p:cNvPr>
          <p:cNvSpPr txBox="1"/>
          <p:nvPr/>
        </p:nvSpPr>
        <p:spPr>
          <a:xfrm>
            <a:off x="6960096" y="148478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No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heart</a:t>
            </a:r>
            <a:r>
              <a:rPr lang="pl-PL" sz="1000" dirty="0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 </a:t>
            </a:r>
            <a:r>
              <a:rPr lang="pl-PL" sz="1000" dirty="0" err="1">
                <a:solidFill>
                  <a:schemeClr val="bg2">
                    <a:lumMod val="50000"/>
                  </a:schemeClr>
                </a:solidFill>
                <a:latin typeface="medium-content-serif-font"/>
              </a:rPr>
              <a:t>disease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8584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291AA8-B2B0-4FE4-9649-22C11757F748}"/>
              </a:ext>
            </a:extLst>
          </p:cNvPr>
          <p:cNvSpPr/>
          <p:nvPr/>
        </p:nvSpPr>
        <p:spPr>
          <a:xfrm>
            <a:off x="6816080" y="0"/>
            <a:ext cx="5375920" cy="685800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4" descr="Podobny obraz">
            <a:extLst>
              <a:ext uri="{FF2B5EF4-FFF2-40B4-BE49-F238E27FC236}">
                <a16:creationId xmlns:a16="http://schemas.microsoft.com/office/drawing/2014/main" id="{DB0117E4-5BA1-46E6-B99C-904B3DD3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2060848"/>
            <a:ext cx="3900367" cy="264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Data Set –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Features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medium-content-serif-fon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2D508-2824-403E-9C62-967E74B56344}"/>
              </a:ext>
            </a:extLst>
          </p:cNvPr>
          <p:cNvSpPr/>
          <p:nvPr/>
        </p:nvSpPr>
        <p:spPr>
          <a:xfrm>
            <a:off x="695400" y="1556792"/>
            <a:ext cx="5760640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cp: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 pain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trestbps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pressure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120/80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mm Hg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chol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cholesterol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less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170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mg/dl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fbs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fasting blood sugar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below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100)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restecg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esting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EKG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thalach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max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heart rate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normal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220 minus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age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exang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xercise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induced angina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oldpeak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depression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relative to rest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slope: 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slope of the peak exercise ST segment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ca: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number of major vessels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colored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by fluoroscopy 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 err="1">
                <a:solidFill>
                  <a:srgbClr val="F0533A"/>
                </a:solidFill>
                <a:latin typeface="medium-content-serif-font"/>
              </a:rPr>
              <a:t>thal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: 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inherited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blood disorder 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„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”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F0533A"/>
                </a:solidFill>
                <a:latin typeface="medium-content-serif-font"/>
              </a:rPr>
              <a:t> </a:t>
            </a:r>
            <a:r>
              <a:rPr lang="en-GB" sz="1600" dirty="0">
                <a:solidFill>
                  <a:srgbClr val="F0533A"/>
                </a:solidFill>
                <a:latin typeface="medium-content-serif-font"/>
              </a:rPr>
              <a:t>target: 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eart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disease (0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no, 1</a:t>
            </a: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yes)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DC416-336F-42DA-B71A-AF79E052FBAA}"/>
              </a:ext>
            </a:extLst>
          </p:cNvPr>
          <p:cNvSpPr txBox="1"/>
          <p:nvPr/>
        </p:nvSpPr>
        <p:spPr>
          <a:xfrm>
            <a:off x="623392" y="6453336"/>
            <a:ext cx="113052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65000"/>
                  </a:schemeClr>
                </a:solidFill>
                <a:latin typeface="medium-content-serif-font"/>
              </a:rPr>
              <a:t>https://www.heart.org/en/health-topics/heart-attack/angina-chest-pain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5AE40-92B9-47FE-8EE2-BBF718B7B767}"/>
              </a:ext>
            </a:extLst>
          </p:cNvPr>
          <p:cNvSpPr/>
          <p:nvPr/>
        </p:nvSpPr>
        <p:spPr>
          <a:xfrm>
            <a:off x="7680176" y="2060848"/>
            <a:ext cx="3888432" cy="2664296"/>
          </a:xfrm>
          <a:prstGeom prst="rect">
            <a:avLst/>
          </a:prstGeom>
          <a:solidFill>
            <a:srgbClr val="FAFAFA">
              <a:alpha val="57000"/>
            </a:srgbClr>
          </a:solidFill>
          <a:ln>
            <a:solidFill>
              <a:srgbClr val="E0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FCD696-59C4-450C-8395-46BE76FB8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1708A-7198-439D-B637-5ABFA3A7947F}"/>
              </a:ext>
            </a:extLst>
          </p:cNvPr>
          <p:cNvSpPr/>
          <p:nvPr/>
        </p:nvSpPr>
        <p:spPr>
          <a:xfrm>
            <a:off x="8472264" y="0"/>
            <a:ext cx="3719736" cy="6858000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Interesting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facts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about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human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0E6E-D98E-4413-9F02-7CB02079767E}"/>
              </a:ext>
            </a:extLst>
          </p:cNvPr>
          <p:cNvSpPr/>
          <p:nvPr/>
        </p:nvSpPr>
        <p:spPr>
          <a:xfrm>
            <a:off x="695400" y="2276872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Inside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adult’s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body there are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95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,000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km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blood vessels.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It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over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twice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length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circumference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the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globe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Every day, the average human heart beats around 100,000 times, pumping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7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,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2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00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litres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(50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bath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tubs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of blood through the body.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It’s a lot of work for an organ which is just like a large fist and weighs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less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0,5 kg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.</a:t>
            </a: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4C4B1-5899-4CC6-A61B-70EB5E475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15" y="2348880"/>
            <a:ext cx="374156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51C97-DFD3-4669-BEEC-38E1A618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901DD-46E4-46CF-9A0B-97BEBFB0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2348880"/>
            <a:ext cx="288032" cy="3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4F724-14E9-496A-85BA-53EB6E74E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140968"/>
            <a:ext cx="288032" cy="330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25F75-5F2C-4F93-8E27-7DADF1D1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3933056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Diseases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are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number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cause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global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deaths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A3261-D3E1-4752-B6B1-1C63E0AA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988841"/>
            <a:ext cx="5165636" cy="352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431803-C978-4CBE-ABCE-AF66F6085703}"/>
              </a:ext>
            </a:extLst>
          </p:cNvPr>
          <p:cNvSpPr/>
          <p:nvPr/>
        </p:nvSpPr>
        <p:spPr>
          <a:xfrm>
            <a:off x="6888088" y="2060848"/>
            <a:ext cx="4511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 disease is responsible for most deaths worldwide for both men and women of all races.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One in four deaths in the United States is due to heart disease of some kind.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Coronary heart disease, also called coronary artery disease, is the most common type and accounts for half of those deaths.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D5E6-C69D-424C-AD08-1043D80C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A835C-68B3-4649-B2BA-85404C62C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2132856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B4F37-3DC1-46F4-8F8C-52513C8A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212976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FE464-C5BD-482B-8DD0-D0F5C3DFF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400506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Disease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31803-C978-4CBE-ABCE-AF66F6085703}"/>
              </a:ext>
            </a:extLst>
          </p:cNvPr>
          <p:cNvSpPr/>
          <p:nvPr/>
        </p:nvSpPr>
        <p:spPr>
          <a:xfrm>
            <a:off x="4655840" y="2132856"/>
            <a:ext cx="4511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plaque build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up in the arteries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and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narrowing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them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laque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rupture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(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blood clot can form on the plaque, blocking the flow of blood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attack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occurs usually when blood clot blocks blood flow to the cardiac. Tissue loses oxygen without blood and dies causing chest pain.</a:t>
            </a:r>
          </a:p>
          <a:p>
            <a:b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C57D0-D429-4100-822C-C851D2FC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48880"/>
            <a:ext cx="2079690" cy="1970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BFDDD-4091-4EF4-9E1A-A862B484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21C7F8-03E1-4E3D-8849-49B480F3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2204864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0F99EB-36EB-4053-BAAC-4F34A02F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2708920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8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19EC70-43B7-423B-9990-E978B603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3713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711F0F-5591-4C22-AE09-51E3263B5B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>
              <a:alpha val="88000"/>
            </a:srgbClr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9565E-7A4E-4EDA-96D0-CBD6532B95B8}"/>
              </a:ext>
            </a:extLst>
          </p:cNvPr>
          <p:cNvSpPr txBox="1"/>
          <p:nvPr/>
        </p:nvSpPr>
        <p:spPr>
          <a:xfrm>
            <a:off x="1559496" y="1268760"/>
            <a:ext cx="2430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Exploratory</a:t>
            </a:r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r>
              <a:rPr lang="pl-PL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Analysis</a:t>
            </a:r>
            <a:endParaRPr lang="en-GB" sz="3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9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4B8F6-6F4F-4BAA-AA6C-607E9458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988840"/>
            <a:ext cx="4610100" cy="3819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D6E21-7482-408C-AAC6-9E9B6CB84809}"/>
              </a:ext>
            </a:extLst>
          </p:cNvPr>
          <p:cNvSpPr/>
          <p:nvPr/>
        </p:nvSpPr>
        <p:spPr>
          <a:xfrm>
            <a:off x="6384032" y="1916832"/>
            <a:ext cx="451182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Age 29-77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Trestbps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blood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preassure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94 – 200 / </a:t>
            </a:r>
            <a:r>
              <a:rPr lang="pl-PL" i="1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120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Cholestrol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126 – 564 / 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170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(max.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 71 – 202 /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medium-content-serif-font"/>
              </a:rPr>
              <a:t>220-55=165</a:t>
            </a:r>
            <a:endParaRPr lang="en-GB" dirty="0">
              <a:solidFill>
                <a:schemeClr val="bg1">
                  <a:lumMod val="50000"/>
                </a:schemeClr>
              </a:solidFill>
              <a:latin typeface="medium-content-serif-fon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953EC-A7A5-45C1-8CA8-2CD4A821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4941168"/>
            <a:ext cx="4591050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FD20B-A830-4934-BBC5-FE9816C021BC}"/>
              </a:ext>
            </a:extLst>
          </p:cNvPr>
          <p:cNvSpPr txBox="1"/>
          <p:nvPr/>
        </p:nvSpPr>
        <p:spPr>
          <a:xfrm>
            <a:off x="6312024" y="4437112"/>
            <a:ext cx="33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Average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statistics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per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B2712-E3E7-45AC-9830-19490FE7B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019E3-8BB1-43D6-984C-58FDCF231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060848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E2ADD-0B9D-4190-8F91-86B6B4FA2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420888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5491E-2C4B-4DFA-9BDD-ED27F7D6C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2852936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96E282-70A1-4689-B858-E3423E83F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284984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A62C1-E4A4-4039-84CF-616A69EB2352}"/>
              </a:ext>
            </a:extLst>
          </p:cNvPr>
          <p:cNvSpPr txBox="1"/>
          <p:nvPr/>
        </p:nvSpPr>
        <p:spPr>
          <a:xfrm>
            <a:off x="734478" y="620688"/>
            <a:ext cx="101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Exploratory</a:t>
            </a:r>
            <a:r>
              <a:rPr lang="pl-P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Data Analysis</a:t>
            </a:r>
            <a:endParaRPr lang="en-GB" sz="3600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0A9C8-8265-4C04-BFA3-D1755DD2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56792"/>
            <a:ext cx="5544616" cy="5010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945681-F4DD-40A3-A7FB-08BCD437D1D9}"/>
              </a:ext>
            </a:extLst>
          </p:cNvPr>
          <p:cNvSpPr/>
          <p:nvPr/>
        </p:nvSpPr>
        <p:spPr>
          <a:xfrm>
            <a:off x="6528048" y="1628800"/>
            <a:ext cx="5087754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Correleation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cp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chest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pain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thalach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(max.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heart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rate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slope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ST)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  <a:p>
            <a:pPr>
              <a:lnSpc>
                <a:spcPct val="150000"/>
              </a:lnSpc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Reverse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correlation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to target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value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Exang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angina)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Oldpeak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exercise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induced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ST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change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Ca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nb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of major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vessels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colored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by 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fluoroscopy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 (</a:t>
            </a:r>
            <a:r>
              <a:rPr lang="pl-P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thalassemia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medium-content-serif-fon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medium-content-serif-fo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00345-4159-4A40-A06A-FE1F2A18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04664"/>
            <a:ext cx="133350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65F8A-27EE-40C3-84CE-B7BEE123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204864"/>
            <a:ext cx="288032" cy="3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31BFB-123D-4155-9A23-51E7C246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636912"/>
            <a:ext cx="288032" cy="33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9FD81-B152-4069-94EC-23E5CA56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2996952"/>
            <a:ext cx="288032" cy="330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E98B7-D122-44EF-B3C3-86E62648A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221088"/>
            <a:ext cx="288032" cy="330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FF4C3-ECF5-427A-AEFA-6F1242EA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4610778"/>
            <a:ext cx="288032" cy="330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B68A1A-2F76-4355-93E5-3C96B7E1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085184"/>
            <a:ext cx="288032" cy="3303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355F7B-D824-41C1-840D-41FDAE6A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5517232"/>
            <a:ext cx="288032" cy="3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1395</Words>
  <Application>Microsoft Office PowerPoint</Application>
  <PresentationFormat>Widescreen</PresentationFormat>
  <Paragraphs>199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Franklin Gothic Medium</vt:lpstr>
      <vt:lpstr>medium-content-serif-font</vt:lpstr>
      <vt:lpstr>Montserrat</vt:lpstr>
      <vt:lpstr>Wingdings</vt:lpstr>
      <vt:lpstr>Medical Design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</dc:creator>
  <cp:lastModifiedBy>K</cp:lastModifiedBy>
  <cp:revision>88</cp:revision>
  <cp:lastPrinted>2020-08-06T19:37:26Z</cp:lastPrinted>
  <dcterms:created xsi:type="dcterms:W3CDTF">2020-08-04T17:48:29Z</dcterms:created>
  <dcterms:modified xsi:type="dcterms:W3CDTF">2020-08-07T21:08:55Z</dcterms:modified>
</cp:coreProperties>
</file>