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Proxima Nova Semibold"/>
      <p:regular r:id="rId49"/>
      <p:bold r:id="rId50"/>
      <p:boldItalic r:id="rId51"/>
    </p:embeddedFont>
    <p:embeddedFont>
      <p:font typeface="Quattrocento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ProximaNovaSemibold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roximaNovaSemibold-boldItalic.fntdata"/><Relationship Id="rId50" Type="http://schemas.openxmlformats.org/officeDocument/2006/relationships/font" Target="fonts/ProximaNovaSemibold-bold.fntdata"/><Relationship Id="rId53" Type="http://schemas.openxmlformats.org/officeDocument/2006/relationships/font" Target="fonts/QuattrocentoSans-bold.fntdata"/><Relationship Id="rId52" Type="http://schemas.openxmlformats.org/officeDocument/2006/relationships/font" Target="fonts/QuattrocentoSans-regular.fntdata"/><Relationship Id="rId11" Type="http://schemas.openxmlformats.org/officeDocument/2006/relationships/slide" Target="slides/slide4.xml"/><Relationship Id="rId55" Type="http://schemas.openxmlformats.org/officeDocument/2006/relationships/font" Target="fonts/QuattrocentoSans-boldItalic.fntdata"/><Relationship Id="rId10" Type="http://schemas.openxmlformats.org/officeDocument/2006/relationships/slide" Target="slides/slide3.xml"/><Relationship Id="rId54" Type="http://schemas.openxmlformats.org/officeDocument/2006/relationships/font" Target="fonts/Quattrocento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45d3f5aec_0_84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f45d3f5aec_0_8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52375" lIns="152375" spcFirstLastPara="1" rIns="152375" wrap="square" tIns="152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3ec06b631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3ec06b631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fa5e02bd3_4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fa5e02bd3_4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3ec06b63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f3ec06b631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c8f144e0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3c8f144e0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3c8f144e0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8706230d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8706230d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fa5e02bd3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fa5e02bd3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3ec06b631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3ec06b631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f3ec06b631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f3ec06b631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3ec06b631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f3ec06b631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3ec06b631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f3ec06b631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a5e79da30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3a5e79da30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3a5e79da30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f3ec06b631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f3ec06b631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ec06b631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3ec06b631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f3ec06b631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f3ec06b631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f3ec06b631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f3ec06b631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f3ec06b631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f3ec06b631_0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3ec06b631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f3ec06b631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f3ec06b631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f3ec06b631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f3ec06b631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f3ec06b631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74089cc0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874089cc0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874089cc0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74089cc0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74089cc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1eb4d3039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1eb4d3039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c320707dc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c320707dca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c320707dca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c320707dca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c320707dca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c320707dca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a5e79da30_1_5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3a5e79da30_1_5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a20f8bfad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ba20f8bfad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fa5e02bd3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fa5e02bd3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f8bec86b6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f8bec86b6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45d3f5aec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f45d3f5aec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f45d3f5aec_0_2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fa5e02bd3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fa5e02bd3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8a70254f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b8a70254f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ой слайд 0">
  <p:cSld name="Основной слайд 0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13.png"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CUSTOM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2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7" name="Google Shape;57;p1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крупный заголовок">
  <p:cSld name="CUSTOM_2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64" name="Google Shape;64;p13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65" name="Google Shape;65;p1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обычный заголовок">
  <p:cSld name="CUSTOM_2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72" name="Google Shape;72;p14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73" name="Google Shape;73;p1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CUSTOM_1">
    <p:bg>
      <p:bgPr>
        <a:solidFill>
          <a:srgbClr val="4BD0A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79" name="Google Shape;79;p15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80" name="Google Shape;80;p15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6195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6195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6195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6195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6195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6195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6195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6195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раздел">
  <p:cSld name="CUSTOM_1_1">
    <p:bg>
      <p:bgPr>
        <a:solidFill>
          <a:srgbClr val="4BD0A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98" name="Google Shape;98;p16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99" name="Google Shape;99;p16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2" type="subTitle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3" type="body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CUSTOM_1_1_1">
    <p:bg>
      <p:bgPr>
        <a:solidFill>
          <a:srgbClr val="4BD0A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17" name="Google Shape;117;p17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18" name="Google Shape;118;p17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Фон">
  <p:cSld name="1.Фон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">
  <p:cSld name="11. Фон dark"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Титульник neo">
  <p:cSld name="12. Титульник neo">
    <p:bg>
      <p:bgPr>
        <a:solidFill>
          <a:schemeClr val="accen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21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38" name="Google Shape;138;p2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Определение">
  <p:cSld name="2.Определение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-13.png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" type="body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">
  <p:cSld name="14. Определение neo"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Отбивка 2 neo">
  <p:cSld name="15. Отбивка 2 neo">
    <p:bg>
      <p:bgPr>
        <a:solidFill>
          <a:schemeClr val="accen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Фон neo">
  <p:cSld name="16. Фон neo">
    <p:bg>
      <p:bgPr>
        <a:solidFill>
          <a:schemeClr val="accen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Титульник wihte">
  <p:cSld name="3.Титульник wihte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6"/>
          <p:cNvGrpSpPr/>
          <p:nvPr/>
        </p:nvGrpSpPr>
        <p:grpSpPr>
          <a:xfrm>
            <a:off x="8569715" y="4536460"/>
            <a:ext cx="258577" cy="265368"/>
            <a:chOff x="238125" y="2432825"/>
            <a:chExt cx="779550" cy="781875"/>
          </a:xfrm>
        </p:grpSpPr>
        <p:sp>
          <p:nvSpPr>
            <p:cNvPr id="158" name="Google Shape;158;p2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Отбивка wihte">
  <p:cSld name="4.Отбивка wihte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7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64" name="Google Shape;164;p27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Определение wihte">
  <p:cSld name="5. Определение wihte"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Титульник dark">
  <p:cSld name="6.Титульник dark">
    <p:bg>
      <p:bgPr>
        <a:solidFill>
          <a:schemeClr val="l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cap="flat" cmpd="sng" w="952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9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78" name="Google Shape;178;p2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Отбивка dark">
  <p:cSld name="7. Отбивка dark"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84" name="Google Shape;184;p3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Определение dark">
  <p:cSld name="8. Определение dark">
    <p:bg>
      <p:bgPr>
        <a:solidFill>
          <a:schemeClr val="l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Определение dark">
  <p:cSld name="9. Определение dark"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078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078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13.png"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Фон dark">
  <p:cSld name="10. Фон dark"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 1">
  <p:cSld name="14. Определение">
    <p:bg>
      <p:bgPr>
        <a:solidFill>
          <a:schemeClr val="accen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showMasterSp="0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56;p13"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logo-13.png"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-14.png"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idx="1" type="body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showMasterSp="0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56;p13"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сетка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45" name="Google Shape;45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сетка">
  <p:cSld name="CUSTO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1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1" name="Google Shape;51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CF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b="1" i="0" sz="2000" u="none" cap="none" strike="noStrik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ata.world/shad/covid-19-time-series-dat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319075" y="294020"/>
            <a:ext cx="85665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ru-RU" sz="4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Презентация дипломной работы</a:t>
            </a:r>
            <a:endParaRPr b="1" sz="4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>
                <a:solidFill>
                  <a:srgbClr val="F2F2F2"/>
                </a:solidFill>
              </a:rPr>
              <a:t>Анализ распространения COVID-19: поиск инсайтов, составление рекомендаций стейкхолдерам</a:t>
            </a:r>
            <a:endParaRPr sz="4800">
              <a:solidFill>
                <a:srgbClr val="F2F2F2"/>
              </a:solidFill>
              <a:highlight>
                <a:srgbClr val="313338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sz="4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81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Дипломная работа по программе «Аналитик данных»</a:t>
            </a:r>
            <a:endParaRPr b="1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383700" y="2949675"/>
            <a:ext cx="4109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57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Мазырка</a:t>
            </a: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Е.А.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Группа: DAU-49 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2024 г.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/>
        </p:nvSpPr>
        <p:spPr>
          <a:xfrm>
            <a:off x="900075" y="354725"/>
            <a:ext cx="79311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45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Зависимости могут быть выявлены путем анализа корреляций между различными факторами, например, между введением карантинных мер и снижением заболеваемости или между вакцинацией и снижением смертности.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35714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Наши данные количества выздоровевших охватывает небольшой период с 01.2020 по 03.2020 гг. (за 3 месяца). A Данные количества заболевших и умерших c 01.2020 по 03.2023 гг. (за 3 года).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/>
        </p:nvSpPr>
        <p:spPr>
          <a:xfrm>
            <a:off x="761175" y="354725"/>
            <a:ext cx="8026200" cy="4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Ш</a:t>
            </a: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аги преобразования и очистки данных.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Удаление дубликатов: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Проверка наличия и удаление дубликатов в данных, если они есть.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пропущенных значений: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Проверка наличия пропущенных значений и принятие мер по их обработке, например, заполнение пропусков средним и медианным значением.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Проверка на выбросы и аномалии: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данных на наличие выбросов и аномалий, их анализ и, если необходимо, удаление или коррекция.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Форматирование данных: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Приведение данных к единому формату (например, даты к стандартному формату) и устранение несоответствий.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35714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нac два различных DataFrame: df_deaths_piv и df_conf_piv, содержащих данные о смертях (deaths) и подтвержденных случаях (confirmed) соответственно имеют в столбце **date** для df deaths piv формат Timestamp, а для df_conf_piv - формат datetime.date.(B df deaths piv используется формат временных меток Timestamp из библиотеки pandas, а в df_conf_piv используется формат даты datetime.date из стандартной библиотеки Python.)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/>
        </p:nvSpPr>
        <p:spPr>
          <a:xfrm>
            <a:off x="900075" y="369500"/>
            <a:ext cx="79236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45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Интеграция данных: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 необходимости объединение данных из разных файлов для проведения анализа.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дополнительных признаков: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Создание новых признаков на основе имеющихся данных, например, вычисление дополнительных показателей для более глубокого анализа.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Нормализация данных: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 необходимости приведение данных к нормальному виду для обеспечения корректности анализа и моделирования.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Проверка корректности данных: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Завершающий этап - проверка корректности и целостности данных после проведенных преобразований и очистки.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проведенного исследования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47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/>
        </p:nvSpPr>
        <p:spPr>
          <a:xfrm>
            <a:off x="726075" y="376100"/>
            <a:ext cx="7062300" cy="4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360045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1.В каких странах и на каких континентах было больше</a:t>
            </a:r>
            <a:r>
              <a:rPr b="1" lang="ru-RU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всего случаев заболевания Covid-19?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Посмотрим топ-10 стран по заболеваемости COVID-19: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1.США (United States):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Является лидером по числу подтвержденных случаев COVID-19. Это может быть связано с большим населением страны, разнообразием географии, а также различиями в мероприятиях по борьбе с пандемией в разных штатах.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2.Индия (India):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Индия также имеет очень высокое число заболевших. Это может быть связано с большой плотностью населения, сложными условиями для соблюдения социальной дистанции и другими социально- экономическими факторами.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3.Франция (France) и Германия (Germany):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Обе страны находятся в центре Европы и столкнулись с серьезными вспышками заболеваемости COVID-19 на протяжении пандемии. У них высокий уровень медицинской инфраструктуры, но также сложные демографические и социокультурные факторы.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4.Бразилия (Brazil):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Бразилия также имеет высокий уровень заболеваемости, возможно, влияющий на сложные факторы, такие как политическая ситуация, географические особенности и доступ к медицинским ресурсам.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/>
        </p:nvSpPr>
        <p:spPr>
          <a:xfrm>
            <a:off x="900075" y="354725"/>
            <a:ext cx="79236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45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5.Япония (Japan) и Южная Корея (Korea, South):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Обе страны характеризуются высоким уровнем развития здравоохранения и мерами по борьбе с инфекцией, что могло помочь сдержать распространение вируса.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6.Италия (Italy) и Великобритания (United Kingdom):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Эти страны также столкнулись с серьезными проблемами в начале</a:t>
            </a: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пандемии, в том числе с высокими уровнями смертности.</a:t>
            </a: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Имело место национальное закрытие и введение строгих карантинных мер.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7.Россия (Russia):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Высокое число заболевших в России может быть связано с крупными городами, плотной заселенностью и вызванными ими сложностями в реализации социальной дистанции</a:t>
            </a: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Китай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нашем списке  на 38 месте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/>
        </p:nvSpPr>
        <p:spPr>
          <a:xfrm>
            <a:off x="900075" y="384275"/>
            <a:ext cx="79236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2.Где наблюдалась высокая смертность от Covid-19?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Char char="●"/>
            </a:pPr>
            <a:r>
              <a:rPr lang="ru-RU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Найти топ стран по % смертности (кол-во умерших на кол-во заболевших)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Смотрим топ стран и континентов по смертности: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.Сгруппируем по странам и выведем то-10 стран максимальных по смертности ( график 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Корея, Северная (Korea, North): Страна с самым высоким коэффициентом смертности в списке - 600%. Это означает, что количество зарегистрированных смертей превышает количество заболевших в 6 раз, что может указывать на недостаточность данных или низкую точность статистики.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 Zaandam: MS Zaandam (круизное судно , принадлежащее и управляемое компанией Holland America Line-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судну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было отказано в доступе к Панамскому каналу , а затем в Форт-Лодердейл после вспышки COVID-19 в начале пандемии 2020 года . Четверо пассажиров и членов экипажа умерли от COVID-19 во время или после этого рейса.)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Включен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этот список из-за высокого коэффициента смертности (кол-во умерших относительно пассажиров на борту).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/>
        </p:nvSpPr>
        <p:spPr>
          <a:xfrm>
            <a:off x="945000" y="362125"/>
            <a:ext cx="78861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Йемен (Yemen): Йемен также имеет высокий коэффициент смертности, составляющий более 19%. Это свидетельствует о серьезной ситуации с COVID-19 в стране.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Перу (Peru) и Мексика (Mexico): Эти страны также имеют значительный коэффициент смертности, составляющий более 6%. Это может указывать на проблемы с системой здравоохранения или другие факторы, влияющие на распространение и летальность вируса.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Сирия (Syria), Египет (Egypt), Сомали (Somalia) и Эквадор (Ecuador): Эти страны также имеют высокий коэффициент смертности от COVID-19, который превышает 4%. Это может свидетельствовать о различных проблемах в борьбе с пандемией, таких как ограниченный доступ к медицинским услугам или низкая осведомленность населения.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Общий вывод состоит в том, что некоторые страны, представленные в этом списке, столкнулись с особенно тяжелыми последствиями пандемии COVID-19, что подчеркивает важность глобального сотрудничества и координации в борьбе с этим вирусом.`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000" y="366725"/>
            <a:ext cx="7886150" cy="45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2"/>
          <p:cNvSpPr txBox="1"/>
          <p:nvPr/>
        </p:nvSpPr>
        <p:spPr>
          <a:xfrm>
            <a:off x="7766975" y="59125"/>
            <a:ext cx="1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график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/>
        </p:nvSpPr>
        <p:spPr>
          <a:xfrm>
            <a:off x="908975" y="362125"/>
            <a:ext cx="792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Char char="●"/>
            </a:pPr>
            <a:r>
              <a:rPr lang="ru-RU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Найти среднее заболеваемость по всем странам на каждую дату. Построить график и отдельно построить по Китаю на каждую дату.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97199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3" name="Google Shape;3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975" y="1008075"/>
            <a:ext cx="7922099" cy="388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бизнес-задачи, стейкхолдеров отчёта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975" y="122825"/>
            <a:ext cx="7947300" cy="33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4"/>
          <p:cNvSpPr txBox="1"/>
          <p:nvPr/>
        </p:nvSpPr>
        <p:spPr>
          <a:xfrm>
            <a:off x="804575" y="3392050"/>
            <a:ext cx="7947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 графика видно, что есть резкий скачок заболеваемости в Китае в январе 2022 года как и в мире в целом (см. график заболеваемости по странам выше). Январь 2022, возможно, это новая волна Covid-19. В конце декабря 2022 года власти некоторых стран мира начали ужесточать условия въезда для жителей Китая из-за массовой вспышки Covid-19 в КНР и опасений по поводу возникновения новых вариантов Covid-19. Это происходит на фоне радикальной отмены антиковидных ограничений в самом Китае.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/>
        </p:nvSpPr>
        <p:spPr>
          <a:xfrm>
            <a:off x="914850" y="332575"/>
            <a:ext cx="7923600" cy="4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3.Где было больше случаев выздоровления от COVID-19?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Страна с наибольшим количеством выздоровевших: China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Общее количество выздоровевших в этой стране: 1 787 212.0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4.В какие периоды наибольшее количество случаев выздоровления от COVID-19 </a:t>
            </a:r>
            <a:r>
              <a:rPr lang="ru-RU" sz="12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(Данные имеет только на период с января 2020 года по март 2020 года)?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36000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Наибольшее количество выздоровлений от COVID-19 отмечалось в периоде: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Дата: 2020-03-23, Количество выздоровлений: 98334.0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4a.</a:t>
            </a:r>
            <a:r>
              <a:rPr lang="ru-RU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какие периоды н</a:t>
            </a:r>
            <a:r>
              <a:rPr lang="ru-RU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аибольшее количество случаев заболевания COVID-19?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Наибольшее количество случаев заболевания COVID-19 отмечалось в следующих периодах: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Дата: 2023-03-09, Количество случаев заболевания: 675 048 320.0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4b.наибольшее количество случаев смертности от COVID-19?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Наибольшее количество случаев смертности COVID-19 отмечалось в следующем периоде: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Дата: 2023-03-09, Количество случаев смертности: 6 799 607.0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/>
        </p:nvSpPr>
        <p:spPr>
          <a:xfrm>
            <a:off x="900075" y="362100"/>
            <a:ext cx="7931100" cy="30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5.Как связана заболеваемость от удаленности от очага заболевания?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Самый простой способ -взять две страны с разных континентов (в идеале Азия (что-то близкое к Китаю) и Южная Америка. С примерно одинаковым населением И посмотреть их заболеваемость в самом начале Covid-19 (весна 2020). Лучше прям по датам отфильтровать, чтобы не выводить на график другие периоды.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Сгруппируем по дате и отфильтровать весну 2020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Выводим максимум подтвержденных случаев для каждой страны за весь период весны 2020 года. Каждое значение представляет собой общее количество заболевших для данной страны за весну 2020 года.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7"/>
          <p:cNvSpPr txBox="1"/>
          <p:nvPr/>
        </p:nvSpPr>
        <p:spPr>
          <a:xfrm>
            <a:off x="657300" y="436000"/>
            <a:ext cx="81960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1.Китай (China): Китай имеет самое высокое общее количество подтвержденных случаев заболевания COVID-19 за весь период весны 2020 года - 84 146 случаев. Это связано с тем, что Китай является источником и начальным очагом эпидемии COVID-19.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2.Колумбия (Colombia): Колумбия имеет среднее количество подтвержденных случаев заболевания COVID-19 за этот период - 29 383 случая. Несмотря на то, что Колумбия находится довольно далеко от Китая в географическом плане, она все равно имеет существенное количество подтвержденных случаев COVID-19. Это может быть обусловлено множеством других факторов, таких как международные путешествия, глобализация и миграция, которые также могут способствовать передаче вируса между странами.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3.Южная Корея (Korea, South): Южная Корея имеет наименьшее количество подтвержденных случаев заболевания COVID-19 за весь период весны 2020 года среди трех стран - 11 503 случая. Несмотря на то, что находится сравнительно близко к Китаю, имеет более низкое общее количество подтвержденных случаев COVID-19 по сравнению с Китаем и даже с Колумбией. Это может быть связано с эффективными мерами по борьбе с вирусом, включая тестирование, контактное следствие и карантинные меры, которые помогли контролировать распространение вируса в стране.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175" y="381500"/>
            <a:ext cx="7917601" cy="461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9"/>
          <p:cNvSpPr txBox="1"/>
          <p:nvPr/>
        </p:nvSpPr>
        <p:spPr>
          <a:xfrm>
            <a:off x="900075" y="354725"/>
            <a:ext cx="7931100" cy="4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Таким образом, хотя удаленность от очага вспышки (Китая) может оказывать некоторое влияние на количество подтвержденных случаев COVID-19 в других странах, она не является единственным и основным фактором, определяющим эту динамику в данном конкретном случае. Различные факторы, включая меры по борьбе с вирусом, географическое положение и глобальные связи, также играют важную роль.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6.Как влияли вакцинация и карантинные меры (на примере отдельной страны) на заболеваемость COVID-19? Сравнить две похожие страны с различной политикой по локауту.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Возьмем Швецию и Данию для сравнительного анализа влияния вакцинации и карантинных мер на заболеваемость COVID-19. Обе страны расположены в северной Европе и имеют схожие географические и социоэкономические характеристики, но приняли разные подходы к борьбе с пандемией.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Максимальное кол-во общих случаев заболевших в Швеции: 2699339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Максимальное кол-во общих случаев заболевших в Дании: 3451036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just">
              <a:lnSpc>
                <a:spcPct val="115000"/>
              </a:lnSpc>
              <a:spcBef>
                <a:spcPts val="1200"/>
              </a:spcBef>
              <a:spcAft>
                <a:spcPts val="50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650" y="351925"/>
            <a:ext cx="7919499" cy="46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/>
        </p:nvSpPr>
        <p:spPr>
          <a:xfrm>
            <a:off x="900075" y="376900"/>
            <a:ext cx="7931100" cy="4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Выводы: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анализа влияния вакцинации и карантинных мер на заболеваемость COVID-19 в Швеции и Дании, где Швеция не ввела строгие карантинные меры, а Дания ввела их, мы можем рассмотреть следующее: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 начала пандемии мы не наблюдаем разницу по заболевшим, но с мая 2020 года в Швеции пошел резкий всплеск заболевания, в отличие от Дании, где увеличение роста заболевших происходило плавно, что говорит о том, что были введены карантинные меры и это явно помогало контролировать уровень заболевших на начальном этапе пандемии. Январь 2021 в мире, как мы знаем пошла новая волна Covid-19 уже с мутирующим вирусом, поэтому на графике можем наблюдать резкий подъем заболеваемости в обеих странах. С началом весны 2022 на графике можем наблюдать: рост заболеваемости в Дании обгоняет рост заболеваемости в Швеции, что может говорить о том, что в Швеции без карантинных мер лучше сформировался коллективный иммунитет, плюс уже проходила в мире повсеместная вакцинация от Covid-19, что, безусловно тоже повлияло на формирование коллективного иммунитета в тот период времени.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0" rtl="0" algn="just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 и рекомендации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p6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3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 и рекомендации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7" name="Google Shape;367;p63"/>
          <p:cNvSpPr txBox="1"/>
          <p:nvPr/>
        </p:nvSpPr>
        <p:spPr>
          <a:xfrm>
            <a:off x="901600" y="676875"/>
            <a:ext cx="79221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127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начале пандемии наибольшее количество случаев заболевания COVID-19 было зафиксировано в таких странах, как США, Бразилия, Индия и Россия. Они располагаются на разных континентах: Северной и Южной Америке, Азии и Евразии соответственно. Эти страны являлись эпицентрами пандемии в различные периоды времени.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Высокая смертность от COVID-19 наблюдалась в разных странах, включая США, Бразилию, Великобританию, Италию, Испанию и Францию. Эти страны были серьезно затронуты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эпидемией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и в них было зафиксировано значительное количество смертей от вируса.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Больше всего случаев выздоровления от COVID-19 отмечалось в странах с развитой системой здравоохранения и доступом к качественному медицинскому обслуживанию. Среди таких стран можно назвать Китай, Германию, Южную Корею и др.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Наибольшее количество случаев заболевания, смертности и выздоровления от COVID-19 отмечалось в разные периоды времени в зависимости от того, как эпидемия развивалась в разных странах и регионах. Например, первая волна пандемии пришлась на начало 2020 года, а последующие волны наблюдались в разные периоды 2020 и 2021 годов.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/>
        </p:nvSpPr>
        <p:spPr>
          <a:xfrm>
            <a:off x="0" y="0"/>
            <a:ext cx="3000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</a:t>
            </a:r>
            <a:endParaRPr/>
          </a:p>
        </p:txBody>
      </p:sp>
      <p:sp>
        <p:nvSpPr>
          <p:cNvPr id="223" name="Google Shape;223;p37"/>
          <p:cNvSpPr txBox="1"/>
          <p:nvPr/>
        </p:nvSpPr>
        <p:spPr>
          <a:xfrm>
            <a:off x="790750" y="177350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37"/>
          <p:cNvSpPr txBox="1"/>
          <p:nvPr/>
        </p:nvSpPr>
        <p:spPr>
          <a:xfrm>
            <a:off x="483825" y="321750"/>
            <a:ext cx="8398800" cy="456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6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Тема работы:</a:t>
            </a:r>
            <a:endParaRPr sz="6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4800">
                <a:solidFill>
                  <a:schemeClr val="dk1"/>
                </a:solidFill>
              </a:rPr>
              <a:t>Анализ распространения COVID-19: поиск инсайтов, составление рекомендаций стейкхолдерам.</a:t>
            </a:r>
            <a:endParaRPr sz="4800">
              <a:solidFill>
                <a:srgbClr val="DBDEE1"/>
              </a:solidFill>
              <a:highlight>
                <a:srgbClr val="313338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i="1" lang="ru-RU" sz="6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Наша задача</a:t>
            </a:r>
            <a:r>
              <a:rPr i="1" lang="ru-RU" sz="6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i="1" sz="4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dk1"/>
                </a:solidFill>
              </a:rPr>
              <a:t>Идентификация ключевых тенденций:</a:t>
            </a:r>
            <a:r>
              <a:rPr lang="ru-RU" sz="4800">
                <a:solidFill>
                  <a:schemeClr val="dk1"/>
                </a:solidFill>
              </a:rPr>
              <a:t> Анализировать динамику распространения COVID-19 в различных странах и регионах, выявить основные факторы, влияющие на уровень заболеваемости и смертности.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dk1"/>
                </a:solidFill>
              </a:rPr>
              <a:t>Оценка эффективности мер по борьбе с вирусом</a:t>
            </a:r>
            <a:r>
              <a:rPr lang="ru-RU" sz="4800">
                <a:solidFill>
                  <a:schemeClr val="dk1"/>
                </a:solidFill>
              </a:rPr>
              <a:t>: Изучить влияние принимаемых мер по борьбе с COVID-19 (например, карантинные ограничения, вакцинация, медицинская помощь) на динамику заболеваемости и смертности.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dk1"/>
                </a:solidFill>
              </a:rPr>
              <a:t>Выявление рисков и возможностей</a:t>
            </a:r>
            <a:r>
              <a:rPr lang="ru-RU" sz="4800">
                <a:solidFill>
                  <a:schemeClr val="dk1"/>
                </a:solidFill>
              </a:rPr>
              <a:t>: Определить наиболее уязвимые группы населения и регионы с высоким риском, а также потенциальные возможности для улучшения ситуации.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dk1"/>
                </a:solidFill>
              </a:rPr>
              <a:t>Формулирование рекомендаций</a:t>
            </a:r>
            <a:r>
              <a:rPr lang="ru-RU" sz="4800">
                <a:solidFill>
                  <a:schemeClr val="dk1"/>
                </a:solidFill>
              </a:rPr>
              <a:t>: Разработать рекомендации для правительственных органов, организаций здравоохранения и других стейкхолдеров по улучшению стратегии борьбы с COVID-19, с учетом выявленных инсайтов.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dk1"/>
                </a:solidFill>
              </a:rPr>
              <a:t>Мониторинг и адаптация стратегии</a:t>
            </a:r>
            <a:r>
              <a:rPr lang="ru-RU" sz="4800">
                <a:solidFill>
                  <a:schemeClr val="dk1"/>
                </a:solidFill>
              </a:rPr>
              <a:t>: Провести регулярный мониторинг ситуации и адаптировать рекомендации в соответствии с изменениями в эпидемиологической обстановке и эффективностью принимаемых мер.</a:t>
            </a:r>
            <a:endParaRPr sz="48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None/>
            </a:pPr>
            <a:r>
              <a:t/>
            </a:r>
            <a:endParaRPr sz="5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i="1"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4"/>
          <p:cNvSpPr txBox="1"/>
          <p:nvPr/>
        </p:nvSpPr>
        <p:spPr>
          <a:xfrm>
            <a:off x="900075" y="347325"/>
            <a:ext cx="79311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Заболеваемость COVID-19 связана с удаленностью от очага заболевания в той степени, в которой она определяет доступность медицинской помощи, качество системы здравоохранения и уровень осведомленности населения о мерах предосторожности.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Вакцинация и карантинные меры могут оказывать существенное влияние на заболеваемость COVID-19. Например, страны, которые активно ввели карантинные меры и провели успешную кампанию вакцинации, могли достичь снижения заболеваемости. Сравнение двух похожих стран с различной политикой по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локауту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позволяет оценить эффективность различных стратегий борьбы с пандемией.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основании изученных вопросов о COVID-19 и проведенного анализа можно сделать следующие выводы: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1.Вакцинация и карантинные меры: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Вакцинация и введение карантинных мер играют решающую роль в контроле распространения COVID-19. Однако эффективность этих мер зависит от стратегии и способности общества следовать рекомендациям и ограничениям.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5"/>
          <p:cNvSpPr txBox="1"/>
          <p:nvPr/>
        </p:nvSpPr>
        <p:spPr>
          <a:xfrm>
            <a:off x="900075" y="369500"/>
            <a:ext cx="79236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Сравнение стран с различной политикой: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стран с различной политикой карантина (например, Швеция и Дания) показывает, что введение строгих карантинных мер может привести к снижению заболеваемости, в то время как отсутствие таких мер может увеличить распространение вируса.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Роль стейкхолдеров: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управлении пандемией COVID-19 важную роль играют различные стейкхолдеры, включая правительственные органы, медицинские и научные сообщества, а также бизнес-сообщество. Координация и сотрудничество между ними существенны для эффективного контроля пандемии.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Необходимость научных исследований: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Научные исследования остаются ключевым инструментом для борьбы с COVID-19. Это включает в себя разработку вакцин, новых методов диагностики и лечения, а также анализ эпидемиологических данных для выработки наилучших стратегий управления эпидемией.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/>
          <p:nvPr/>
        </p:nvSpPr>
        <p:spPr>
          <a:xfrm>
            <a:off x="900075" y="359100"/>
            <a:ext cx="79236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Социальная ответственность и солидарность: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стратегий управления COVID-19 должна учитывать социальные аспекты, включая справедливость и равный доступ к медицинским услугам и ресурсам, а также поддержку уязвимых групп населения.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целом, управление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эпидемией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COVID-19 требует комплексного подхода, включающего в себя вакцинацию, карантинные меры, научные исследования, сотрудничество стейкхолдеров и социальную ответственность.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7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ru-RU" sz="280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89" name="Google Shape;389;p67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390" name="Google Shape;390;p67"/>
            <p:cNvSpPr/>
            <p:nvPr/>
          </p:nvSpPr>
          <p:spPr>
            <a:xfrm>
              <a:off x="5546634" y="1695933"/>
              <a:ext cx="272589" cy="405713"/>
            </a:xfrm>
            <a:custGeom>
              <a:rect b="b" l="l" r="r" t="t"/>
              <a:pathLst>
                <a:path extrusionOk="0" h="297771" w="200065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7"/>
            <p:cNvSpPr/>
            <p:nvPr/>
          </p:nvSpPr>
          <p:spPr>
            <a:xfrm>
              <a:off x="5270951" y="1542558"/>
              <a:ext cx="794776" cy="737340"/>
            </a:xfrm>
            <a:custGeom>
              <a:rect b="b" l="l" r="r" t="t"/>
              <a:pathLst>
                <a:path extrusionOk="0" h="541167" w="583322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7"/>
            <p:cNvSpPr/>
            <p:nvPr/>
          </p:nvSpPr>
          <p:spPr>
            <a:xfrm>
              <a:off x="8018494" y="992405"/>
              <a:ext cx="492187" cy="492187"/>
            </a:xfrm>
            <a:custGeom>
              <a:rect b="b" l="l" r="r" t="t"/>
              <a:pathLst>
                <a:path extrusionOk="0" h="361238" w="361238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7"/>
            <p:cNvSpPr/>
            <p:nvPr/>
          </p:nvSpPr>
          <p:spPr>
            <a:xfrm>
              <a:off x="3974783" y="3755817"/>
              <a:ext cx="303549" cy="303549"/>
            </a:xfrm>
            <a:custGeom>
              <a:rect b="b" l="l" r="r" t="t"/>
              <a:pathLst>
                <a:path extrusionOk="0" h="222788" w="222788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7"/>
            <p:cNvSpPr/>
            <p:nvPr/>
          </p:nvSpPr>
          <p:spPr>
            <a:xfrm>
              <a:off x="8167073" y="3907489"/>
              <a:ext cx="688470" cy="544913"/>
            </a:xfrm>
            <a:custGeom>
              <a:rect b="b" l="l" r="r" t="t"/>
              <a:pathLst>
                <a:path extrusionOk="0" h="399936" w="505299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7"/>
            <p:cNvSpPr/>
            <p:nvPr/>
          </p:nvSpPr>
          <p:spPr>
            <a:xfrm>
              <a:off x="4987542" y="1134460"/>
              <a:ext cx="4727596" cy="4253781"/>
            </a:xfrm>
            <a:custGeom>
              <a:rect b="b" l="l" r="r" t="t"/>
              <a:pathLst>
                <a:path extrusionOk="0" h="3122041" w="3469795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7"/>
            <p:cNvSpPr/>
            <p:nvPr/>
          </p:nvSpPr>
          <p:spPr>
            <a:xfrm>
              <a:off x="8447680" y="4453630"/>
              <a:ext cx="126816" cy="797144"/>
            </a:xfrm>
            <a:custGeom>
              <a:rect b="b" l="l" r="r" t="t"/>
              <a:pathLst>
                <a:path extrusionOk="0" h="585060" w="93076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7"/>
            <p:cNvSpPr/>
            <p:nvPr/>
          </p:nvSpPr>
          <p:spPr>
            <a:xfrm>
              <a:off x="7685599" y="1685677"/>
              <a:ext cx="2794" cy="2251"/>
            </a:xfrm>
            <a:custGeom>
              <a:rect b="b" l="l" r="r" t="t"/>
              <a:pathLst>
                <a:path extrusionOk="0" h="1652" w="2051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7"/>
            <p:cNvSpPr/>
            <p:nvPr/>
          </p:nvSpPr>
          <p:spPr>
            <a:xfrm>
              <a:off x="7444770" y="1580815"/>
              <a:ext cx="144801" cy="161340"/>
            </a:xfrm>
            <a:custGeom>
              <a:rect b="b" l="l" r="r" t="t"/>
              <a:pathLst>
                <a:path extrusionOk="0" h="118415" w="106276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7"/>
            <p:cNvSpPr/>
            <p:nvPr/>
          </p:nvSpPr>
          <p:spPr>
            <a:xfrm>
              <a:off x="6867013" y="2887771"/>
              <a:ext cx="500980" cy="390972"/>
            </a:xfrm>
            <a:custGeom>
              <a:rect b="b" l="l" r="r" t="t"/>
              <a:pathLst>
                <a:path extrusionOk="0" h="286952" w="367692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7"/>
            <p:cNvSpPr/>
            <p:nvPr/>
          </p:nvSpPr>
          <p:spPr>
            <a:xfrm>
              <a:off x="6607200" y="1143865"/>
              <a:ext cx="856954" cy="444419"/>
            </a:xfrm>
            <a:custGeom>
              <a:rect b="b" l="l" r="r" t="t"/>
              <a:pathLst>
                <a:path extrusionOk="0" h="326179" w="628957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7"/>
            <p:cNvSpPr/>
            <p:nvPr/>
          </p:nvSpPr>
          <p:spPr>
            <a:xfrm>
              <a:off x="6782265" y="1177020"/>
              <a:ext cx="96802" cy="345997"/>
            </a:xfrm>
            <a:custGeom>
              <a:rect b="b" l="l" r="r" t="t"/>
              <a:pathLst>
                <a:path extrusionOk="0" h="253943" w="71047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7"/>
            <p:cNvSpPr/>
            <p:nvPr/>
          </p:nvSpPr>
          <p:spPr>
            <a:xfrm>
              <a:off x="6931633" y="1192974"/>
              <a:ext cx="78153" cy="289064"/>
            </a:xfrm>
            <a:custGeom>
              <a:rect b="b" l="l" r="r" t="t"/>
              <a:pathLst>
                <a:path extrusionOk="0" h="212157" w="5736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7"/>
            <p:cNvSpPr/>
            <p:nvPr/>
          </p:nvSpPr>
          <p:spPr>
            <a:xfrm>
              <a:off x="7074664" y="1211044"/>
              <a:ext cx="81407" cy="278769"/>
            </a:xfrm>
            <a:custGeom>
              <a:rect b="b" l="l" r="r" t="t"/>
              <a:pathLst>
                <a:path extrusionOk="0" h="204601" w="59748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7"/>
            <p:cNvSpPr/>
            <p:nvPr/>
          </p:nvSpPr>
          <p:spPr>
            <a:xfrm>
              <a:off x="6764241" y="2131330"/>
              <a:ext cx="121156" cy="121156"/>
            </a:xfrm>
            <a:custGeom>
              <a:rect b="b" l="l" r="r" t="t"/>
              <a:pathLst>
                <a:path extrusionOk="0" h="88922" w="88922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7"/>
            <p:cNvSpPr/>
            <p:nvPr/>
          </p:nvSpPr>
          <p:spPr>
            <a:xfrm>
              <a:off x="6556325" y="2015983"/>
              <a:ext cx="104147" cy="104147"/>
            </a:xfrm>
            <a:custGeom>
              <a:rect b="b" l="l" r="r" t="t"/>
              <a:pathLst>
                <a:path extrusionOk="0" h="76438" w="76438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7"/>
            <p:cNvSpPr/>
            <p:nvPr/>
          </p:nvSpPr>
          <p:spPr>
            <a:xfrm>
              <a:off x="7039580" y="2086595"/>
              <a:ext cx="105346" cy="105346"/>
            </a:xfrm>
            <a:custGeom>
              <a:rect b="b" l="l" r="r" t="t"/>
              <a:pathLst>
                <a:path extrusionOk="0" h="77318" w="77318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7"/>
            <p:cNvSpPr/>
            <p:nvPr/>
          </p:nvSpPr>
          <p:spPr>
            <a:xfrm>
              <a:off x="6743370" y="2263359"/>
              <a:ext cx="445429" cy="162159"/>
            </a:xfrm>
            <a:custGeom>
              <a:rect b="b" l="l" r="r" t="t"/>
              <a:pathLst>
                <a:path extrusionOk="0" h="119016" w="32692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7"/>
            <p:cNvSpPr/>
            <p:nvPr/>
          </p:nvSpPr>
          <p:spPr>
            <a:xfrm>
              <a:off x="6299430" y="1888536"/>
              <a:ext cx="51516" cy="167977"/>
            </a:xfrm>
            <a:custGeom>
              <a:rect b="b" l="l" r="r" t="t"/>
              <a:pathLst>
                <a:path extrusionOk="0" h="123286" w="3781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7"/>
            <p:cNvSpPr/>
            <p:nvPr/>
          </p:nvSpPr>
          <p:spPr>
            <a:xfrm>
              <a:off x="6290695" y="2001916"/>
              <a:ext cx="57185" cy="39115"/>
            </a:xfrm>
            <a:custGeom>
              <a:rect b="b" l="l" r="r" t="t"/>
              <a:pathLst>
                <a:path extrusionOk="0" h="28708" w="41971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7"/>
            <p:cNvSpPr/>
            <p:nvPr/>
          </p:nvSpPr>
          <p:spPr>
            <a:xfrm>
              <a:off x="7703395" y="2216705"/>
              <a:ext cx="155166" cy="132712"/>
            </a:xfrm>
            <a:custGeom>
              <a:rect b="b" l="l" r="r" t="t"/>
              <a:pathLst>
                <a:path extrusionOk="0" h="97403" w="113883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7"/>
            <p:cNvSpPr/>
            <p:nvPr/>
          </p:nvSpPr>
          <p:spPr>
            <a:xfrm>
              <a:off x="7752890" y="2284757"/>
              <a:ext cx="32744" cy="98105"/>
            </a:xfrm>
            <a:custGeom>
              <a:rect b="b" l="l" r="r" t="t"/>
              <a:pathLst>
                <a:path extrusionOk="0" h="72004" w="24032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7"/>
            <p:cNvSpPr/>
            <p:nvPr/>
          </p:nvSpPr>
          <p:spPr>
            <a:xfrm>
              <a:off x="7589436" y="1686990"/>
              <a:ext cx="134033" cy="162482"/>
            </a:xfrm>
            <a:custGeom>
              <a:rect b="b" l="l" r="r" t="t"/>
              <a:pathLst>
                <a:path extrusionOk="0" h="119253" w="98373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7"/>
            <p:cNvSpPr/>
            <p:nvPr/>
          </p:nvSpPr>
          <p:spPr>
            <a:xfrm>
              <a:off x="6987734" y="3113952"/>
              <a:ext cx="103387" cy="1653320"/>
            </a:xfrm>
            <a:custGeom>
              <a:rect b="b" l="l" r="r" t="t"/>
              <a:pathLst>
                <a:path extrusionOk="0" h="1213446" w="7588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7"/>
            <p:cNvSpPr/>
            <p:nvPr/>
          </p:nvSpPr>
          <p:spPr>
            <a:xfrm>
              <a:off x="4995217" y="3115668"/>
              <a:ext cx="1565801" cy="2136336"/>
            </a:xfrm>
            <a:custGeom>
              <a:rect b="b" l="l" r="r" t="t"/>
              <a:pathLst>
                <a:path extrusionOk="0" h="1567953" w="1149212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7"/>
            <p:cNvSpPr/>
            <p:nvPr/>
          </p:nvSpPr>
          <p:spPr>
            <a:xfrm>
              <a:off x="5075484" y="3779168"/>
              <a:ext cx="820581" cy="48286"/>
            </a:xfrm>
            <a:custGeom>
              <a:rect b="b" l="l" r="r" t="t"/>
              <a:pathLst>
                <a:path extrusionOk="0" h="35439" w="602261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7"/>
            <p:cNvSpPr/>
            <p:nvPr/>
          </p:nvSpPr>
          <p:spPr>
            <a:xfrm>
              <a:off x="5114407" y="3514462"/>
              <a:ext cx="83824" cy="83824"/>
            </a:xfrm>
            <a:custGeom>
              <a:rect b="b" l="l" r="r" t="t"/>
              <a:pathLst>
                <a:path extrusionOk="0" h="61522" w="61522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7"/>
            <p:cNvSpPr/>
            <p:nvPr/>
          </p:nvSpPr>
          <p:spPr>
            <a:xfrm>
              <a:off x="8855568" y="4387695"/>
              <a:ext cx="176422" cy="906268"/>
            </a:xfrm>
            <a:custGeom>
              <a:rect b="b" l="l" r="r" t="t"/>
              <a:pathLst>
                <a:path extrusionOk="0" h="665151" w="129484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7"/>
            <p:cNvSpPr/>
            <p:nvPr/>
          </p:nvSpPr>
          <p:spPr>
            <a:xfrm>
              <a:off x="7671855" y="4139710"/>
              <a:ext cx="906169" cy="1114697"/>
            </a:xfrm>
            <a:custGeom>
              <a:rect b="b" l="l" r="r" t="t"/>
              <a:pathLst>
                <a:path extrusionOk="0" h="818126" w="665078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7"/>
            <p:cNvSpPr/>
            <p:nvPr/>
          </p:nvSpPr>
          <p:spPr>
            <a:xfrm>
              <a:off x="8263057" y="4329859"/>
              <a:ext cx="125936" cy="588037"/>
            </a:xfrm>
            <a:custGeom>
              <a:rect b="b" l="l" r="r" t="t"/>
              <a:pathLst>
                <a:path extrusionOk="0" h="431587" w="9243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7"/>
            <p:cNvSpPr/>
            <p:nvPr/>
          </p:nvSpPr>
          <p:spPr>
            <a:xfrm>
              <a:off x="8167091" y="3902861"/>
              <a:ext cx="62967" cy="310655"/>
            </a:xfrm>
            <a:custGeom>
              <a:rect b="b" l="l" r="r" t="t"/>
              <a:pathLst>
                <a:path extrusionOk="0" h="228004" w="46214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7"/>
            <p:cNvSpPr/>
            <p:nvPr/>
          </p:nvSpPr>
          <p:spPr>
            <a:xfrm>
              <a:off x="3916908" y="1471799"/>
              <a:ext cx="2527022" cy="1834853"/>
            </a:xfrm>
            <a:custGeom>
              <a:rect b="b" l="l" r="r" t="t"/>
              <a:pathLst>
                <a:path extrusionOk="0" h="1346681" w="1854695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7"/>
            <p:cNvSpPr/>
            <p:nvPr/>
          </p:nvSpPr>
          <p:spPr>
            <a:xfrm>
              <a:off x="5528439" y="2227262"/>
              <a:ext cx="304275" cy="579911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7"/>
            <p:cNvSpPr/>
            <p:nvPr/>
          </p:nvSpPr>
          <p:spPr>
            <a:xfrm>
              <a:off x="5528439" y="2227262"/>
              <a:ext cx="304275" cy="579911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7"/>
            <p:cNvSpPr/>
            <p:nvPr/>
          </p:nvSpPr>
          <p:spPr>
            <a:xfrm>
              <a:off x="5370751" y="987562"/>
              <a:ext cx="131717" cy="332842"/>
            </a:xfrm>
            <a:custGeom>
              <a:rect b="b" l="l" r="r" t="t"/>
              <a:pathLst>
                <a:path extrusionOk="0" h="244288" w="96673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7"/>
            <p:cNvSpPr/>
            <p:nvPr/>
          </p:nvSpPr>
          <p:spPr>
            <a:xfrm>
              <a:off x="5611301" y="948037"/>
              <a:ext cx="10630" cy="357820"/>
            </a:xfrm>
            <a:custGeom>
              <a:rect b="b" l="l" r="r" t="t"/>
              <a:pathLst>
                <a:path extrusionOk="0" h="262620" w="7802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7"/>
            <p:cNvSpPr/>
            <p:nvPr/>
          </p:nvSpPr>
          <p:spPr>
            <a:xfrm>
              <a:off x="5712908" y="1013656"/>
              <a:ext cx="152377" cy="323873"/>
            </a:xfrm>
            <a:custGeom>
              <a:rect b="b" l="l" r="r" t="t"/>
              <a:pathLst>
                <a:path extrusionOk="0" h="237705" w="111836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7"/>
            <p:cNvSpPr/>
            <p:nvPr/>
          </p:nvSpPr>
          <p:spPr>
            <a:xfrm>
              <a:off x="6881920" y="2722326"/>
              <a:ext cx="361605" cy="109429"/>
            </a:xfrm>
            <a:custGeom>
              <a:rect b="b" l="l" r="r" t="t"/>
              <a:pathLst>
                <a:path extrusionOk="0" h="80315" w="265398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7"/>
            <p:cNvSpPr/>
            <p:nvPr/>
          </p:nvSpPr>
          <p:spPr>
            <a:xfrm>
              <a:off x="8268900" y="4353348"/>
              <a:ext cx="120091" cy="387976"/>
            </a:xfrm>
            <a:custGeom>
              <a:rect b="b" l="l" r="r" t="t"/>
              <a:pathLst>
                <a:path extrusionOk="0" h="284753" w="8814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7"/>
            <p:cNvSpPr/>
            <p:nvPr/>
          </p:nvSpPr>
          <p:spPr>
            <a:xfrm>
              <a:off x="7505552" y="2444990"/>
              <a:ext cx="148459" cy="160941"/>
            </a:xfrm>
            <a:custGeom>
              <a:rect b="b" l="l" r="r" t="t"/>
              <a:pathLst>
                <a:path extrusionOk="0" h="118122" w="108961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7"/>
            <p:cNvSpPr/>
            <p:nvPr/>
          </p:nvSpPr>
          <p:spPr>
            <a:xfrm>
              <a:off x="6890311" y="238170"/>
              <a:ext cx="236328" cy="236330"/>
            </a:xfrm>
            <a:custGeom>
              <a:rect b="b" l="l" r="r" t="t"/>
              <a:pathLst>
                <a:path extrusionOk="0" h="173453" w="173452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1" name="Google Shape;431;p67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67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/>
        </p:nvSpPr>
        <p:spPr>
          <a:xfrm>
            <a:off x="704575" y="375775"/>
            <a:ext cx="80829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00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600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589500" y="375775"/>
            <a:ext cx="8149800" cy="26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Вопросы для изучения:</a:t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1.В каких странах и на каких континентах было больше всего случаев заболевания Covid-19?</a:t>
            </a:r>
            <a:endParaRPr sz="12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2.Где наблюдалась высокая смертность от  Covid-19?</a:t>
            </a:r>
            <a:endParaRPr sz="12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3.Где было больше случаев выздоровления от COVID-19?</a:t>
            </a:r>
            <a:endParaRPr sz="12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4.В какие периоды отмечалось наибольшее количество случаев заболевания, смертности и выздоровления от COVID-19?</a:t>
            </a:r>
            <a:endParaRPr sz="12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5.Как связана заболеваемость от удаленности от очага заболевания?</a:t>
            </a:r>
            <a:endParaRPr sz="12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-RU" sz="12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6.Как влияли вакцинация и карантинные меры (на примере отдельной страны) на заболеваемость COVID-19? Сравнить две похожие страны с различной политикой по локауту.</a:t>
            </a:r>
            <a:endParaRPr sz="12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783350" y="369525"/>
            <a:ext cx="80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657300" y="416500"/>
            <a:ext cx="80478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Стейкхолдерами</a:t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</a:t>
            </a: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аинтересованными в разработке стратегии управления здравоохранением и общественной политикой для снижения распространения COVID-19 и минимизации его влияния на здоровье и экономику страны, могут включать в себя: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Правительственные и муниципальные органы: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Министерства здравоохранения, образования, экономики и другие отраслевые ведомства, ответственные за разработку и внедрение стратегий по борьбе с пандемией.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Муниципальные органы, ответственные за организацию местного здравоохранения и общественной безопасности.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Медицинские и научные сообщества: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Врачи, медицинский персонал и исследователи, которые работают над разработкой лечения, вакцин и диагностических методов COVID-19.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Научные институты и университеты, проводящие исследования о распространении вируса и его воздействии на общество.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Общественные организации и некоммерческие организации: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Организации, предоставляющие поддержку медицинскому персоналу и зараженным пациентам.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Группы по защите прав потребителей и прав человека, обеспечивающие доступ к информации о COVID-19 и условиям доступа к медицинской помощи.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/>
        </p:nvSpPr>
        <p:spPr>
          <a:xfrm>
            <a:off x="709450" y="325175"/>
            <a:ext cx="80781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Бизнес-сообщество: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Крупные и малые компании, заинтересованные в обеспечении безопасных условий труда и поддержке экономической активности во время пандемии.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Организации, которые могут преобразовать свои производственные мощности для производства медицинского оборудования и защитного снаряжения.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Общественность: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Граждане и </a:t>
            </a: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общество</a:t>
            </a: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целом, которые должны соблюдать рекомендации по ограничению контактов, носят маски и соблюдают правила личной гигиены.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Местные сообщества, которые могут организовывать волонтерские группы для помощи медицинским учреждениям и местным жителям.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Разработка стратегии должна включать широкий круг заинтересованных сторон и учитывать разнообразные потребности и интересы всех участников процесса.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i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778450" y="380475"/>
            <a:ext cx="807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данных и их предобработки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41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/>
        </p:nvSpPr>
        <p:spPr>
          <a:xfrm>
            <a:off x="576425" y="356975"/>
            <a:ext cx="8211000" cy="44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0000" spcFirstLastPara="1" rIns="91425" wrap="square" tIns="91425">
            <a:spAutoFit/>
          </a:bodyPr>
          <a:lstStyle/>
          <a:p>
            <a:pPr indent="360045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Набор </a:t>
            </a:r>
            <a:r>
              <a:rPr lang="ru-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данных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представляет собой обновляемые ежедневно данные о заболеваемости и смертности от COVID-19 с января 2020 по март 2023 года. В набор данных включены три основных файла: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Файл </a:t>
            </a:r>
            <a:r>
              <a:rPr lang="ru-RU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confirmed pivot</a:t>
            </a:r>
            <a:r>
              <a:rPr lang="ru-RU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.csv: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этот файл содержит информацию о подтвержденных случаях заболевания COVID-19. Данные охватывают период с января 2020 года по март 2023 года. В нем содержится информация о количестве заболевших в разных странах и на разные даты. Каждая строка представляет собой запись о количестве случаев заболевания (total) в определенной стране (country) на определенную дату (date).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Файл </a:t>
            </a:r>
            <a:r>
              <a:rPr lang="ru-RU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deaths_pivot.csv: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этот файл содержит информацию о смертях от COVID-19. Аналогично, данные охватывают период с января 2020 года по март 2023 года. Он содержит информацию о количестве смертей от COVID-19 в разных странах и на разные даты.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Файл </a:t>
            </a:r>
            <a:r>
              <a:rPr lang="ru-RU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recovered.csv: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этот файл содержит информацию о выздоровлениях от COVID-19. Он включает характеристики школьных округов, включая данные NCES и FCC. Предположительно, в этом файле содержится информация о количестве выздоровевших пациентов по школьным округам.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2400"/>
              </a:spcAft>
              <a:buNone/>
            </a:pPr>
            <a:r>
              <a:t/>
            </a:r>
            <a:endParaRPr i="1"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/>
        </p:nvSpPr>
        <p:spPr>
          <a:xfrm>
            <a:off x="790625" y="369500"/>
            <a:ext cx="76194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Данные: и</a:t>
            </a: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х качество, аномалии, зависимости: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удовлетворительного анализа данных необходимо убедиться в их качестве и достоверности. Это включает в себя проверку наличия пропущенных значений, аномалий и ошибок.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Качество данных также может зависеть от надежности источника, а также от методов сбора и обработки информации. Наши данные собраны на основе данных Университета Джонса Хопкинса (США).</a:t>
            </a: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Этот университет широко известен своим профессионализмом и авторитетностью в области общественного здравоохранения и медицины, поэтому данные, собранные на его основе, обычно считаются надежными и качественными.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Аномалии и зависимости: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45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данных о заболеваемости и смертности от COVID-19 могут наблюдаться аномалии, такие как внезапные скачки и спады в количестве заболевших или смертей, которые могут быть связаны с изменениями в отчетности, введением новых методов диагностики или изменениями в стратегии борьбы с вирусом.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O_presentation">
  <a:themeElements>
    <a:clrScheme name="NE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4BD0A0"/>
      </a:accent1>
      <a:accent2>
        <a:srgbClr val="47C397"/>
      </a:accent2>
      <a:accent3>
        <a:srgbClr val="0066FF"/>
      </a:accent3>
      <a:accent4>
        <a:srgbClr val="DE3773"/>
      </a:accent4>
      <a:accent5>
        <a:srgbClr val="8261EE"/>
      </a:accent5>
      <a:accent6>
        <a:srgbClr val="F3F4F7"/>
      </a:accent6>
      <a:hlink>
        <a:srgbClr val="4BD0A0"/>
      </a:hlink>
      <a:folHlink>
        <a:srgbClr val="4BD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