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</p:sldIdLst>
  <p:sldSz cy="5143500" cx="9144000"/>
  <p:notesSz cx="6858000" cy="9144000"/>
  <p:embeddedFontLst>
    <p:embeddedFont>
      <p:font typeface="Raleway"/>
      <p:regular r:id="rId96"/>
      <p:bold r:id="rId97"/>
      <p:italic r:id="rId98"/>
      <p:boldItalic r:id="rId99"/>
    </p:embeddedFont>
    <p:embeddedFont>
      <p:font typeface="Roboto"/>
      <p:regular r:id="rId100"/>
      <p:bold r:id="rId101"/>
      <p:italic r:id="rId102"/>
      <p:boldItalic r:id="rId103"/>
    </p:embeddedFont>
    <p:embeddedFont>
      <p:font typeface="Lato"/>
      <p:regular r:id="rId104"/>
      <p:bold r:id="rId105"/>
      <p:italic r:id="rId106"/>
      <p:boldItalic r:id="rId107"/>
    </p:embeddedFont>
    <p:embeddedFont>
      <p:font typeface="Tahoma"/>
      <p:regular r:id="rId108"/>
      <p:bold r:id="rId10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FCB0CD-350E-4AD8-8AAE-7EC22C274A30}">
  <a:tblStyle styleId="{9CFCB0CD-350E-4AD8-8AAE-7EC22C274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FCFB13D-2222-4903-986F-AF3260A43CC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Lato-boldItalic.fntdata"/><Relationship Id="rId106" Type="http://schemas.openxmlformats.org/officeDocument/2006/relationships/font" Target="fonts/Lato-italic.fntdata"/><Relationship Id="rId105" Type="http://schemas.openxmlformats.org/officeDocument/2006/relationships/font" Target="fonts/Lato-bold.fntdata"/><Relationship Id="rId104" Type="http://schemas.openxmlformats.org/officeDocument/2006/relationships/font" Target="fonts/Lato-regular.fntdata"/><Relationship Id="rId109" Type="http://schemas.openxmlformats.org/officeDocument/2006/relationships/font" Target="fonts/Tahoma-bold.fntdata"/><Relationship Id="rId108" Type="http://schemas.openxmlformats.org/officeDocument/2006/relationships/font" Target="fonts/Tahoma-regular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Roboto-boldItalic.fntdata"/><Relationship Id="rId102" Type="http://schemas.openxmlformats.org/officeDocument/2006/relationships/font" Target="fonts/Roboto-italic.fntdata"/><Relationship Id="rId101" Type="http://schemas.openxmlformats.org/officeDocument/2006/relationships/font" Target="fonts/Roboto-bold.fntdata"/><Relationship Id="rId100" Type="http://schemas.openxmlformats.org/officeDocument/2006/relationships/font" Target="fonts/Roboto-regular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font" Target="fonts/Raleway-bold.fntdata"/><Relationship Id="rId96" Type="http://schemas.openxmlformats.org/officeDocument/2006/relationships/font" Target="fonts/Raleway-regular.fntdata"/><Relationship Id="rId11" Type="http://schemas.openxmlformats.org/officeDocument/2006/relationships/slide" Target="slides/slide5.xml"/><Relationship Id="rId99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98" Type="http://schemas.openxmlformats.org/officeDocument/2006/relationships/font" Target="fonts/Raleway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cd1a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cd1a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1a36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cd1a36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d1a36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cd1a36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cd1a36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cd1a36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cd1a36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cd1a36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d1a36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d1a36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d1a362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cd1a362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cd1a36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cd1a36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cd1a362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cd1a362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d1a36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d1a36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cd1a362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cd1a362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d1a362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cd1a362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d1a362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d1a362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cd1a362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cd1a362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e31890b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e31890b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e31890b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e31890b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e31890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7e31890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e31890b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e31890b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e31890b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e31890b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e31890b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e31890b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e31890b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e31890b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e31890b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e31890b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7e31890b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7e31890b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f9672c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7f9672c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7f9672c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7f9672c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f9672ca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7f9672ca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7f9672ca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7f9672ca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f9672ca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f9672ca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7f9672c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7f9672c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f9672c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7f9672c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0f0601f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80f0601f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0f0601f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80f0601f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80f0601f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80f0601f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80f0601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80f0601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0f0601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80f0601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821305c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821305c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821305c9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821305c9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821305c9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821305c9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821305c9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821305c9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821305c9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821305c9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821305c9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821305c9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821305c9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821305c9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821305c9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821305c9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83b8db5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83b8db5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3b8db5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3b8db5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83b8db57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83b8db57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83b8db57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83b8db57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83b8db57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83b8db57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83b8db57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83b8db57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83b8db57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83b8db57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83b8db57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83b8db57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66736dc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66736dc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66736dc8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66736dc8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6736dc8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6736dc8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66736dc8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66736dc8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66736dc8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66736dc8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68d3443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68d3443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68d3443e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68d3443e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68d3443e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68d3443e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68d3443e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68d3443e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68d3443e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68d3443e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68d3443e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68d3443e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68d3443e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68d3443e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68d3443ed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68d3443ed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68d3443ed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68d3443ed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search?sca_esv=453f87096d44fbd1&amp;sxsrf=AE3TifO54aBzVrpfjPR_xB0bLE9xZ-4ZhA%3A1757374186443&amp;q=Web+Content+Accessibility+Guidelines&amp;sa=X&amp;ved=2ahUKEwjpivuAqcqPAxVDKRAIHZB6MI8QxccNegQIBhAB&amp;mstk=AUtExfBecFikjz6l3Qqrx7pjypDm9N8-jImE5J90l1_g6ommIx0y2D38m9boJefaqekbr__2mr-xdwgz3gshtROeyWt4FTlzK5IUHP5Sz-TT88UUdf3HJj_5_7csPpdUjgrWWPh46sKf9fI_IDvp3TWDvYP8sRwBT6ywMpgnDZezyzjkFRYEUs0UxZLs0V5piZU6YVTHOnH2JA-XEsCPHOwQKNdjl0ZDFMeGy-i52wlSK4uLTfurGafPL2B5AsZHQ0MXKMuk0cwLpR3lf7-NMm1xT9kb&amp;csui=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.org/WAI/WCAG21/Understanding/text-spacing.html" TargetMode="External"/><Relationship Id="rId4" Type="http://schemas.openxmlformats.org/officeDocument/2006/relationships/hyperlink" Target="https://www.w3.org/WAI/standards-guidelines/act/rules/24afc2/" TargetMode="External"/><Relationship Id="rId5" Type="http://schemas.openxmlformats.org/officeDocument/2006/relationships/hyperlink" Target="https://www.w3.org/WAI/WCAG21/Understanding/text-spacin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google.com/search?cs=0&amp;sca_esv=637c0e90f834ed3d&amp;sxsrf=AE3TifOnGXyGUN9-2cYvA9u1fob50S5aTA%3A1758606358955&amp;q=LAN&amp;sa=X&amp;ved=2ahUKEwjUj5ial-6PAxUn-gIHHb7gNPsQxccNegQIP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4" Type="http://schemas.openxmlformats.org/officeDocument/2006/relationships/hyperlink" Target="https://www.google.com/search?cs=0&amp;sca_esv=637c0e90f834ed3d&amp;sxsrf=AE3TifOnGXyGUN9-2cYvA9u1fob50S5aTA%3A1758606358955&amp;q=MAN&amp;sa=X&amp;ved=2ahUKEwjUj5ial-6PAxUn-gIHHb7gNPsQxccNegQIPx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5" Type="http://schemas.openxmlformats.org/officeDocument/2006/relationships/hyperlink" Target="https://www.google.com/search?cs=0&amp;sca_esv=637c0e90f834ed3d&amp;sxsrf=AE3TifOnGXyGUN9-2cYvA9u1fob50S5aTA%3A1758606358955&amp;q=WAN&amp;sa=X&amp;ved=2ahUKEwjUj5ial-6PAxUn-gIHHb7gNPsQxccNegQIQ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google.com/search?cs=0&amp;sca_esv=637c0e90f834ed3d&amp;sxsrf=AE3TifOZCuZWzdorW65YpZTSoV94_ijsDw%3A1758606655745&amp;q=Ethernet&amp;sa=X&amp;ved=2ahUKEwictO-nmO6PAxW-BNsEHTTUEncQxccNegQIBRAB&amp;mstk=AUtExfBq2tlSzdZzHg6XtUtxifswZLMnCXIu9blfJ6117OWYQJIVfaiSK9IFdL8ralOBo_kyqoCOamZ3R4DsOK47sAWSO-cCb7eYsNV9XKu7A55Drh8UjSkcIJC2sUapy2w_kERUc0Dm1jTHCAcvMAeNRvO3-GqMrVUg4mNApOclASr605Vujvm1FNSYX2R5l1YvM7PAo-3DPFBci1ufRcK-UZIifJZW6HQqCk614zx636ogYT3Hn0zgPOcb0MQ9aecMWvtvOgPDWJMby9S0ocD_g7OMmm5wPJ6vrC2LrEVg-orkudXfVVy8ixKMVAmjZ-_JiGeT4DW3sqm0HlMw6OLssNy2Z8SM_Dr0m4Im8bsV0hYA&amp;csui=3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4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://example.com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www.google.com/search?sca_esv=cee9d4942178ca18&amp;cs=0&amp;sxsrf=AE3TifNMxpNC8hly4MbTJCKp85NP_AJ1PA%3A1759800073908&amp;q=protoko%C5%82u+TCP&amp;sa=X&amp;ved=2ahUKEwiGr5OS9pCQAxUeBdsEHbomHioQxccNegQIIRAB&amp;mstk=AUtExfBFPGP30Sjw_F6-rWYdTz7rVGzaUOg3r-ZPPAJsA_fsS9Yo8GOh6rVq8vrF4Qmz43JpM1g0a7X33eN7nUVxHp4Vn1xO8DeH2inhZoA7Ayt07wxsi2Ti6DfPfW1nmAMHux-ZWft3gyG6ZClhO_kmyfgxXUYWZX6r0OY53TIbRxOCynr078jZuouAAXd8MAdNsXle-yr88P0U2eSD22Zb5glfQFvZYx0sNOTPL0agOHjL-pPb01lCHWI7uxosgv2eBI_8_gglnqay0WpvNnrRYRvqUTkNEHyG6KAQgZTmE_yyTA&amp;csui=3" TargetMode="External"/><Relationship Id="rId4" Type="http://schemas.openxmlformats.org/officeDocument/2006/relationships/hyperlink" Target="https://www.google.com/search?sca_esv=cee9d4942178ca18&amp;cs=0&amp;sxsrf=AE3TifNMxpNC8hly4MbTJCKp85NP_AJ1PA%3A1759800073908&amp;q=protoko%C5%82u+IP&amp;sa=X&amp;ved=2ahUKEwiGr5OS9pCQAxUeBdsEHbomHioQxccNegQIIhAB&amp;mstk=AUtExfBFPGP30Sjw_F6-rWYdTz7rVGzaUOg3r-ZPPAJsA_fsS9Yo8GOh6rVq8vrF4Qmz43JpM1g0a7X33eN7nUVxHp4Vn1xO8DeH2inhZoA7Ayt07wxsi2Ti6DfPfW1nmAMHux-ZWft3gyG6ZClhO_kmyfgxXUYWZX6r0OY53TIbRxOCynr078jZuouAAXd8MAdNsXle-yr88P0U2eSD22Zb5glfQFvZYx0sNOTPL0agOHjL-pPb01lCHWI7uxosgv2eBI_8_gglnqay0WpvNnrRYRvqUTkNEHyG6KAQgZTmE_yyTA&amp;csui=3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6.jpg"/><Relationship Id="rId4" Type="http://schemas.openxmlformats.org/officeDocument/2006/relationships/image" Target="../media/image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r>
              <a:rPr lang="pl"/>
              <a:t>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EB = 1 000 PB = 1 000 000 TB = 1 000 000 000 GB </a:t>
            </a:r>
            <a:br>
              <a:rPr lang="pl"/>
            </a:b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 (</a:t>
            </a:r>
            <a:r>
              <a:rPr lang="pl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Web Content Accessibility Guidelines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zbiór wytycznych opracowanych przez W3C (World Wide Web Consortium) mających na celu zapewnienie, że strony internetowe będą dostępne dla jak najszerszej grupy użytkowników, w tym osób z różnymi rodzajami niepełnosprawności.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Wytyczne WCAG obejmują m.in. dostosowanie kolorów, zapewnienie alternatywnych tekstów do obrazów, umożliwienie nawigacji przy użyciu klawiatury oraz poprawę czytelności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Celem WCAG jest poprawa dostępności sieci dla osób z problemami ze wzrokiem, słuchem, motoryką czy poznawaniem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Poziomy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 (Minimalna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</a:rPr>
              <a:t>Poziom A (Minimalna dostępność)</a:t>
            </a:r>
            <a:endParaRPr sz="2400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spełnia podstawowe wymagania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najniższy poziom, który usuwa najpoważniejsze bariery.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powinna być nawigowalna przy użyciu klawiatury.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Obrazy muszą mieć alternatywny tekst (alt).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Treść nie powinna powodować napadów padaczkowych (np. brak migających elementów).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standardowy poziom wymagany dla instytucji publicznych i większości stron.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Strony na tym poziomie są dostępne dla większej liczby osób.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względem tła wynosi co najmniej 4.5:1.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działa dobrze zarówno na urządzeniach mobilnych, jak i desktopowych.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i etykiety są jednoznaczne i pomagają w nawigacji.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najbardziej rygorystyczny poziom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Wymagany w przypadku treści dla osób z dużymi niepełnosprawnościami (np. osoby niewidome, słabowidzące).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wynosi co najmniej 7:1.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strony jest prosty i łatwy do zrozumienia.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Wszystkie multimedia mają transkrypcje i napisy.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zgodny z WCAG 2.2,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powinien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spełniać zasady: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Rozmiar tekstu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i 18 pt ( Poziom AAA)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Przeliczenie 18 pt na px: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Zgodnie z typowym przelicznikiem ekranowym (96 DPI):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 pt ≈ 1.333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Więc: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× 1.333 ≈ 19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18 pt × 1.333 ≈ 24 px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Kontrast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Dla Poziomu AAA: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Mały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&lt; 18 pt normalny / &lt;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7 : 1</a:t>
            </a:r>
            <a:b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≥ 18 pt normalny / ≥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4,5 : 1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Skalowalność i możliwość powiększenia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musi być czytelny po powiększeniu do 200% bez utraty funkcjonalności. (1.4.4, Poziom AA)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Wysokość linii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line-height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1.5x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line-height = font-size *1.5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akapitami: co najmniej 2x wielkości czcionki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znakami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letter-spacing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0.12x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letter-spacing = font-size *0.12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słowami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word-spacing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0.16x wielkości czcionki</a:t>
            </a:r>
            <a:b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word-spacing = font-size *0.16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Struktura i semantyka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powinny być logicznie uporządkowane (np.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itd.) (1.3.1,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Etykiety formularzy powinny być jednoznaczne i poprawnie powiązane z polami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&lt;label for="id"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(2.4.6, Poziom 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 powinny mieć opisowy tekst (np. zamiast "kliknij tutaj", użyj "Pobierz raport PDF") (2.4.4,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i prostota treści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Ustaw język strony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lang="pl"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(3.1.1,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Unikaj trudnych słów i żargonu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– jeśli są konieczne, dodaj definicję (3.1.3,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powinien być zrozumiały dla osób na poziomie edukacyjnym szkoły podstawowej (3.1.5,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Unikanie migotania i animacji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i obrazy nie mogą migać częściej niż 3 razy na sekundę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(2.3.1,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tekst jest animowany, użytkownik powinien mieć możliwość zatrzymania animacji (2.2.2,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Dostępność dla czytników ekranu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Używaj semantycznego HTML-a, 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akapitów,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list.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poprawne znaczniki ARIA dla dynamicznych treści.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tekst alternatywny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dla obrazów z tekstem (1.4.5, Poziom AA).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2078875"/>
            <a:ext cx="7688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 powinny mieć obszar klikalny co najmniej 44x44 px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(Kryterium 2.5.5 (Target Size) – poziom AAA)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nie możesz zwiększyć rozmiaru, dodaj odpowiedni padding lub elementy odstępu dookoła.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 muszą być wyraźnie oznaczone, gdy są w fokus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obramowanie, zmiana koloru, podkreślenie).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a:focus { outline: 2px solid #000; outline-offset: 4px; }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Dla przycisku jeśli używasz ikony bez tekstu, musi być aria-label.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 aria-label="Zamknij okno"&gt; &lt;svg&gt;..&lt;/svg&gt; &lt;/button&gt;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klawiatury: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TAB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(idź do przodu),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Shift + TAB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(idź do tyłu),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Enter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(wybierz),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Esc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(wyjdź/zamknij),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Spacja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(zaznacz/rozwiń w np. pola rozwijane, listy rozwijane),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strzałki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góra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i 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dół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(przechodzenie po elementach listy rozwijanej),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Wykonanie powyższych punktów uzyskuje się dodając właściwość: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 = "0"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 np.: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input, button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1318650"/>
            <a:ext cx="76887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Dekodowanie Liczb: 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Binarny, Ósemkowy, Szesnastkowy i Dziesiętny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System dziesiętny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Kluczowe cechy systemu dziesiętnego: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systemu: 10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Oznacza to, że do zapisu liczby używamy dziesięciu cyfr:</a:t>
            </a: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EBEEF2"/>
                </a:highlight>
                <a:latin typeface="Tahoma"/>
                <a:ea typeface="Tahoma"/>
                <a:cs typeface="Tahoma"/>
                <a:sym typeface="Tahoma"/>
              </a:rPr>
              <a:t>0, 1, 2, 3, 4, 5, 6, 7, 8, 9</a:t>
            </a: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binarny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❏"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binarny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Aby przeliczyć 235 na binarny, dzielimy przez 2, zapisując reszty od końca: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2 = 117,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117 ÷ 2 = 58,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 ÷ 2 = 29,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 ÷ 2 = 14,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2 = 7,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 ÷ 2 = 3,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 ÷ 2 = 1,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÷ 2 = 0,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11101011</a:t>
            </a:r>
            <a:endParaRPr b="1"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inarny na dziesiętny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729450" y="2078875"/>
            <a:ext cx="7688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11101011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binarnego na dziesiętny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Obliczamy sumę wartości pozycji bitów: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2⁷ = 1 * 128 = 128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2⁶ = 1 * 64 = 64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2⁵ = 1 * 32 = 32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2⁴ = 0 * 16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2³ = 1 * 8 = 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2² = 0 * 4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2¹ = 1 * 2 = 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2⁰ = 1 * 1 = 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128 + 64 + 32 + 0 + 8 + 0 + 2 + 1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ósemkowy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ósemkowy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Dzielimy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przez 8, zapisując reszty od końca: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÷ 8 = 44,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44 × 8 = 352, a 353 - 352 = 1)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 ÷ 8 = 5,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× 8 = 40, a 44 - 40 = 4)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÷ 8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&lt; 8)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5, 4, 1 → 541 w systemie ósemkowym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Ó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semkowy na dziesiętny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ósemkowego na dziesiętny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* 8² = 5 * 64 = 320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 * 8¹ = 4 * 8 = 32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8⁰ = 1 * 1 = 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320 + 32 + 1 = </a:t>
            </a: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</a:t>
            </a:r>
            <a:endParaRPr b="1"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Dziesiętny na szesnastkowy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727650" y="205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16 = 14,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× 16 = 224, a 235 - 224 = 11). Reszta 11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16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&lt; 16). Reszta 14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Odczytujemy reszty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E, 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→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Wynik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235 (dziesiętny)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(szesnastkowy).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pl">
                <a:latin typeface="Tahoma"/>
                <a:ea typeface="Tahoma"/>
                <a:cs typeface="Tahoma"/>
                <a:sym typeface="Tahoma"/>
              </a:rPr>
              <a:t>zesnastkowy na dziesiętny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szesnastkowego na dziesiętny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 * 16¹ = 14 * 16 = 224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 * 16⁰ = 11 * 1 = 11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224 + 11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MySQL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9450" y="2078875"/>
            <a:ext cx="8011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Binarny,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OCT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Dziesiętny’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16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8" name="Google Shape;378;p59"/>
          <p:cNvGraphicFramePr/>
          <p:nvPr/>
        </p:nvGraphicFramePr>
        <p:xfrm>
          <a:off x="952500" y="24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{9CFCB0CD-350E-4AD8-8AAE-7EC22C274A30}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11101011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59"/>
          <p:cNvGraphicFramePr/>
          <p:nvPr/>
        </p:nvGraphicFramePr>
        <p:xfrm>
          <a:off x="985400" y="41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{9CFCB0CD-350E-4AD8-8AAE-7EC22C274A30}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002339"/>
                          </a:solidFill>
                          <a:highlight>
                            <a:srgbClr val="FF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Dziesiętny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235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80" name="Google Shape;3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type="title"/>
          </p:nvPr>
        </p:nvSpPr>
        <p:spPr>
          <a:xfrm>
            <a:off x="729450" y="1318650"/>
            <a:ext cx="7688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AWS, Google Cloud i Microsoft Azure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trzy największe platformy chmurowe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AWS to platforma chmurowa stworzona przez Amazon.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Oferująca szeroki zestaw usług, takich jak: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moc obliczeniowa,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8" name="Google Shape;398;p62"/>
          <p:cNvSpPr txBox="1"/>
          <p:nvPr>
            <p:ph idx="1" type="body"/>
          </p:nvPr>
        </p:nvSpPr>
        <p:spPr>
          <a:xfrm>
            <a:off x="729450" y="2078875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(Elastic Compute Cloud)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wirtualne maszyny do obliczeń.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(Simple Storage Service)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(Relational Database Service) – zarządzane bazy danych.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Hostowanie aplikacji, przechowywanie danych, tworzenie środowisk testowych, AI/ML, IoT.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Największy udział w rynku, ogromny ekosystem usług, globalna infrastruktura (regiony i strefy dostępności).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Złożoność dla początkujących, potencjalnie wysokie koszty przy złym zarządzaniu.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Platforma chmurowa od Google, oferująca usługi podobne do AWS, z </a:t>
            </a:r>
            <a:r>
              <a:rPr b="1" lang="pl"/>
              <a:t>naciskiem na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analitykę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sztuczną inteligencję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4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Compute Engine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analityka dużych zbiorów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Analityka danych, aplikacje oparte na AI (np. TensorFlow), hostowanie aplikacji, big data.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Silne wsparcie dla AI/ML, konkurencyjne ceny, świetne narzędzia do analizy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Mniejszy ekosystem niż AWS, mniejszy udział w rynku.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Platforma chmurowa od Microsoftu, oferująca usługi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obliczeniowe,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integrację z narzędziami Microsoftu (np. Office 365, Windows Server).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Virtual Machines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Blob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Active Directory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zarządzanie tożsamością.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Aplikacje korporacyjne, integracja z ekosystemem Microsoftu, hybrydowe rozwiązania chmurowe.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Świetna integracja z narzędziami Microsoftu, silne wsparcie dla środowisk hybrydowych, duża dostępność.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Może być mniej intuicyjny dla użytkowników spoza ekosystemu Microsoftu.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</a:rPr>
              <a:t>RODO</a:t>
            </a:r>
            <a:endParaRPr sz="2400"/>
          </a:p>
        </p:txBody>
      </p:sp>
      <p:sp>
        <p:nvSpPr>
          <p:cNvPr id="428" name="Google Shape;428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Tahoma"/>
                <a:ea typeface="Tahoma"/>
                <a:cs typeface="Tahoma"/>
                <a:sym typeface="Tahoma"/>
              </a:rPr>
              <a:t>Rozporządzenie o Ochronie Danych Osobowych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Jest to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rozporządzenie Parlamentu Europejskiego i Rady UE 2016/679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które weszło w życie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 maja 2018 r.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 obowiązuje we wszystkich krajach Unii Europejskiej.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34" name="Google Shape;434;p68"/>
          <p:cNvSpPr txBox="1"/>
          <p:nvPr>
            <p:ph idx="1" type="body"/>
          </p:nvPr>
        </p:nvSpPr>
        <p:spPr>
          <a:xfrm>
            <a:off x="729450" y="2078875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Najważniejsze informacje o RODO:</a:t>
            </a:r>
            <a:endParaRPr b="1"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ochrona osób fizycznych w związku z przetwarzaniem ich danych osobowych i swobodny przepływ tych danych w UE.</a:t>
            </a:r>
            <a:b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Dane osobowe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każda informacja, która pozwala zidentyfikować osobę (np. imię i nazwisko, PESEL, adres, e-mail, numer telefonu, adres IP).</a:t>
            </a: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Podstawowe zasady</a:t>
            </a: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legalność, rzetelność i przejrzystość przetwarzania,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celowość (dane zbierane tylko w konkretnym celu),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minimalizacja danych (zbieranie tylko tego, co niezbędne),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prawidłowość i aktualność danych,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ograniczenie przechowywania,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integralność i poufność.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46" name="Google Shape;446;p70"/>
          <p:cNvSpPr txBox="1"/>
          <p:nvPr>
            <p:ph idx="1" type="body"/>
          </p:nvPr>
        </p:nvSpPr>
        <p:spPr>
          <a:xfrm>
            <a:off x="729450" y="2078875"/>
            <a:ext cx="7688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Prawa osoby, której dane dotyczą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dostępu do swoich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sprostowania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usunięcia („prawo do bycia zapomnianym”),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ograniczenia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przenoszenia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sprzeciwu wobec przetwarzania.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52" name="Google Shape;452;p71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Administrator danych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 firma, urząd) ma obowiązek: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dbać o bezpieczeństwo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informować o sposobie ich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reagować na naruszenia (np. wycieki danych),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prowadzić rejestry czynności przetwarzania.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komputerowa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" name="Google Shape;458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system połączonych ze sobą urządzeń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komputerów, drukarek), które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umożliwiają wymianę danych i zasobów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pliki, drukarki czy dostęp do internetu. Kluczowe technologie sieciowe to media transmisyjne, protokoły komunikacyjne, routery i interfejsy sieciowe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klasyfikuje się ze względu na zasięg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(Local Area Network): Sieć lokalna, ograniczona do małego obszaru, np. biura, szkoły lub domu.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(Metropolitan Area Network): Sieć miejska, która obejmuje swoim zasięgiem miasto.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(Wide Area Network): Sieć rozległa, obejmująca duży obszar geograficzny, np. Internet. 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LAN (Local Area Network) – Sieć lokalna</a:t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74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Sieć lokalna, to sieć komputerowa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łącząca urządzenia na ograniczonym obszarze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 jak dom, biuro czy szkoła.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Jej główną funkcją jest 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umożliwienie szybkiej wymiany danych i współdzielenia zasobów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takich jak drukarki czy Internet, między połączonymi urządzeniami.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Sieci LAN mogą być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przewodowe (np. </a:t>
            </a:r>
            <a:r>
              <a:rPr lang="pl" sz="1500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Ethernet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) ,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bezprzewodowe (WLAN),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wirtualne (VLAN), które pozwalają na logiczne podzielenie dużej sieci.</a:t>
            </a:r>
            <a:r>
              <a:rPr lang="pl" sz="1500"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Główne cechy sieci LAN: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Ograniczony zasięg: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Sieć obejmuje niewielki obszar geograficzny, zazwyczaj jeden budynek lub grupę sąsiadujących budynków.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Szybka komunikacja: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Pozwala na szybki i niezawodny przepływ danych między połączonymi urządzeniami.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Współdzielenie zasobów: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Umożliwia łatwe korzystanie z tych samych zasobów, takich jak drukarki, pliki czy dostęp do Internetu.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Wysoka przepustowość: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Połączenia przewodowe (Ethernet) w sieciach LAN charakteryzują się wysoką przepustowością i niskimi opóźnieniami, co jest kluczowe dla środowisk biznesowych.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WAN (Wide Area Network) – Sieć rozległa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4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76"/>
          <p:cNvSpPr txBox="1"/>
          <p:nvPr>
            <p:ph idx="1" type="body"/>
          </p:nvPr>
        </p:nvSpPr>
        <p:spPr>
          <a:xfrm>
            <a:off x="729450" y="2078875"/>
            <a:ext cx="76887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rozbudowana sieć komputerowa łącząca oddzielne lokalizacje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biura czy centra danych,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 dużych obszarach geograficznych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nawet na całym świecie. </a:t>
            </a:r>
            <a:endParaRPr sz="17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komunikację między odległymi sieciami lokalnymi (LAN), wykorzystując do tego celu infrastrukturę operatorów telekomunikacyjnych. Przykładem globalnej sieci WAN jest Internet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funkcje sieci WAN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77"/>
          <p:cNvSpPr txBox="1"/>
          <p:nvPr>
            <p:ph idx="1" type="body"/>
          </p:nvPr>
        </p:nvSpPr>
        <p:spPr>
          <a:xfrm>
            <a:off x="729450" y="2078875"/>
            <a:ext cx="76887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0334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Duży zasięg geograficzny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obejmuje znaczące obszary, np. kraje, kontynenty, wykraczając poza pojedynczy budynek czy kampus.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Połączenie mniejszych sieci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łączy ze sobą mniejsze sieci, takie jak sieci LAN czy sieci metropolitalne (MAN), tworząc spójną całość.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Wykorzystanie infrastruktury zewnętrznej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Sieci WAN opierają się na usługach i infrastrukturze udostępnianej przez operatorów telekomunikacyjnych, co umożliwia transmisję danych na duże odległości.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Komunikacja między firmami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Przedsiębiorstwa używają sieci WAN do łączenia swoich oddziałów, centrów danych i placówek, co ułatwia wymianę informacji.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dla Internetu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Największą istniejącą siecią WAN jest globalny Internet, łączący miliony sieci lokalnych na całym świecie.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MAN (Metropolitan Area Network)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Czyli 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metropolitalna lub miejska, to duża sieć komputerowa obejmująca zasięgiem obszar aglomeracji miejskiej lub całego miasta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połączenie wielu rozproszonych sieci lokalnych (LAN) za pomocą szybkiej komunikacji, często z wykorzystaniem połączeń światłowodowych.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MAN są używane przez instytucje rządowe, edukacyjne, przedsiębiorstwa oraz dostawców usług internetowych do wymiany danych i tworzenia infrastruktury inteligentnych miast.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zastosowania sieci MAN: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79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Zasięg: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Obejmuje obszar miasta lub aglomeracji.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Połączenia: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Łączy ze sobą mniejsze sieci lokalne (LAN).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Technologie: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Często wykorzystuje połączenia światłowodowe, ale możliwe jest także użycie technologii radiowych.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Użytkownicy: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Korzystają z nich duże organizacje (rządowe, edukacyjne, prywatne), dostawcy usług internetowych oraz operatorzy telekomunikacyjni.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zastosowań:</a:t>
            </a:r>
            <a:endParaRPr b="1"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Tworzenie infrastruktury dla inteligentnych miast (smart cities).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Łączenie budynków uniwersyteckich w ramach kampusu.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Zapewnienie szybkiej wymiany danych w ramach dużych organizacji bez udziału stron trzecich.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Topologie sieci komputerowych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80"/>
          <p:cNvSpPr txBox="1"/>
          <p:nvPr>
            <p:ph idx="1" type="body"/>
          </p:nvPr>
        </p:nvSpPr>
        <p:spPr>
          <a:xfrm>
            <a:off x="729450" y="2078875"/>
            <a:ext cx="76887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to sposoby, w jakie urządzenia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(komputery, serwery, routery, przełączniki itp.)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są fizycznie lub logicznie połączone w sieci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Topologia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określa strukturę połączeń między urządzeniami oraz sposób przepływu danych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Wybór topologii wpływa na wydajność, skalowalność, niezawodność i łatwość zarządzania siecią.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Topologie dzielimy na: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Fizyczne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Rzeczywisty układ kabli, urządzeń i połączeń.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Logiczne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Sposób, w jaki dane przepływają w sieci, niezależnie od fizycznego układu (np. sieć może być fizycznie w topologii gwiazdy, ale logicznie w topologii magistrali).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Główne topologie sieci komputerowych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(Mesh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82"/>
          <p:cNvSpPr txBox="1"/>
          <p:nvPr>
            <p:ph idx="1" type="body"/>
          </p:nvPr>
        </p:nvSpPr>
        <p:spPr>
          <a:xfrm>
            <a:off x="729450" y="2078875"/>
            <a:ext cx="83739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pojedynczego kabla (magistrali), który pełni rolę głównego kanału komunikacyjnego.</a:t>
            </a:r>
            <a:endParaRPr b="1" sz="10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wysyłane przez jedno urządzenie są widoczne dla wszystkich urządzeń w sieci, ale tylko odbiorca z pasującym adresem je przetwarza.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i tania w instalacji (mało kabli).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wdrożenia w małych sieciach.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magistrali (np. przerwanie kabla) wyłącza całą sieć.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Kolizje danych przy dużym ruchu (wspólny kanał).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skalowania i diagnozowania błędów.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Małe sieci LAN, np. w małej bibliotece, gdzie kilka komputerów łączy się z jednym serwerem przechowującym dane o książkach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9" name="Google Shape;51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325" y="3024250"/>
            <a:ext cx="1379963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25" name="Google Shape;525;p83"/>
          <p:cNvSpPr txBox="1"/>
          <p:nvPr>
            <p:ph idx="1" type="body"/>
          </p:nvPr>
        </p:nvSpPr>
        <p:spPr>
          <a:xfrm>
            <a:off x="729450" y="2078875"/>
            <a:ext cx="8062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centralnego punktu, np. przełącznika (switch) lub koncentratora (hub).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z jednego urządzenia przechodzą przez centralny punkt do odbiorcy. Przełącznik kieruje dane tylko do docelowego urządzenia.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zarządzania i skalowania (dodanie nowego urządzenia to podłączenie do przełącznika).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nie wpływa na resztę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Lepsza wydajność dzięki unikaniu kolizji (w przełącznikach).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przełącznika zatrzymuje całą sieć.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Wymaga więcej kabli niż magistrala, co zwiększa koszt.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Najpopularniejsza topologia w nowoczesnych sieciach LAN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/>
          </a:p>
        </p:txBody>
      </p:sp>
      <p:pic>
        <p:nvPicPr>
          <p:cNvPr id="526" name="Google Shape;52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788" y="3411075"/>
            <a:ext cx="14192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2" name="Google Shape;532;p84"/>
          <p:cNvSpPr txBox="1"/>
          <p:nvPr>
            <p:ph idx="1" type="body"/>
          </p:nvPr>
        </p:nvSpPr>
        <p:spPr>
          <a:xfrm>
            <a:off x="729450" y="2078875"/>
            <a:ext cx="814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dokładnie dwoma innymi, tworząc zamknięty pierścień.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przesyłane są w jednym kierunku (lub dwóch w podwójnym pierścieniu) od urządzenia do urządzenia, aż dotrą do odbiorcy.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Równomierne obciążenie sieci (brak kolizji w token ring).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w przewidywaniu przepływu danych.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może przerwać cały pierścień (chyba że użyto podwójnego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rozbudowy (dodanie urządzenia wymaga przerwania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Starsze sieci, np. Token Ring w IBM. Rzadziej używana dziś, ale może być w małej bibliotece z prostą siecią.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000" y="2805225"/>
            <a:ext cx="1314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(Mesh Topology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9" name="Google Shape;539;p85"/>
          <p:cNvSpPr txBox="1"/>
          <p:nvPr>
            <p:ph idx="1" type="body"/>
          </p:nvPr>
        </p:nvSpPr>
        <p:spPr>
          <a:xfrm>
            <a:off x="729450" y="2078875"/>
            <a:ext cx="82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wieloma (lub wszystkimi) innymi urządzeniami w sieci (pełna siatka) lub z kilkoma (częściowa siatka).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mogą być przesyłane bezpośrednio między urządzeniami, co zwiększa niezawodność.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wysoka niezawodność – awaria jednego połączenia nie przerywa komunikacji.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Duża przepustowość dzięki wielu ścieżkom.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kosztowna (dużo kabli i konfiguracji).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Skomplikowana w zarządzaniu przy dużej liczbie urządzeń.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Sieci o wysokim zapotrzebowaniu na niezawodność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0" name="Google Shape;54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150" y="3685525"/>
            <a:ext cx="106929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6"/>
          <p:cNvSpPr txBox="1"/>
          <p:nvPr>
            <p:ph idx="1" type="body"/>
          </p:nvPr>
        </p:nvSpPr>
        <p:spPr>
          <a:xfrm>
            <a:off x="729450" y="2078875"/>
            <a:ext cx="810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Hierarchiczna struktura, w której urządzenia są połączone w sposób przypominający drzewo – korzeń (np. główny przełącznik) i gałęzie (podprzełączniki).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Kombinacja topologii gwiazdy i magistrali – urządzenia w grupach (gwiazdy) łączą się hierarchicznie.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skalowania (dodawanie nowych gałęzi).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Dobra dla dużych sieci z podziałem na segmenty.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korzenia (głównego przełącznika) przerywa komunikację w całej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konfiguracja.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Duże sieci LAN, np. w dużej bibliotece z oddziałami, gdzie każdy oddział ma swoją gwiazdę połączoną z głównym serwerem 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7" name="Google Shape;54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75" y="3253575"/>
            <a:ext cx="97684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hybrydowa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(Hybrid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53" name="Google Shape;553;p87"/>
          <p:cNvSpPr txBox="1"/>
          <p:nvPr>
            <p:ph idx="1" type="body"/>
          </p:nvPr>
        </p:nvSpPr>
        <p:spPr>
          <a:xfrm>
            <a:off x="729450" y="2078875"/>
            <a:ext cx="824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Kombinacja różnych topologii (np. gwiazda + magistrala lub gwiazda + pierścień).</a:t>
            </a:r>
            <a:endParaRPr b="1"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Łączy zalety różnych topologii w zależności od potrzeb.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Elastyczność – dostosowana do specyficznych wymagań.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Możliwość optymalizacji kosztów i niezawodności.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w konfiguracji i zarządzaniu.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Trudniejsza diagnostyka błędów.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Średnie i duże organizacje, np. biblioteka z centralnym serwerem i różnymi topologiami w oddziałach.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338" y="2616275"/>
            <a:ext cx="16287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Protokoły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 internetowe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60" name="Google Shape;560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6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zestawy reguł i standardów, które umożliwiają komunikację między urządzeniami w sieci</a:t>
            </a: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takimi jak komputery, serwery czy smartfony. Pozwalają one na przesyłanie danych w sposób uporządkowany i zrozumiały dla obu stron. </a:t>
            </a:r>
            <a:endParaRPr sz="16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HTTP i HTTPS</a:t>
            </a: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to dwa popularne protokoły używane głównie do komunikacji między przeglądarkami internetowymi a serwerami webowymi.</a:t>
            </a:r>
            <a:endParaRPr sz="16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HTTP (Hypertext Transfer Protocol)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66" name="Google Shape;566;p89"/>
          <p:cNvSpPr txBox="1"/>
          <p:nvPr>
            <p:ph idx="1" type="body"/>
          </p:nvPr>
        </p:nvSpPr>
        <p:spPr>
          <a:xfrm>
            <a:off x="729450" y="2078875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Definicja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Protokół komunikacyjny internetowy, który określa zasady wymiany informacji między klientem (np. przeglądarką internetową) a serwerem</a:t>
            </a:r>
            <a:r>
              <a:rPr b="1" lang="pl" sz="1200">
                <a:solidFill>
                  <a:srgbClr val="0B5394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Został stworzony w 1991 roku przez Tima Bernersa-Lee i jest używany do żądania i odbierania zasobów, takich jak strony HTML, obrazów czy plików.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Gdy wpisujesz adres URL w przeglądarce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</a:t>
            </a:r>
            <a:r>
              <a:rPr lang="pl" sz="1200">
                <a:solidFill>
                  <a:srgbClr val="000000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http://example.com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),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przeglądarka wysyła żądanie HTTP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Request)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do serwera. Serwer odpowiada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Response)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, wysyłając dane. Komunikacja odbywa się w trybie klient-serwer.</a:t>
            </a:r>
            <a:endParaRPr b="1"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Wersje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Najpopularniejsze to HTTP/1.1 (starsza, ale nadal używana) i HTTP/2/HTTP/3 (nowsze, szybsze, z lepszą obsługą wielu żądań jednocześnie).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Prosty i szybki w implementacji.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Brak szyfrowania – dane są przesyłane w formie jawnej (plain text)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co czyni je podatnymi na podsłuchiwanie i ataki (np. man-in-the-middle).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HTTPS (Hypertext Transfer Protocol Secure)</a:t>
            </a:r>
            <a:endParaRPr sz="2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0"/>
          <p:cNvSpPr txBox="1"/>
          <p:nvPr>
            <p:ph idx="1" type="body"/>
          </p:nvPr>
        </p:nvSpPr>
        <p:spPr>
          <a:xfrm>
            <a:off x="729450" y="2078875"/>
            <a:ext cx="768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Definicja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HTTPS to bezpieczna wersja HTTP, która dodaje warstwę szyfrowania za pomocą protokołów SSL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(Secure Sockets Layer) </a:t>
            </a:r>
            <a:r>
              <a:rPr b="1" lang="pl" sz="1625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lub nowszego TLS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(Transport Layer Security). Został wprowadzony, aby chronić dane przed nieautoryzowanym dostępem.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Działa podobnie jak HTTP, ale połączenie jest szyfrowane</a:t>
            </a:r>
            <a:r>
              <a:rPr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Przeglądarka weryfikuje certyfikat SSL/TLS serwera,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który potwierdza autentyczność strony. Adres zaczyna się od https://, a w przeglądarce pojawia się ikona kłódki.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Zapewnia poufność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(szyfrowanie danych),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integralność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(dane nie są modyfikowane w trakcie transmisji) i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uwierzytelnianie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(potwierdzenie tożsamości serwera). Jest obowiązkowy dla stron obsługujących płatności, loginy czy dane osobowe.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Lekko wolniejszy od HTTP ze względu na szyfrowanie</a:t>
            </a:r>
            <a:r>
              <a:rPr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(choć różnica jest minimalna w nowoczesnych systemach). Wymaga certyfikatu, co może być dodatkowym kosztem.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HTTPS i </a:t>
            </a:r>
            <a:r>
              <a:rPr lang="pl" sz="2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SEO (Search Engine Optimization)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91"/>
          <p:cNvSpPr txBox="1"/>
          <p:nvPr>
            <p:ph idx="1" type="body"/>
          </p:nvPr>
        </p:nvSpPr>
        <p:spPr>
          <a:xfrm>
            <a:off x="729450" y="2078875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Lepsze pozycjonowanie:</a:t>
            </a:r>
            <a:r>
              <a:rPr lang="pl" sz="1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Google traktuje HTTPS jako sygnał rankingowy, co może poprawić pozycję strony w wynikach wyszukiwania. </a:t>
            </a:r>
            <a:endParaRPr sz="1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HTTPS chroni przed przechwyceniem danych przez osoby trzecie, nie gwarantuje pełnego bezpieczeństwa, ponieważ </a:t>
            </a:r>
            <a:r>
              <a:rPr b="1"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sama strona może być złośliwa lub zawierać phishing</a:t>
            </a: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(forma oszustwa internetowego polegająca na 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podszywaniu się pod zaufane instytucje lub osoby w celu wyłudzenia poufnych danych, takich jak loginy, hasła czy dane kart płatniczych, lub nakłonienia ofiary do wykonania określonych działań)</a:t>
            </a: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1" lang="pl" sz="1400">
                <a:solidFill>
                  <a:srgbClr val="7F6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Dlatego zawsze należy zachować ostrożność, zwłaszcza przy wprowadzaniu danych wrażliwych, i dokładnie sprawdzać adres URL przed podaniem informacji. </a:t>
            </a:r>
            <a:endParaRPr b="1" sz="14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9" name="Google Shape;57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Różnice między HTTP a HTTPS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85" name="Google Shape;585;p92"/>
          <p:cNvSpPr txBox="1"/>
          <p:nvPr>
            <p:ph idx="1" type="body"/>
          </p:nvPr>
        </p:nvSpPr>
        <p:spPr>
          <a:xfrm>
            <a:off x="652650" y="2020100"/>
            <a:ext cx="77655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6" name="Google Shape;586;p92"/>
          <p:cNvGraphicFramePr/>
          <p:nvPr/>
        </p:nvGraphicFramePr>
        <p:xfrm>
          <a:off x="915900" y="21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{9CFCB0CD-350E-4AD8-8AAE-7EC22C274A30}</a:tableStyleId>
              </a:tblPr>
              <a:tblGrid>
                <a:gridCol w="1690400"/>
                <a:gridCol w="2716050"/>
                <a:gridCol w="283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Cecha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HTTP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HTTPS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Szyfrowanie danych 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Brak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SSL/TLS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Bezpieczeństwo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odatne na podsłuch i ataki MITM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ertyfikat SSL/TLS potwierdza serwer, dane integralne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Domyślny port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443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Wydajność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Nieco szybsze (brak szyfrowania)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Minimalne wolniejsze, ale nowoczesne protokoły niwelują różnice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Wykorzystanie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Radko w internecie (testy, sieci lokalne) 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Standard w sieci(bankowość, sklepy, logowanie, serwery www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7" name="Google Shape;587;p92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{DFCFB13D-2222-4903-986F-AF3260A43CC6}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Protokoły internetowe: TCP/IP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93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TCP/IP to fundamentalny zestaw protokołów komunikacyjnych, który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stanowi podstawę działania internetu i większości sieci komputerowych. Skrót TCP/IP pochodzi od dwóch kluczowych protokołów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Transmission Control Protocol (TCP)</a:t>
            </a:r>
            <a:endParaRPr b="1" sz="12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Internet Protocol (IP).</a:t>
            </a:r>
            <a:endParaRPr b="1" sz="12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Razem tworzą one model warstwowy,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który definiuje, jak dane są przesyłane między urządzeniami w sieci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Model ten został opracowany w latach 70. XX wieku przez Departament Obrony USA (DARPA) w ramach projektu ARPANET, prekursora internetu.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Dziś TCP/IP jest standardem de facto w komunikacji sieciowej, umożliwiającym wymianę danych między komputerami, serwerami i urządzeniami mobilnymi na całym świecie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171717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Historia i znaczenie TCP/IP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p94"/>
          <p:cNvSpPr txBox="1"/>
          <p:nvPr>
            <p:ph idx="1" type="body"/>
          </p:nvPr>
        </p:nvSpPr>
        <p:spPr>
          <a:xfrm>
            <a:off x="729450" y="2078875"/>
            <a:ext cx="76887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Protokół TCP/IP powstał, aby umożliwić łączenie heterogenicznych sieci, niezależnie od ich struktury sprzętowej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W przeciwieństwie do modelu OSI (który ma 7 warstw i jest bardziej teoretyczny), </a:t>
            </a:r>
            <a:r>
              <a:rPr b="1" lang="pl">
                <a:solidFill>
                  <a:srgbClr val="741B47"/>
                </a:solidFill>
                <a:latin typeface="Tahoma"/>
                <a:ea typeface="Tahoma"/>
                <a:cs typeface="Tahoma"/>
                <a:sym typeface="Tahoma"/>
              </a:rPr>
              <a:t>TCP/IP jest praktycznym modelem z 4 warstwami, co czyni go prostszym i bardziej efektywnym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Jego kluczowa rola polega na definiowaniu "języka" komunikacji w sieciach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b="1" lang="pl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protokół IP odpowiada za adresowanie i routing pakietów, a TCP zapewnia niezawodną transmisję danych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Bez TCP/IP nie byłoby możliwe przeglądanie stron internetowych, wysyłanie e-maili czy strumieniowanie wideo.</a:t>
            </a:r>
            <a:endParaRPr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Model warstwowy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95"/>
          <p:cNvSpPr txBox="1"/>
          <p:nvPr>
            <p:ph idx="1" type="body"/>
          </p:nvPr>
        </p:nvSpPr>
        <p:spPr>
          <a:xfrm>
            <a:off x="729450" y="2078875"/>
            <a:ext cx="76887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42">
                <a:solidFill>
                  <a:srgbClr val="38761D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Model TCP/IP dzieli komunikację sieciową na cztery warstwy, które współpracują, aby umożliwić wymianę danych między urządzeniami:  </a:t>
            </a:r>
            <a:endParaRPr b="1" sz="1642">
              <a:solidFill>
                <a:srgbClr val="38761D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l" sz="1642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Każda warstwa ma swoje zadania: </a:t>
            </a:r>
            <a:endParaRPr sz="1642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aplikacji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Odpowiada za usługi sieciowe dla aplikacji użytkownika, takie jak przeglądanie stron internetowych (HTTP) czy wysyłanie poczty (SMTP).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transportowa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Zarządza komunikacją między procesami na różnych komputerach, dzieląc dane na pakiety i zapewniając niezawodność (np. za pomocą </a:t>
            </a:r>
            <a:r>
              <a:rPr lang="pl" sz="1642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protokołu TCP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lub szybszego UDP).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internetowa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Odpowiada za adresowanie i kierowanie pakietów danych, czyli przesyłanie ich do celu poprzez różne sieci (np. za pomocą </a:t>
            </a:r>
            <a:r>
              <a:rPr lang="pl" sz="1642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protokołu IP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dostępu do sieci</a:t>
            </a:r>
            <a:r>
              <a:rPr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(interfejsu sieciowego): Zajmuje się fizycznym przesyłaniem danych przez medium sieciowe (np. kabel) oraz ich przygotowaniem do transmisji, uwzględniając format i adresowanie fizyczne.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96" title="porownanie-iso-os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00" y="1396050"/>
            <a:ext cx="6509175" cy="29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Model warstwowy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125" y="1853849"/>
            <a:ext cx="7439025" cy="32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Proces przesyłania danych w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98"/>
          <p:cNvSpPr txBox="1"/>
          <p:nvPr>
            <p:ph idx="1" type="body"/>
          </p:nvPr>
        </p:nvSpPr>
        <p:spPr>
          <a:xfrm>
            <a:off x="729450" y="2078875"/>
            <a:ext cx="76887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Proces przesyłania danych w TCP/IP można opisać jako "</a:t>
            </a:r>
            <a:r>
              <a:rPr b="1" lang="pl" sz="1400">
                <a:solidFill>
                  <a:srgbClr val="783F04"/>
                </a:solidFill>
                <a:latin typeface="Tahoma"/>
                <a:ea typeface="Tahoma"/>
                <a:cs typeface="Tahoma"/>
                <a:sym typeface="Tahoma"/>
              </a:rPr>
              <a:t>enkapsulację</a:t>
            </a: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" (pakowanie) i "</a:t>
            </a:r>
            <a:r>
              <a:rPr b="1" lang="pl" sz="1400">
                <a:solidFill>
                  <a:srgbClr val="783F04"/>
                </a:solidFill>
                <a:latin typeface="Tahoma"/>
                <a:ea typeface="Tahoma"/>
                <a:cs typeface="Tahoma"/>
                <a:sym typeface="Tahoma"/>
              </a:rPr>
              <a:t>dekapsulację</a:t>
            </a: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" (rozpakowywanie):</a:t>
            </a:r>
            <a:endParaRPr b="1" sz="14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Nadawca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z aplikacji są dzielone na segmenty (TCP/UDP), dodawane nagłówki IP (pakiety), a następnie ramki w warstwie dostępu do sieci.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Transmisja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Pakiety są routowane przez sieć – IP wybiera ścieżkę, ale nie gwarantuje dostarczenia (to rola TCP).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Odbiorca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Pakiety są odbierane, sprawdzane na błędy, reassemblowane i dostarczane do aplikacji.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Proces przesyłania danych w TCP/IP cd.</a:t>
            </a:r>
            <a:endParaRPr/>
          </a:p>
        </p:txBody>
      </p:sp>
      <p:sp>
        <p:nvSpPr>
          <p:cNvPr id="632" name="Google Shape;632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Na przykład, podczas ładowania strony WWW: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Przeglądarka wysyła żądanie HTTP (warstwa aplikacyjna), które jest pakowane w segment TCP, pakiet IP i ramkę Ethernet. TCP zapewnia, że dane dotrą w całości i w kolejności, podczas gdy IP obsługuje adresowanie (każde urządzenie ma unikalny adres IP, np. 192.168.1.1).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Kluczowe protokoły w rodzinie TCP/IP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8" name="Google Shape;638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IP (Internet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Bezpołączeniowy, odpowiada za routing. Wersja IPv4 używa 32-bitowych adresów, IPv6 – 128-bitowych, co rozwiązuje problem braku adresów.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TCP (Transmission Control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Połączeniowy, niezawodny – używa handshake (SYN-ACK), kontroli błędów i retransmisji.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UDP (User Datagram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Szybki, ale bez gwarancji dostarczenia – używany w grach online czy streamingu.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Inne: ICMP (do diagnostyki, np. ping), DNS (tłumaczenie nazw na IP), HTTP (przeglądanie web).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 i wady</a:t>
            </a:r>
            <a:endParaRPr sz="3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4" name="Google Shape;644;p101"/>
          <p:cNvSpPr txBox="1"/>
          <p:nvPr>
            <p:ph idx="1" type="body"/>
          </p:nvPr>
        </p:nvSpPr>
        <p:spPr>
          <a:xfrm>
            <a:off x="679950" y="2078875"/>
            <a:ext cx="81846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Uniwersalny standard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jest podstawą działania Internetu, powszechnie stosowany na całym świecie.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Niezależny od sprzętu i systemu operacyjnego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działa na różnych platformach.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Możliwość skalowania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dobrze sprawdza się w małych i bardzo dużych sieciach.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styczność protokołów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wiele różnych protokołów do różnych zastosowań (np. TCP, UDP, HTTP, DNS).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Odporność na awarie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sieci TCP/IP mogą automatycznie omijać uszkodzone trasy.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Złożoność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konfiguracja i zarządzanie mogą być trudne dla początkujących użytkowników.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Nieprecyzyjny podział warstw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niektóre funkcje nakładają się między warstwami (np. aplikacja i transport).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 gwarantuje pełnego bezpieczeństwa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wymaga dodatkowych protokołów (np. HTTPS, IPsec).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Trudniejszy do zrozumienia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porównaniu z modelem OSI, który ma bardziej logiczną strukturę.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Nieoptymalny dla niektórych zastosowań lokalnych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został zaprojektowany głównie dla komunikacji rozproszonej.</a:t>
            </a:r>
            <a:endParaRPr sz="1525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