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embeddedFontLst>
    <p:embeddedFont>
      <p:font typeface="Raleway"/>
      <p:regular r:id="rId87"/>
      <p:bold r:id="rId88"/>
      <p:italic r:id="rId89"/>
      <p:boldItalic r:id="rId90"/>
    </p:embeddedFont>
    <p:embeddedFont>
      <p:font typeface="Roboto"/>
      <p:regular r:id="rId91"/>
      <p:bold r:id="rId92"/>
      <p:italic r:id="rId93"/>
      <p:boldItalic r:id="rId94"/>
    </p:embeddedFont>
    <p:embeddedFont>
      <p:font typeface="Lato"/>
      <p:regular r:id="rId95"/>
      <p:bold r:id="rId96"/>
      <p:italic r:id="rId97"/>
      <p:boldItalic r:id="rId98"/>
    </p:embeddedFont>
    <p:embeddedFont>
      <p:font typeface="Tahoma"/>
      <p:regular r:id="rId99"/>
      <p:bold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40C047-EC74-4BEB-96FE-49983B3211F4}">
  <a:tblStyle styleId="{DA40C047-EC74-4BEB-96FE-49983B3211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858E2B0-E1D6-4A3C-9EDF-C9485951930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font" Target="fonts/Tahoma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Lato-regular.fntdata"/><Relationship Id="rId94" Type="http://schemas.openxmlformats.org/officeDocument/2006/relationships/font" Target="fonts/Roboto-boldItalic.fntdata"/><Relationship Id="rId97" Type="http://schemas.openxmlformats.org/officeDocument/2006/relationships/font" Target="fonts/Lato-italic.fntdata"/><Relationship Id="rId96" Type="http://schemas.openxmlformats.org/officeDocument/2006/relationships/font" Target="fonts/Lato-bold.fntdata"/><Relationship Id="rId11" Type="http://schemas.openxmlformats.org/officeDocument/2006/relationships/slide" Target="slides/slide5.xml"/><Relationship Id="rId99" Type="http://schemas.openxmlformats.org/officeDocument/2006/relationships/font" Target="fonts/Tahoma-regular.fntdata"/><Relationship Id="rId10" Type="http://schemas.openxmlformats.org/officeDocument/2006/relationships/slide" Target="slides/slide4.xml"/><Relationship Id="rId98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Roboto-regular.fntdata"/><Relationship Id="rId90" Type="http://schemas.openxmlformats.org/officeDocument/2006/relationships/font" Target="fonts/Raleway-boldItalic.fntdata"/><Relationship Id="rId93" Type="http://schemas.openxmlformats.org/officeDocument/2006/relationships/font" Target="fonts/Roboto-italic.fntdata"/><Relationship Id="rId92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font" Target="fonts/Raleway-bold.fntdata"/><Relationship Id="rId87" Type="http://schemas.openxmlformats.org/officeDocument/2006/relationships/font" Target="fonts/Raleway-regular.fntdata"/><Relationship Id="rId89" Type="http://schemas.openxmlformats.org/officeDocument/2006/relationships/font" Target="fonts/Raleway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0f0601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0f0601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0f0601f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0f0601f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0f0601f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0f0601f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80f0601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80f0601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0f0601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0f0601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821305c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821305c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21305c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21305c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821305c9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821305c9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21305c9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21305c9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821305c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821305c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21305c9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21305c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821305c9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821305c9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21305c9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21305c9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83b8db5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83b8db5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3b8db5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3b8db5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83b8db57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83b8db57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3b8db57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3b8db57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3b8db57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3b8db57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83b8db57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83b8db57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83b8db57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83b8db57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3b8db57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83b8db57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6736dc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6736dc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6736dc8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6736dc8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6736dc8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6736dc8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6736dc8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6736dc8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6736dc8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66736dc8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google.com/search?cs=0&amp;sca_esv=637c0e90f834ed3d&amp;sxsrf=AE3TifOnGXyGUN9-2cYvA9u1fob50S5aTA%3A1758606358955&amp;q=LAN&amp;sa=X&amp;ved=2ahUKEwjUj5ial-6PAxUn-gIHHb7gNPsQxccNegQIP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4" Type="http://schemas.openxmlformats.org/officeDocument/2006/relationships/hyperlink" Target="https://www.google.com/search?cs=0&amp;sca_esv=637c0e90f834ed3d&amp;sxsrf=AE3TifOnGXyGUN9-2cYvA9u1fob50S5aTA%3A1758606358955&amp;q=MAN&amp;sa=X&amp;ved=2ahUKEwjUj5ial-6PAxUn-gIHHb7gNPsQxccNegQIPx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5" Type="http://schemas.openxmlformats.org/officeDocument/2006/relationships/hyperlink" Target="https://www.google.com/search?cs=0&amp;sca_esv=637c0e90f834ed3d&amp;sxsrf=AE3TifOnGXyGUN9-2cYvA9u1fob50S5aTA%3A1758606358955&amp;q=WAN&amp;sa=X&amp;ved=2ahUKEwjUj5ial-6PAxUn-gIHHb7gNPsQxccNegQIQ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google.com/search?cs=0&amp;sca_esv=637c0e90f834ed3d&amp;sxsrf=AE3TifOZCuZWzdorW65YpZTSoV94_ijsDw%3A1758606655745&amp;q=Ethernet&amp;sa=X&amp;ved=2ahUKEwictO-nmO6PAxW-BNsEHTTUEncQxccNegQIBRAB&amp;mstk=AUtExfBq2tlSzdZzHg6XtUtxifswZLMnCXIu9blfJ6117OWYQJIVfaiSK9IFdL8ralOBo_kyqoCOamZ3R4DsOK47sAWSO-cCb7eYsNV9XKu7A55Drh8UjSkcIJC2sUapy2w_kERUc0Dm1jTHCAcvMAeNRvO3-GqMrVUg4mNApOclASr605Vujvm1FNSYX2R5l1YvM7PAo-3DPFBci1ufRcK-UZIifJZW6HQqCk614zx636ogYT3Hn0zgPOcb0MQ9aecMWvtvOgPDWJMby9S0ocD_g7OMmm5wPJ6vrC2LrEVg-orkudXfVVy8ixKMVAmjZ-_JiGeT4DW3sqm0HlMw6OLssNy2Z8SM_Dr0m4Im8bsV0hYA&amp;csui=3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example.com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Charakterystyka</a:t>
            </a:r>
            <a:r>
              <a:rPr lang="pl"/>
              <a:t> parametrów sprzętu komputerowego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{DA40C047-EC74-4BEB-96FE-49983B3211F4}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{DA40C047-EC74-4BEB-96FE-49983B3211F4}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</a:rPr>
              <a:t>RODO</a:t>
            </a:r>
            <a:endParaRPr sz="2400"/>
          </a:p>
        </p:txBody>
      </p:sp>
      <p:sp>
        <p:nvSpPr>
          <p:cNvPr id="428" name="Google Shape;42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Tahoma"/>
                <a:ea typeface="Tahoma"/>
                <a:cs typeface="Tahoma"/>
                <a:sym typeface="Tahoma"/>
              </a:rPr>
              <a:t>Rozporządzenie o Ochronie Danych Osobowych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Jest to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rozporządzenie Parlamentu Europejskiego i Rady UE 2016/679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które weszło w życie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 maja 2018 r.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obowiązuje we wszystkich krajach Unii Europejskiej.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Najważniejsze informacje o RODO:</a:t>
            </a:r>
            <a:endParaRPr b="1"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ochrona osób fizycznych w związku z przetwarzaniem ich danych osobowych i swobodny przepływ tych danych w UE.</a:t>
            </a:r>
            <a:b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osobowe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każda informacja, która pozwala zidentyfikować osobę (np. imię i nazwisko, PESEL, adres, e-mail, numer telefonu, adres IP).</a:t>
            </a: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Podstawowe zasady</a:t>
            </a: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legalność, rzetelność i przejrzystość przetwarzania,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celowość (dane zbierane tylko w konkretnym celu),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minimalizacja danych (zbieranie tylko tego, co niezbędne),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prawidłowość i aktualność danych,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ograniczenie przechowywania,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integralność i poufność.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46" name="Google Shape;446;p70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Prawa osoby, której dane dotyczą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dostępu do swoich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sprostowania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usunięcia („prawo do bycia zapomnianym”),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ograniczenia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przenoszenia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sprzeciwu wobec przetwarzania.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Administrator danych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firma, urząd) ma obowiązek: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dbać o bezpieczeństwo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informować o sposobie ich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reagować na naruszenia (np. wycieki danych),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prowadzić rejestry czynności przetwarzania.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komputerowa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system połączonych ze sobą urządzeń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komputerów, drukarek), które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umożliwiają wymianę danych i zasobów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pliki, drukarki czy dostęp do internetu. Kluczowe technologie sieciowe to media transmisyjne, protokoły komunikacyjne, routery i interfejsy sieciowe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klasyfikuje się ze względu na zasięg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(Local Area Network): Sieć lokalna, ograniczona do małego obszaru, np. biura, szkoły lub domu.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(Metropolitan Area Network): Sieć miejska, która obejmuje swoim zasięgiem miasto.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(Wide Area Network): Sieć rozległa, obejmująca duży obszar geograficzny, np. Internet. 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LAN (Local Area Network) – Sieć lokalna</a:t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Sieć lokalna, to sieć komputerowa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łącząca urządzenia na ograniczonym obszarze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 jak dom, biuro czy szkoła.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Jej główną funkcją jest 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umożliwienie szybkiej wymiany danych i współdzielenia zasobów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takich jak drukarki czy Internet, między połączonymi urządzeniami.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Sieci LAN mogą być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przewodowe (np. </a:t>
            </a:r>
            <a:r>
              <a:rPr lang="pl" sz="1500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 ,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bezprzewodowe (WLAN),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wirtualne (VLAN), które pozwalają na logiczne podzielenie dużej sieci.</a:t>
            </a:r>
            <a:r>
              <a:rPr lang="pl" sz="1500"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Główne cechy sieci LAN: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Ograniczony zasięg: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Sieć obejmuje niewielki obszar geograficzny, zazwyczaj jeden budynek lub grupę sąsiadujących budynków.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Szybka komunikacja: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Pozwala na szybki i niezawodny przepływ danych między połączonymi urządzeniami.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Współdzielenie zasobów: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Umożliwia łatwe korzystanie z tych samych zasobów, takich jak drukarki, pliki czy dostęp do Internetu.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Wysoka przepustowość: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Połączenia przewodowe (Ethernet) w sieciach LAN charakteryzują się wysoką przepustowością i niskimi opóźnieniami, co jest kluczowe dla środowisk biznesowych.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WAN (Wide Area Network) – Sieć rozległa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76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rozbudowana sieć komputerowa łącząca oddzielne lokalizacje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biura czy centra danych,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 dużych obszarach geograficznych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nawet na całym świecie. </a:t>
            </a:r>
            <a:endParaRPr sz="17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komunikację między odległymi sieciami lokalnymi (LAN), wykorzystując do tego celu infrastrukturę operatorów telekomunikacyjnych. Przykładem globalnej sieci WAN jest Internet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funkcje sieci WAN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77"/>
          <p:cNvSpPr txBox="1"/>
          <p:nvPr>
            <p:ph idx="1" type="body"/>
          </p:nvPr>
        </p:nvSpPr>
        <p:spPr>
          <a:xfrm>
            <a:off x="729450" y="2078875"/>
            <a:ext cx="76887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0334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Duży zasięg geograficzny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obejmuje znaczące obszary, np. kraje, kontynenty, wykraczając poza pojedynczy budynek czy kampus.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Połączenie mniejszych sieci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łączy ze sobą mniejsze sieci, takie jak sieci LAN czy sieci metropolitalne (MAN), tworząc spójną całość.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Wykorzystanie infrastruktury zewnętrznej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Sieci WAN opierają się na usługach i infrastrukturze udostępnianej przez operatorów telekomunikacyjnych, co umożliwia transmisję danych na duże odległości.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Komunikacja między firmami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Przedsiębiorstwa używają sieci WAN do łączenia swoich oddziałów, centrów danych i placówek, co ułatwia wymianę informacji.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dla Internetu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Największą istniejącą siecią WAN jest globalny Internet, łączący miliony sieci lokalnych na całym świecie.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MAN (Metropolitan Area Network)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Czyli 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metropolitalna lub miejska, to duża sieć komputerowa obejmująca zasięgiem obszar aglomeracji miejskiej lub całego miasta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połączenie wielu rozproszonych sieci lokalnych (LAN) za pomocą szybkiej komunikacji, często z wykorzystaniem połączeń światłowodowych.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MAN są używane przez instytucje rządowe, edukacyjne, przedsiębiorstwa oraz dostawców usług internetowych do wymiany danych i tworzenia infrastruktury inteligentnych miast.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zastosowania sieci MAN: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79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Zasięg: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Obejmuje obszar miasta lub aglomeracji.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Połączenia: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Łączy ze sobą mniejsze sieci lokalne (LAN).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Technologie: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Często wykorzystuje połączenia światłowodowe, ale możliwe jest także użycie technologii radiowych.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Użytkownicy: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Korzystają z nich duże organizacje (rządowe, edukacyjne, prywatne), dostawcy usług internetowych oraz operatorzy telekomunikacyjni.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zastosowań:</a:t>
            </a:r>
            <a:endParaRPr b="1"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Tworzenie infrastruktury dla inteligentnych miast (smart cities).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Łączenie budynków uniwersyteckich w ramach kampusu.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Zapewnienie szybkiej wymiany danych w ramach dużych organizacji bez udziału stron trzecich.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Topologie sieci komputerowych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0"/>
          <p:cNvSpPr txBox="1"/>
          <p:nvPr>
            <p:ph idx="1" type="body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sposoby, w jakie urządzenia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(komputery, serwery, routery, przełączniki itp.)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są fizycznie lub logicznie połączone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Topologia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określa strukturę połączeń między urządzeniami oraz sposób przepływu danych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Wybór topologii wpływa na wydajność, skalowalność, niezawodność i łatwość zarządzania siecią.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Topologie dzielimy na: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Fizyczne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Rzeczywisty układ kabli, urządzeń i połączeń.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Logiczne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Sposób, w jaki dane przepływają w sieci, niezależnie od fizycznego układu (np. sieć może być fizycznie w topologii gwiazdy, ale logicznie w topologii magistrali).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Główne topologie sieci komputerowych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(Mesh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82"/>
          <p:cNvSpPr txBox="1"/>
          <p:nvPr>
            <p:ph idx="1" type="body"/>
          </p:nvPr>
        </p:nvSpPr>
        <p:spPr>
          <a:xfrm>
            <a:off x="729450" y="2078875"/>
            <a:ext cx="83739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pojedynczego kabla (magistrali), który pełni rolę głównego kanału komunikacyjnego.</a:t>
            </a:r>
            <a:endParaRPr b="1" sz="10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wysyłane przez jedno urządzenie są widoczne dla wszystkich urządzeń w sieci, ale tylko odbiorca z pasującym adresem je przetwarza.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i tania w instalacji (mało kabli).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wdrożenia w małych sieciach.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magistrali (np. przerwanie kabla) wyłącza całą sieć.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Kolizje danych przy dużym ruchu (wspólny kanał).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skalowania i diagnozowania błędów.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Małe sieci LAN, np. w małej bibliotece, gdzie kilka komputerów łączy się z jednym serwerem przechowującym dane o książkach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9" name="Google Shape;5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325" y="3024250"/>
            <a:ext cx="137996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25" name="Google Shape;525;p83"/>
          <p:cNvSpPr txBox="1"/>
          <p:nvPr>
            <p:ph idx="1" type="body"/>
          </p:nvPr>
        </p:nvSpPr>
        <p:spPr>
          <a:xfrm>
            <a:off x="729450" y="2078875"/>
            <a:ext cx="806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centralnego punktu, np. przełącznika (switch) lub koncentratora (hub).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jednego urządzenia przechodzą przez centralny punkt do odbiorcy. Przełącznik kieruje dane tylko do docelowego urządzenia.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zarządzania i skalowania (dodanie nowego urządzenia to podłączenie do przełącznika).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nie wpływa na resztę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Lepsza wydajność dzięki unikaniu kolizji (w przełącznikach).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przełącznika zatrzymuje całą sieć.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Wymaga więcej kabli niż magistrala, co zwiększa koszt.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Najpopularniejsza topologia w nowoczesnych sieciach LAN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  <p:pic>
        <p:nvPicPr>
          <p:cNvPr id="526" name="Google Shape;52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788" y="3411075"/>
            <a:ext cx="1419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2" name="Google Shape;532;p84"/>
          <p:cNvSpPr txBox="1"/>
          <p:nvPr>
            <p:ph idx="1" type="body"/>
          </p:nvPr>
        </p:nvSpPr>
        <p:spPr>
          <a:xfrm>
            <a:off x="729450" y="2078875"/>
            <a:ext cx="81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dokładnie dwoma innymi, tworząc zamknięty pierścień.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przesyłane są w jednym kierunku (lub dwóch w podwójnym pierścieniu) od urządzenia do urządzenia, aż dotrą do odbiorcy.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Równomierne obciążenie sieci (brak kolizji w token ring).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w przewidywaniu przepływu danych.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może przerwać cały pierścień (chyba że użyto podwójnego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rozbudowy (dodanie urządzenia wymaga przerwania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Starsze sieci, np. Token Ring w IBM. Rzadziej używana dziś, ale może być w małej bibliotece z prostą siecią.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00" y="2805225"/>
            <a:ext cx="1314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(Mesh Topology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9" name="Google Shape;539;p85"/>
          <p:cNvSpPr txBox="1"/>
          <p:nvPr>
            <p:ph idx="1" type="body"/>
          </p:nvPr>
        </p:nvSpPr>
        <p:spPr>
          <a:xfrm>
            <a:off x="729450" y="2078875"/>
            <a:ext cx="82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wieloma (lub wszystkimi) innymi urządzeniami w sieci (pełna siatka) lub z kilkoma (częściowa siatka).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mogą być przesyłane bezpośrednio między urządzeniami, co zwiększa niezawodność.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wysoka niezawodność – awaria jednego połączenia nie przerywa komunikacji.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Duża przepustowość dzięki wielu ścieżkom.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kosztowna (dużo kabli i konfiguracji).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Skomplikowana w zarządzaniu przy dużej liczbie urządzeń.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Sieci o wysokim zapotrzebowaniu na niezawodność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0" name="Google Shape;54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50" y="3685525"/>
            <a:ext cx="106929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6"/>
          <p:cNvSpPr txBox="1"/>
          <p:nvPr>
            <p:ph idx="1" type="body"/>
          </p:nvPr>
        </p:nvSpPr>
        <p:spPr>
          <a:xfrm>
            <a:off x="729450" y="2078875"/>
            <a:ext cx="810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Hierarchiczna struktura, w której urządzenia są połączone w sposób przypominający drzewo – korzeń (np. główny przełącznik) i gałęzie (podprzełączniki).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Kombinacja topologii gwiazdy i magistrali – urządzenia w grupach (gwiazdy) łączą się hierarchicznie.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skalowania (dodawanie nowych gałęzi).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Dobra dla dużych sieci z podziałem na segmenty.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korzenia (głównego przełącznika) przerywa komunikację w całej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konfiguracja.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Duże sieci LAN, np. w dużej bibliotece z oddziałami, gdzie każdy oddział ma swoją gwiazdę połączoną z głównym serwerem 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7" name="Google Shape;54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75" y="3253575"/>
            <a:ext cx="97684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hybrydowa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(Hybrid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53" name="Google Shape;553;p87"/>
          <p:cNvSpPr txBox="1"/>
          <p:nvPr>
            <p:ph idx="1" type="body"/>
          </p:nvPr>
        </p:nvSpPr>
        <p:spPr>
          <a:xfrm>
            <a:off x="729450" y="2078875"/>
            <a:ext cx="82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Kombinacja różnych topologii (np. gwiazda + magistrala lub gwiazda + pierścień).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Łączy zalety różnych topologii w zależności od potrzeb.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Elastyczność – dostosowana do specyficznych wymagań.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optymalizacji kosztów i niezawodności.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w konfiguracji i zarządzaniu.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Trudniejsza diagnostyka błędów.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Średnie i duże organizacje, np. biblioteka z centralnym serwerem i różnymi topologiami w oddziałach.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338" y="2616275"/>
            <a:ext cx="1628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Protokoły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 internetowe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0" name="Google Shape;56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zestawy reguł i standardów, które umożliwiają komunikację między urządzeniami w sieci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takimi jak komputery, serwery czy smartfony. Pozwalają one na przesyłanie danych w sposób uporządkowany i zrozumiały dla obu stron. 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 i HTTPS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to dwa popularne protokoły używane głównie do komunikacji między przeglądarkami internetowymi a serwerami webowymi.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HTTP (Hypertext Transfer Protocol)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6" name="Google Shape;566;p89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Protokół komunikacyjny internetowy, który określa zasady wymiany informacji między klientem (np. przeglądarką internetową) a serwerem</a:t>
            </a:r>
            <a:r>
              <a:rPr b="1" lang="pl" sz="1200">
                <a:solidFill>
                  <a:srgbClr val="0B5394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Został stworzony w 1991 roku przez Tima Bernersa-Lee i jest używany do żądania i odbierania zasobów, takich jak strony HTML, obrazów czy plików.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Gdy wpisujesz adres URL w przeglądarce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</a:t>
            </a:r>
            <a:r>
              <a:rPr lang="pl" sz="1200">
                <a:solidFill>
                  <a:srgbClr val="000000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http://example.com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Request)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do serwera. Serwer odpowiada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Response)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, wysyłając dane. Komunikacja odbywa się w trybie klient-serwer.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Wersje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Najpopularniejsze to HTTP/1.1 (starsza, ale nadal używana) i HTTP/2/HTTP/3 (nowsze, szybsze, z lepszą obsługą wielu żądań jednocześnie).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Prosty i szybki w implementacji.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Brak szyfrowania – dane są przesyłane w formie jawnej (plain text)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co czyni je podatnymi na podsłuchiwanie i ataki (np. man-in-the-middle).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HTTPS (Hypertext Transfer Protocol Secure)</a:t>
            </a:r>
            <a:endParaRPr sz="2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0"/>
          <p:cNvSpPr txBox="1"/>
          <p:nvPr>
            <p:ph idx="1" type="body"/>
          </p:nvPr>
        </p:nvSpPr>
        <p:spPr>
          <a:xfrm>
            <a:off x="729450" y="2078875"/>
            <a:ext cx="768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HTTPS to bezpieczna wersja HTTP, która dodaje warstwę szyfrowania za pomocą protokołów SSL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(Secure Sockets Layer) </a:t>
            </a:r>
            <a:r>
              <a:rPr b="1" lang="pl" sz="1625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lub nowszego TLS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(Transport Layer Security). Został wprowadzony, aby chronić dane przed nieautoryzowanym dostępem.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Działa podobnie jak HTTP, ale połączenie jest szyfrowane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weryfikuje certyfikat SSL/TLS serwera,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który potwierdza autentyczność strony. Adres zaczyna się od https://, a w przeglądarce pojawia się ikona kłódki.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Zapewnia poufność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(szyfrowanie danych),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integralność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(dane nie są modyfikowane w trakcie transmisji) i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uwierzytelnianie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(potwierdzenie tożsamości serwera). Jest obowiązkowy dla stron obsługujących płatności, loginy czy dane osobowe.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Lekko wolniejszy od HTTP ze względu na szyfrowanie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(choć różnica jest minimalna w nowoczesnych systemach). Wymaga certyfikatu, co może być dodatkowym kosztem.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i </a:t>
            </a:r>
            <a:r>
              <a:rPr lang="pl" sz="2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SEO (Search Engine Optimization)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91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Lepsze pozycjonowanie:</a:t>
            </a:r>
            <a:r>
              <a:rPr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Google traktuje HTTPS jako sygnał rankingowy, co może poprawić pozycję strony w wynikach wyszukiwania. </a:t>
            </a:r>
            <a:endParaRPr sz="1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chroni przed przechwyceniem danych przez osoby trzecie, nie gwarantuje pełnego bezpieczeństwa, ponieważ </a:t>
            </a:r>
            <a:r>
              <a:rPr b="1"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sama strona może być złośliwa lub zawierać phishing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(forma oszustwa internetowego polegająca na 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podszywaniu się pod zaufane instytucje lub osoby w celu wyłudzenia poufnych danych, takich jak loginy, hasła czy dane kart płatniczych, lub nakłonienia ofiary do wykonania określonych działań)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1" lang="pl" sz="1400">
                <a:solidFill>
                  <a:srgbClr val="7F6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Dlatego zawsze należy zachować ostrożność, zwłaszcza przy wprowadzaniu danych wrażliwych, i dokładnie sprawdzać adres URL przed podaniem informacji. </a:t>
            </a:r>
            <a:endParaRPr b="1" sz="14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9" name="Google Shape;5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Różnice między HTTP a HTTPS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85" name="Google Shape;585;p92"/>
          <p:cNvSpPr txBox="1"/>
          <p:nvPr>
            <p:ph idx="1" type="body"/>
          </p:nvPr>
        </p:nvSpPr>
        <p:spPr>
          <a:xfrm>
            <a:off x="652650" y="2020100"/>
            <a:ext cx="77655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6" name="Google Shape;586;p92"/>
          <p:cNvGraphicFramePr/>
          <p:nvPr/>
        </p:nvGraphicFramePr>
        <p:xfrm>
          <a:off x="915900" y="21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{DA40C047-EC74-4BEB-96FE-49983B3211F4}</a:tableStyleId>
              </a:tblPr>
              <a:tblGrid>
                <a:gridCol w="1690400"/>
                <a:gridCol w="2716050"/>
                <a:gridCol w="283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Cecha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HTTPS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Szyfrowanie danych 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Brak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SSL/TLS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Bezpieczeństwo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odatne na podsłuch i ataki MITM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ertyfikat SSL/TLS potwierdza serwer, dane integralne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Domyślny port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443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Wydajność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Nieco szybsze (brak szyfrowania)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Minimalne wolniejsze, ale nowoczesne protokoły niwelują różnice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Wykorzystanie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Radko w internecie (testy, sieci lokalne) 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Standard w sieci(bankowość, sklepy, logowanie, serwery www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7" name="Google Shape;587;p9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{B858E2B0-E1D6-4A3C-9EDF-C94859519308}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