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embeddedFontLst>
    <p:embeddedFont>
      <p:font typeface="Raleway"/>
      <p:regular r:id="rId82"/>
      <p:bold r:id="rId83"/>
      <p:italic r:id="rId84"/>
      <p:boldItalic r:id="rId85"/>
    </p:embeddedFont>
    <p:embeddedFont>
      <p:font typeface="Roboto"/>
      <p:regular r:id="rId86"/>
      <p:bold r:id="rId87"/>
      <p:italic r:id="rId88"/>
      <p:boldItalic r:id="rId89"/>
    </p:embeddedFont>
    <p:embeddedFont>
      <p:font typeface="Lato"/>
      <p:regular r:id="rId90"/>
      <p:bold r:id="rId91"/>
      <p:italic r:id="rId92"/>
      <p:boldItalic r:id="rId93"/>
    </p:embeddedFont>
    <p:embeddedFont>
      <p:font typeface="Tahoma"/>
      <p:regular r:id="rId94"/>
      <p:bold r:id="rId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166049-1D3A-40A4-B354-E29BE191FF36}">
  <a:tblStyle styleId="{97166049-1D3A-40A4-B354-E29BE191FF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aleway-italic.fntdata"/><Relationship Id="rId83" Type="http://schemas.openxmlformats.org/officeDocument/2006/relationships/font" Target="fonts/Raleway-bold.fntdata"/><Relationship Id="rId42" Type="http://schemas.openxmlformats.org/officeDocument/2006/relationships/slide" Target="slides/slide36.xml"/><Relationship Id="rId86" Type="http://schemas.openxmlformats.org/officeDocument/2006/relationships/font" Target="fonts/Roboto-regular.fntdata"/><Relationship Id="rId41" Type="http://schemas.openxmlformats.org/officeDocument/2006/relationships/slide" Target="slides/slide35.xml"/><Relationship Id="rId85" Type="http://schemas.openxmlformats.org/officeDocument/2006/relationships/font" Target="fonts/Raleway-boldItalic.fntdata"/><Relationship Id="rId44" Type="http://schemas.openxmlformats.org/officeDocument/2006/relationships/slide" Target="slides/slide38.xml"/><Relationship Id="rId88" Type="http://schemas.openxmlformats.org/officeDocument/2006/relationships/font" Target="fonts/Roboto-italic.fntdata"/><Relationship Id="rId43" Type="http://schemas.openxmlformats.org/officeDocument/2006/relationships/slide" Target="slides/slide37.xml"/><Relationship Id="rId87" Type="http://schemas.openxmlformats.org/officeDocument/2006/relationships/font" Target="fonts/Roboto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font" Target="fonts/Roboto-boldItalic.fntdata"/><Relationship Id="rId80" Type="http://schemas.openxmlformats.org/officeDocument/2006/relationships/slide" Target="slides/slide74.xml"/><Relationship Id="rId82" Type="http://schemas.openxmlformats.org/officeDocument/2006/relationships/font" Target="fonts/Raleway-regular.fntdata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schemas.openxmlformats.org/officeDocument/2006/relationships/font" Target="fonts/Tahoma-bold.fntdata"/><Relationship Id="rId50" Type="http://schemas.openxmlformats.org/officeDocument/2006/relationships/slide" Target="slides/slide44.xml"/><Relationship Id="rId94" Type="http://schemas.openxmlformats.org/officeDocument/2006/relationships/font" Target="fonts/Tahoma-regular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Lato-bold.fntdata"/><Relationship Id="rId90" Type="http://schemas.openxmlformats.org/officeDocument/2006/relationships/font" Target="fonts/Lato-regular.fntdata"/><Relationship Id="rId93" Type="http://schemas.openxmlformats.org/officeDocument/2006/relationships/font" Target="fonts/Lato-boldItalic.fntdata"/><Relationship Id="rId92" Type="http://schemas.openxmlformats.org/officeDocument/2006/relationships/font" Target="fonts/Lato-italic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3b8db5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3b8db5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3b8db5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3b8db5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3b8db57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3b8db57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3b8db5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3b8db5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3b8db57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3b8db57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3b8db57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3b8db57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3b8db5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3b8db5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b8db57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83b8db57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9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2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{97166049-1D3A-40A4-B354-E29BE191FF36}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{97166049-1D3A-40A4-B354-E29BE191FF36}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8" name="Google Shape;42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Topologie sieci komputerowych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sposoby, w jakie urządzenia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(komputery, serwery, routery, przełączniki itp.)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są fizycznie lub logicznie połączone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Topologia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określa strukturę połączeń między urządzeniami oraz sposób przepływu danych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Wybór topologii wpływa na wydajność, skalowalność, niezawodność i łatwość zarządzania siecią.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Topologie dzielimy na: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Fizyczne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Rzeczywisty układ kabli, urządzeń i połączeń.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Sposób, w jaki dane przepływają w sieci, niezależnie od fizycznego układu (np. sieć może być fizycznie w topologii gwiazdy, ale logicznie w topologii magistrali).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topologie sieci komputerowych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(Mesh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729450" y="2078875"/>
            <a:ext cx="83739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pojedynczego kabla (magistrali), który pełni rolę głównego kanału komunikacyjnego.</a:t>
            </a:r>
            <a:endParaRPr b="1" sz="10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wysyłane przez jedno urządzenie są widoczne dla wszystkich urządzeń w sieci, ale tylko odbiorca z pasującym adresem je przetwarza.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i tania w instalacji (mało kabli).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wdrożenia w małych sieciach.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magistrali (np. przerwanie kabla) wyłącza całą sieć.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Kolizje danych przy dużym ruchu (wspólny kanał).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skalowania i diagnozowania błędów.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Małe sieci LAN, np. w małej bibliotece, gdzie kilka komputerów łączy się z jednym serwerem przechowującym dane o książkach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9" name="Google Shape;5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325" y="3024250"/>
            <a:ext cx="137996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25" name="Google Shape;525;p83"/>
          <p:cNvSpPr txBox="1"/>
          <p:nvPr>
            <p:ph idx="1" type="body"/>
          </p:nvPr>
        </p:nvSpPr>
        <p:spPr>
          <a:xfrm>
            <a:off x="729450" y="2078875"/>
            <a:ext cx="806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centralnego punktu, np. przełącznika (switch) lub koncentratora (hub).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jednego urządzenia przechodzą przez centralny punkt do odbiorcy. Przełącznik kieruje dane tylko do docelowego urządzenia.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zarządzania i skalowania (dodanie nowego urządzenia to podłączenie do przełącznika).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nie wpływa na resztę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Lepsza wydajność dzięki unikaniu kolizji (w przełącznikach).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przełącznika zatrzymuje całą sieć.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Wymaga więcej kabli niż magistrala, co zwiększa koszt.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Najpopularniejsza topologia w nowoczesnych sieciach LAN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526" name="Google Shape;5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88" y="3411075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729450" y="2078875"/>
            <a:ext cx="81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dokładnie dwoma innymi, tworząc zamknięty pierścień.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przesyłane są w jednym kierunku (lub dwóch w podwójnym pierścieniu) od urządzenia do urządzenia, aż dotrą do odbiorcy.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Równomierne obciążenie sieci (brak kolizji w token ring).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w przewidywaniu przepływu danych.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może przerwać cały pierścień (chyba że użyto podwójnego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rozbudowy (dodanie urządzenia wymaga przerwania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Starsze sieci, np. Token Ring w IBM. Rzadziej używana dziś, ale może być w małej bibliotece z prostą siecią.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0" y="2805225"/>
            <a:ext cx="1314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(Mesh Topology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729450" y="2078875"/>
            <a:ext cx="82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wieloma (lub wszystkimi) innymi urządzeniami w sieci (pełna siatka) lub z kilkoma (częściowa siatka).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mogą być przesyłane bezpośrednio między urządzeniami, co zwiększa niezawodność.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wysoka niezawodność – awaria jednego połączenia nie przerywa komunikacji.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Duża przepustowość dzięki wielu ścieżkom.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kosztowna (dużo kabli i konfiguracji).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Skomplikowana w zarządzaniu przy dużej liczbie urządzeń.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o wysokim zapotrzebowaniu na niezawodność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85525"/>
            <a:ext cx="106929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729450" y="2078875"/>
            <a:ext cx="81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Hierarchiczna struktura, w której urządzenia są połączone w sposób przypominający drzewo – korzeń (np. główny przełącznik) i gałęzie (podprzełączniki).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Kombinacja topologii gwiazdy i magistrali – urządzenia w grupach (gwiazdy) łączą się hierarchicznie.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skalowania (dodawanie nowych gałęzi).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Dobra dla dużych sieci z podziałem na segmenty.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korzenia (głównego przełącznika) przerywa komunikację w całej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konfiguracja.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Duże sieci LAN, np. w dużej bibliotece z oddziałami, gdzie każdy oddział ma swoją gwiazdę połączoną z głównym serwerem 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3253575"/>
            <a:ext cx="97684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hybrydowa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(Hybrid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9450" y="2078875"/>
            <a:ext cx="82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Kombinacja różnych topologii (np. gwiazda + magistrala lub gwiazda + pierścień).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Łączy zalety różnych topologii w zależności od potrzeb.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Elastyczność – dostosowana do specyficznych wymagań.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optymalizacji kosztów i niezawodności.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w konfiguracji i zarządzaniu.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Trudniejsza diagnostyka błędów.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Średnie i duże organizacje, np. biblioteka z centralnym serwerem i różnymi topologiami w oddziałach.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38" y="2616275"/>
            <a:ext cx="1628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