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9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</p:sldIdLst>
  <p:sldSz cy="5143500" cx="9144000"/>
  <p:notesSz cx="6858000" cy="9144000"/>
  <p:embeddedFontLst>
    <p:embeddedFont>
      <p:font typeface="Raleway"/>
      <p:regular r:id="rId103"/>
      <p:bold r:id="rId104"/>
      <p:italic r:id="rId105"/>
      <p:boldItalic r:id="rId106"/>
    </p:embeddedFont>
    <p:embeddedFont>
      <p:font typeface="Roboto"/>
      <p:regular r:id="rId107"/>
      <p:bold r:id="rId108"/>
      <p:italic r:id="rId109"/>
      <p:boldItalic r:id="rId110"/>
    </p:embeddedFont>
    <p:embeddedFont>
      <p:font typeface="Lato"/>
      <p:regular r:id="rId111"/>
      <p:bold r:id="rId112"/>
      <p:italic r:id="rId113"/>
      <p:boldItalic r:id="rId114"/>
    </p:embeddedFont>
    <p:embeddedFont>
      <p:font typeface="Tahoma"/>
      <p:regular r:id="rId115"/>
      <p:bold r:id="rId1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0E87210-BC8D-4C23-9A33-883BE9542810}">
  <a:tblStyle styleId="{60E87210-BC8D-4C23-9A33-883BE954281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1BDC346-8811-414C-AF4A-51267E177B7F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font" Target="fonts/Roboto-regular.fntdata"/><Relationship Id="rId106" Type="http://schemas.openxmlformats.org/officeDocument/2006/relationships/font" Target="fonts/Raleway-boldItalic.fntdata"/><Relationship Id="rId105" Type="http://schemas.openxmlformats.org/officeDocument/2006/relationships/font" Target="fonts/Raleway-italic.fntdata"/><Relationship Id="rId104" Type="http://schemas.openxmlformats.org/officeDocument/2006/relationships/font" Target="fonts/Raleway-bold.fntdata"/><Relationship Id="rId109" Type="http://schemas.openxmlformats.org/officeDocument/2006/relationships/font" Target="fonts/Roboto-italic.fntdata"/><Relationship Id="rId108" Type="http://schemas.openxmlformats.org/officeDocument/2006/relationships/font" Target="fonts/Roboto-bold.fntdata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font" Target="fonts/Raleway-regular.fntdata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6" Type="http://schemas.openxmlformats.org/officeDocument/2006/relationships/font" Target="fonts/Tahoma-bold.fntdata"/><Relationship Id="rId115" Type="http://schemas.openxmlformats.org/officeDocument/2006/relationships/font" Target="fonts/Tahoma-regular.fntdata"/><Relationship Id="rId15" Type="http://schemas.openxmlformats.org/officeDocument/2006/relationships/slide" Target="slides/slide9.xml"/><Relationship Id="rId110" Type="http://schemas.openxmlformats.org/officeDocument/2006/relationships/font" Target="fonts/Roboto-boldItalic.fntdata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font" Target="fonts/Lato-boldItalic.fntdata"/><Relationship Id="rId18" Type="http://schemas.openxmlformats.org/officeDocument/2006/relationships/slide" Target="slides/slide12.xml"/><Relationship Id="rId113" Type="http://schemas.openxmlformats.org/officeDocument/2006/relationships/font" Target="fonts/Lato-italic.fntdata"/><Relationship Id="rId112" Type="http://schemas.openxmlformats.org/officeDocument/2006/relationships/font" Target="fonts/Lato-bold.fntdata"/><Relationship Id="rId111" Type="http://schemas.openxmlformats.org/officeDocument/2006/relationships/font" Target="fonts/Lato-regular.fntdata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a7fb0f99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7a7fb0f99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a7fb0f999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7a7fb0f999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7a7fb0f99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7a7fb0f99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7a7fb0f999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7a7fb0f99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7a7fb0f999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7a7fb0f999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a7fb0f999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7a7fb0f999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a7fb0f999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7a7fb0f999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7a7fb0f999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7a7fb0f999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7a7fb0f999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7a7fb0f999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7a7fb0f999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7a7fb0f999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a7fb0f999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a7fb0f999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7a7fb0f999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7a7fb0f999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7a7fb0f999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7a7fb0f999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7a7fb0f999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7a7fb0f999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7a7fb0f999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7a7fb0f999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7a7fb0f999_0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7a7fb0f999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7cd1a362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7cd1a362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7cd1a3622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7cd1a3622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7cd1a3622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7cd1a3622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7cd1a3622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7cd1a3622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7cd1a3622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7cd1a3622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a7fb0f999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7a7fb0f999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7cd1a3622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7cd1a3622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7cd1a3622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7cd1a3622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7cd1a3622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7cd1a3622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7cd1a3622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7cd1a3622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7cd1a3622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7cd1a3622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7cd1a3622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7cd1a3622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7cd1a36220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7cd1a3622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7cd1a3622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7cd1a3622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7cd1a3622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7cd1a3622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7e31890b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7e31890b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a7fb0f99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7a7fb0f99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7e31890b2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7e31890b2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7e31890b2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7e31890b2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7e31890b2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7e31890b2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7e31890b2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7e31890b2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7e31890b2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7e31890b2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7e31890b2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7e31890b2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7e31890b2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7e31890b2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7e31890b2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7e31890b2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7f9672ca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7f9672ca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7f9672ca0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7f9672ca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7a7fb0f999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7a7fb0f99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7f9672ca0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7f9672ca0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7f9672ca0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7f9672ca0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7f9672ca0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7f9672ca0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7f9672ca0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7f9672ca0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7f9672ca0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37f9672ca0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80f0601fc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80f0601fc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80f0601fc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80f0601fc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80f0601fc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80f0601fc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80f0601fc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80f0601fc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80f0601fc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80f0601fc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a7fb0f999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7a7fb0f999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3821305c9e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3821305c9e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821305c9e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821305c9e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821305c9e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821305c9e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821305c9e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821305c9e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821305c9e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3821305c9e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821305c9e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821305c9e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821305c9e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821305c9e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3821305c9e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3821305c9e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83b8db570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83b8db5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83b8db570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83b8db570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7a7fb0f999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7a7fb0f999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83b8db570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83b8db570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83b8db570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83b8db570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83b8db57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83b8db57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383b8db570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383b8db570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83b8db570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383b8db570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83b8db570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83b8db570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66736dc8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366736dc8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66736dc85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66736dc85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66736dc85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66736dc85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66736dc85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66736dc85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7a7fb0f999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7a7fb0f999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366736dc85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366736dc85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368d3443e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368d3443e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368d3443ed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368d3443ed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368d3443ed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368d3443ed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g368d3443ed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8" name="Google Shape;608;g368d3443ed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368d3443ed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368d3443ed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368d3443ed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368d3443ed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368d3443ed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9" name="Google Shape;629;g368d3443ed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368d3443ed2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368d3443ed2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68d3443ed2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368d3443ed2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7a7fb0f999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7a7fb0f999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38adf739f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38adf739f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38adf739f9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38adf739f9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38adf739f9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38adf739f9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8adf739f9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38adf739f9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38adf739f9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38adf739f9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38adf739f9f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7" name="Google Shape;677;g38adf739f9f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8dc4e7be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38dc4e7be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benchmark.pl/testy_i_recenzje/darmowe-programy-do-testowania-komputera.html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benchmark.pl/testy_i_recenzje/darmowe-programy-do-testowania-komputera.html#6" TargetMode="External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intel.com/content/www/us/en/products/sku/196656/intel-core-i511300h-processor-8m-cache-up-to-4-40-ghz-with-ipu/specifications.html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nvidia.com/en-us/geforce/graphics-cards/30-series/rtx-3050/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cpartpicker.com/list/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google.com/search?sca_esv=453f87096d44fbd1&amp;sxsrf=AE3TifO54aBzVrpfjPR_xB0bLE9xZ-4ZhA%3A1757374186443&amp;q=Web+Content+Accessibility+Guidelines&amp;sa=X&amp;ved=2ahUKEwjpivuAqcqPAxVDKRAIHZB6MI8QxccNegQIBhAB&amp;mstk=AUtExfBecFikjz6l3Qqrx7pjypDm9N8-jImE5J90l1_g6ommIx0y2D38m9boJefaqekbr__2mr-xdwgz3gshtROeyWt4FTlzK5IUHP5Sz-TT88UUdf3HJj_5_7csPpdUjgrWWPh46sKf9fI_IDvp3TWDvYP8sRwBT6ywMpgnDZezyzjkFRYEUs0UxZLs0V5piZU6YVTHOnH2JA-XEsCPHOwQKNdjl0ZDFMeGy-i52wlSK4uLTfurGafPL2B5AsZHQ0MXKMuk0cwLpR3lf7-NMm1xT9kb&amp;csui=3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www.w3.org/WAI/WCAG21/Understanding/text-spacing.html" TargetMode="External"/><Relationship Id="rId4" Type="http://schemas.openxmlformats.org/officeDocument/2006/relationships/hyperlink" Target="https://www.w3.org/WAI/standards-guidelines/act/rules/24afc2/" TargetMode="External"/><Relationship Id="rId5" Type="http://schemas.openxmlformats.org/officeDocument/2006/relationships/hyperlink" Target="https://www.w3.org/WAI/WCAG21/Understanding/text-spacing.html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siz.edu.pl/blog-naukowy/jak-dziala-cpu-wykonywanie-instrukcji-przez-procesor-na-przykladach/" TargetMode="External"/><Relationship Id="rId4" Type="http://schemas.openxmlformats.org/officeDocument/2006/relationships/image" Target="../media/image10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hyperlink" Target="https://www.google.com/search?cs=0&amp;sca_esv=637c0e90f834ed3d&amp;sxsrf=AE3TifOnGXyGUN9-2cYvA9u1fob50S5aTA%3A1758606358955&amp;q=LAN&amp;sa=X&amp;ved=2ahUKEwjUj5ial-6PAxUn-gIHHb7gNPsQxccNegQIPBAB&amp;mstk=AUtExfDqY4cpw7sDDKIr_V6ZxyLFa0E0bq36NZzDBSU1TGa14DvMPchG3BiK3C2o_UPFXaChsOpU-AVi3B2IsGsvrewxXo_KrFtPwSw-kOhbDa7WJqt2afPXkXR_cT8Z2RK-wUVnoFCUVULzTtxJdiZikxfZFx1WnydNmo7L6qAjdjXkcB5BcrMQ-jDDDTJHu_uERHnt59iHP25szI1gTcUNYxmzRNLDu_g1nJuT0LtwYvsxg65h1Bf-c545gjjiPjj50IHb4pk6r2GSnhM1b5jLRuMmQeAPLglOKvleWHXKtxCW6w&amp;csui=3" TargetMode="External"/><Relationship Id="rId4" Type="http://schemas.openxmlformats.org/officeDocument/2006/relationships/hyperlink" Target="https://www.google.com/search?cs=0&amp;sca_esv=637c0e90f834ed3d&amp;sxsrf=AE3TifOnGXyGUN9-2cYvA9u1fob50S5aTA%3A1758606358955&amp;q=MAN&amp;sa=X&amp;ved=2ahUKEwjUj5ial-6PAxUn-gIHHb7gNPsQxccNegQIPxAB&amp;mstk=AUtExfDqY4cpw7sDDKIr_V6ZxyLFa0E0bq36NZzDBSU1TGa14DvMPchG3BiK3C2o_UPFXaChsOpU-AVi3B2IsGsvrewxXo_KrFtPwSw-kOhbDa7WJqt2afPXkXR_cT8Z2RK-wUVnoFCUVULzTtxJdiZikxfZFx1WnydNmo7L6qAjdjXkcB5BcrMQ-jDDDTJHu_uERHnt59iHP25szI1gTcUNYxmzRNLDu_g1nJuT0LtwYvsxg65h1Bf-c545gjjiPjj50IHb4pk6r2GSnhM1b5jLRuMmQeAPLglOKvleWHXKtxCW6w&amp;csui=3" TargetMode="External"/><Relationship Id="rId5" Type="http://schemas.openxmlformats.org/officeDocument/2006/relationships/hyperlink" Target="https://www.google.com/search?cs=0&amp;sca_esv=637c0e90f834ed3d&amp;sxsrf=AE3TifOnGXyGUN9-2cYvA9u1fob50S5aTA%3A1758606358955&amp;q=WAN&amp;sa=X&amp;ved=2ahUKEwjUj5ial-6PAxUn-gIHHb7gNPsQxccNegQIQBAB&amp;mstk=AUtExfDqY4cpw7sDDKIr_V6ZxyLFa0E0bq36NZzDBSU1TGa14DvMPchG3BiK3C2o_UPFXaChsOpU-AVi3B2IsGsvrewxXo_KrFtPwSw-kOhbDa7WJqt2afPXkXR_cT8Z2RK-wUVnoFCUVULzTtxJdiZikxfZFx1WnydNmo7L6qAjdjXkcB5BcrMQ-jDDDTJHu_uERHnt59iHP25szI1gTcUNYxmzRNLDu_g1nJuT0LtwYvsxg65h1Bf-c545gjjiPjj50IHb4pk6r2GSnhM1b5jLRuMmQeAPLglOKvleWHXKtxCW6w&amp;csui=3" TargetMode="Externa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www.google.com/search?cs=0&amp;sca_esv=637c0e90f834ed3d&amp;sxsrf=AE3TifOZCuZWzdorW65YpZTSoV94_ijsDw%3A1758606655745&amp;q=Ethernet&amp;sa=X&amp;ved=2ahUKEwictO-nmO6PAxW-BNsEHTTUEncQxccNegQIBRAB&amp;mstk=AUtExfBq2tlSzdZzHg6XtUtxifswZLMnCXIu9blfJ6117OWYQJIVfaiSK9IFdL8ralOBo_kyqoCOamZ3R4DsOK47sAWSO-cCb7eYsNV9XKu7A55Drh8UjSkcIJC2sUapy2w_kERUc0Dm1jTHCAcvMAeNRvO3-GqMrVUg4mNApOclASr605Vujvm1FNSYX2R5l1YvM7PAo-3DPFBci1ufRcK-UZIifJZW6HQqCk614zx636ogYT3Hn0zgPOcb0MQ9aecMWvtvOgPDWJMby9S0ocD_g7OMmm5wPJ6vrC2LrEVg-orkudXfVVy8ixKMVAmjZ-_JiGeT4DW3sqm0HlMw6OLssNy2Z8SM_Dr0m4Im8bsV0hYA&amp;csui=3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5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8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1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4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6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9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hyperlink" Target="http://example.com" TargetMode="Externa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Relationship Id="rId3" Type="http://schemas.openxmlformats.org/officeDocument/2006/relationships/hyperlink" Target="https://www.google.com/search?sca_esv=cee9d4942178ca18&amp;cs=0&amp;sxsrf=AE3TifNMxpNC8hly4MbTJCKp85NP_AJ1PA%3A1759800073908&amp;q=protoko%C5%82u+TCP&amp;sa=X&amp;ved=2ahUKEwiGr5OS9pCQAxUeBdsEHbomHioQxccNegQIIRAB&amp;mstk=AUtExfBFPGP30Sjw_F6-rWYdTz7rVGzaUOg3r-ZPPAJsA_fsS9Yo8GOh6rVq8vrF4Qmz43JpM1g0a7X33eN7nUVxHp4Vn1xO8DeH2inhZoA7Ayt07wxsi2Ti6DfPfW1nmAMHux-ZWft3gyG6ZClhO_kmyfgxXUYWZX6r0OY53TIbRxOCynr078jZuouAAXd8MAdNsXle-yr88P0U2eSD22Zb5glfQFvZYx0sNOTPL0agOHjL-pPb01lCHWI7uxosgv2eBI_8_gglnqay0WpvNnrRYRvqUTkNEHyG6KAQgZTmE_yyTA&amp;csui=3" TargetMode="External"/><Relationship Id="rId4" Type="http://schemas.openxmlformats.org/officeDocument/2006/relationships/hyperlink" Target="https://www.google.com/search?sca_esv=cee9d4942178ca18&amp;cs=0&amp;sxsrf=AE3TifNMxpNC8hly4MbTJCKp85NP_AJ1PA%3A1759800073908&amp;q=protoko%C5%82u+IP&amp;sa=X&amp;ved=2ahUKEwiGr5OS9pCQAxUeBdsEHbomHioQxccNegQIIhAB&amp;mstk=AUtExfBFPGP30Sjw_F6-rWYdTz7rVGzaUOg3r-ZPPAJsA_fsS9Yo8GOh6rVq8vrF4Qmz43JpM1g0a7X33eN7nUVxHp4Vn1xO8DeH2inhZoA7Ayt07wxsi2Ti6DfPfW1nmAMHux-ZWft3gyG6ZClhO_kmyfgxXUYWZX6r0OY53TIbRxOCynr078jZuouAAXd8MAdNsXle-yr88P0U2eSD22Zb5glfQFvZYx0sNOTPL0agOHjL-pPb01lCHWI7uxosgv2eBI_8_gglnqay0WpvNnrRYRvqUTkNEHyG6KAQgZTmE_yyTA&amp;csui=3" TargetMode="Externa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2.jpg"/><Relationship Id="rId4" Type="http://schemas.openxmlformats.org/officeDocument/2006/relationships/image" Target="../media/image4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13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Zastosowanie</a:t>
            </a:r>
            <a:r>
              <a:rPr lang="pl"/>
              <a:t> informatyki 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Płyta główna (motherboard)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Definicja: Centralny element komputera, który służy jako podstawa dla wszystkich głównych komponentów, takich jak procesor, pamięć RAM i karty rozszerzeń. Jest to kluczowy podzespół zapewniający komunikację i synchronizację między wszystkimi częściami systemu, umożliwiając im prawidłowe współdziałanie i tworząc jeden, zgrany system.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Pamięć RAM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Pamięć RAM (Random Access Memory, czyli pamięć o dostępie swobodnym) to rodzaj pamięci komputerowej przechowującej dane tymczasowo i umożliwiającej szybki dostęp do nich, co jest niezbędne do bieżącego działania systemu operacyjnego, aplikacji i programów. Jest to pamięć ulotna – po wyłączeniu komputera wszystkie znajdujące się w niej dane są tracone. Ilość pamięci RAM ma bezpośredni wpływ na szybkość i płynność działania urządzenia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Dysk twardy (HDD/SSD)</a:t>
            </a:r>
            <a:endParaRPr/>
          </a:p>
        </p:txBody>
      </p:sp>
      <p:sp>
        <p:nvSpPr>
          <p:cNvPr id="158" name="Google Shape;158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Dysk HDD (Hard Disk Drive) to tradycyjny, mechaniczny dysk twardy wykorzystujący wirujące talerze magnetyczne do zapisu i odczytu danych, charakteryzujący się niskimi kosztami i dużą pojemnością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Definicja: Dysk SSD (Solid State Drive) to półprzewodnikowa pamięć masowa, która nie posiada ruchomych części, a dane przechowuje w pamięci flash, co zapewnia znacznie wyższą prędkość pracy, odporność na wstrząsy oraz niższe zużycie energii.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Jednostki pojemności pamięci masowych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Jednostki pojemności pamięci masowych to </a:t>
            </a:r>
            <a:r>
              <a:rPr b="1" lang="pl"/>
              <a:t>bit </a:t>
            </a:r>
            <a:r>
              <a:rPr lang="pl"/>
              <a:t>i </a:t>
            </a:r>
            <a:r>
              <a:rPr b="1" lang="pl"/>
              <a:t>bajty</a:t>
            </a:r>
            <a:r>
              <a:rPr lang="pl"/>
              <a:t> (</a:t>
            </a:r>
            <a:r>
              <a:rPr b="1" lang="pl"/>
              <a:t>B</a:t>
            </a:r>
            <a:r>
              <a:rPr lang="pl"/>
              <a:t>), a także ich wielokrotności, czyli </a:t>
            </a:r>
            <a:r>
              <a:rPr b="1" lang="pl"/>
              <a:t>kilobajty</a:t>
            </a:r>
            <a:r>
              <a:rPr lang="pl"/>
              <a:t> (</a:t>
            </a:r>
            <a:r>
              <a:rPr b="1" lang="pl"/>
              <a:t>KB</a:t>
            </a:r>
            <a:r>
              <a:rPr lang="pl"/>
              <a:t>), </a:t>
            </a:r>
            <a:r>
              <a:rPr b="1" lang="pl"/>
              <a:t>megabajty</a:t>
            </a:r>
            <a:r>
              <a:rPr lang="pl"/>
              <a:t> (</a:t>
            </a:r>
            <a:r>
              <a:rPr b="1" lang="pl"/>
              <a:t>MB</a:t>
            </a:r>
            <a:r>
              <a:rPr lang="pl"/>
              <a:t>), </a:t>
            </a:r>
            <a:r>
              <a:rPr b="1" lang="pl"/>
              <a:t>gigabajty</a:t>
            </a:r>
            <a:r>
              <a:rPr lang="pl"/>
              <a:t> (</a:t>
            </a:r>
            <a:r>
              <a:rPr b="1" lang="pl"/>
              <a:t>GB</a:t>
            </a:r>
            <a:r>
              <a:rPr lang="pl"/>
              <a:t>), </a:t>
            </a:r>
            <a:r>
              <a:rPr b="1" lang="pl"/>
              <a:t>terabajty </a:t>
            </a:r>
            <a:r>
              <a:rPr lang="pl"/>
              <a:t>(</a:t>
            </a:r>
            <a:r>
              <a:rPr b="1" lang="pl"/>
              <a:t>TB</a:t>
            </a:r>
            <a:r>
              <a:rPr lang="pl"/>
              <a:t>), a w większej skali </a:t>
            </a:r>
            <a:r>
              <a:rPr b="1" lang="pl"/>
              <a:t>petabajty </a:t>
            </a:r>
            <a:r>
              <a:rPr lang="pl"/>
              <a:t>(</a:t>
            </a:r>
            <a:r>
              <a:rPr b="1" lang="pl"/>
              <a:t>PB</a:t>
            </a:r>
            <a:r>
              <a:rPr lang="pl"/>
              <a:t>) i </a:t>
            </a:r>
            <a:r>
              <a:rPr b="1" lang="pl"/>
              <a:t>eksabajty </a:t>
            </a:r>
            <a:r>
              <a:rPr lang="pl"/>
              <a:t>(</a:t>
            </a:r>
            <a:r>
              <a:rPr b="1" lang="pl"/>
              <a:t>EB</a:t>
            </a:r>
            <a:r>
              <a:rPr lang="pl"/>
              <a:t>). Warto odróżnić je od binarnych jednostek, takich jak </a:t>
            </a:r>
            <a:r>
              <a:rPr b="1" lang="pl"/>
              <a:t>kibibajty </a:t>
            </a:r>
            <a:r>
              <a:rPr lang="pl"/>
              <a:t>(</a:t>
            </a:r>
            <a:r>
              <a:rPr b="1" lang="pl"/>
              <a:t>KiB</a:t>
            </a:r>
            <a:r>
              <a:rPr lang="pl"/>
              <a:t>), </a:t>
            </a:r>
            <a:r>
              <a:rPr b="1" lang="pl"/>
              <a:t>mebibajty </a:t>
            </a:r>
            <a:r>
              <a:rPr lang="pl"/>
              <a:t>(</a:t>
            </a:r>
            <a:r>
              <a:rPr b="1" lang="pl"/>
              <a:t>MiB</a:t>
            </a:r>
            <a:r>
              <a:rPr lang="pl"/>
              <a:t>) czy </a:t>
            </a:r>
            <a:r>
              <a:rPr b="1" lang="pl"/>
              <a:t>tebibajty </a:t>
            </a:r>
            <a:r>
              <a:rPr lang="pl"/>
              <a:t>(</a:t>
            </a:r>
            <a:r>
              <a:rPr b="1" lang="pl"/>
              <a:t>TiB</a:t>
            </a:r>
            <a:r>
              <a:rPr lang="pl"/>
              <a:t>), które opierają się na potęgach liczby 2, podczas gdy tradycyjne jednostki (</a:t>
            </a:r>
            <a:r>
              <a:rPr b="1" lang="pl"/>
              <a:t>KB</a:t>
            </a:r>
            <a:r>
              <a:rPr lang="pl"/>
              <a:t>, </a:t>
            </a:r>
            <a:r>
              <a:rPr b="1" lang="pl"/>
              <a:t>MB</a:t>
            </a:r>
            <a:r>
              <a:rPr lang="pl"/>
              <a:t>, </a:t>
            </a:r>
            <a:r>
              <a:rPr b="1" lang="pl"/>
              <a:t>GB</a:t>
            </a:r>
            <a:r>
              <a:rPr lang="pl"/>
              <a:t>) w praktyce są przyjmowane jako wielokrotności liczby 1000 (10^3), a nie 1024 (2^10).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/>
              <a:t>1 Bajt = 8 Bitów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1 EB = 1 000 PB = 1 000 000 TB = 1 000 000 000 GB </a:t>
            </a:r>
            <a:br>
              <a:rPr lang="pl"/>
            </a:br>
            <a:r>
              <a:rPr lang="pl"/>
              <a:t>1 GB = 1 000 MB = 1 000 000 KB = 1 000 000 000 B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Monitor (Wyświetlacz/Ekran)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Rozdzielczość monitora to liczba pikseli tworzących obraz na ekranie, podawana zazwyczaj jako liczba pikseli w poziomie i w pionie, np. 1920x1080 pikseli. Im więcej pikseli, tym wyższa rozdzielczość, co przekłada się na ostrzejszy, bardziej szczegółowy i dokładniejszy obraz. Rozdzielczość określa gęstość punktów, z których składa się obraz.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Przekątna monitora to odległość mierzona w linii prostej między dwoma przeciwległymi rogami ekranu, zazwyczaj podawana w calach.</a:t>
            </a:r>
            <a:endParaRPr/>
          </a:p>
          <a:p>
            <a:pPr indent="457200" lvl="0" marL="1828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Definicja 😉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7275" y="3564875"/>
            <a:ext cx="1587799" cy="1408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Wszystko inne</a:t>
            </a:r>
            <a:endParaRPr/>
          </a:p>
        </p:txBody>
      </p:sp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Myszki, klawiatury, głośniki, modemy, routery, drukarki, skanery, mikrofony, kamery…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Rodzaje komputerów: stacjonarne, laptopy (notebooki), serwery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Porównywanie parametrów urządzeń (Benchmarking)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729450" y="2423525"/>
            <a:ext cx="7688700" cy="19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Benchmarking sprzętu komputerowego to proces mierzenia i porównywania wydajności konkretnych podzespołów (np. procesora, karty graficznej) lub całego systemu komputerowego przy użyciu standardowych testów (benchmarków), w celu oceny jego szybkości i jakości działania w porównaniu do standardów rynkowych lub konkurencyjnych rozwiązań. Celem jest ocena efektywności danego sprzętu, identyfikacja potencjalnych obszarów do ulepszenia lub porównanie z innymi produktami dostępnymi na rynku.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Serwisy Benchmarkingowe: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https://www.benchmark.pl/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Benchmarking - programy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3DMark – test wydajności komputera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Cinebench R23 – test procesora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CrystalDiskMark 8 – test dysku SSD/HDD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CPU-Z – program do sprawdzania procesora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GPU-Z – program do sprawdzania karty graficznej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MemTest86 – test pamięci RAM</a:t>
            </a:r>
            <a:endParaRPr/>
          </a:p>
          <a:p>
            <a:pPr indent="-314325" lvl="0" marL="457200" rtl="0" algn="l">
              <a:lnSpc>
                <a:spcPct val="133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350"/>
              <a:buFont typeface="Arial"/>
              <a:buChar char="●"/>
            </a:pPr>
            <a:r>
              <a:rPr lang="pl" sz="1350">
                <a:solidFill>
                  <a:srgbClr val="555555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HWiNFO – diagnostyka całego komputera</a:t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1200"/>
              </a:spcAft>
              <a:buNone/>
            </a:pPr>
            <a:r>
              <a:rPr lang="pl"/>
              <a:t>żródło: https://www.benchmark.pl/testy_i_recenzje/darmowe-programy-do-testowania-komputera.html</a:t>
            </a:r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6700" y="662275"/>
            <a:ext cx="1191575" cy="11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I</a:t>
            </a:r>
            <a:r>
              <a:rPr lang="pl"/>
              <a:t>dentyfikacja parametrów urządzeń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7" name="Google Shape;19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3762" y="1853850"/>
            <a:ext cx="6116476" cy="300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📝Identyfikacja parametrów urządzeń - CPU</a:t>
            </a:r>
            <a:endParaRPr/>
          </a:p>
        </p:txBody>
      </p:sp>
      <p:sp>
        <p:nvSpPr>
          <p:cNvPr id="203" name="Google Shape;203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Witryna producenta: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https://www.intel.com/content/www/us/en/products/sku/196656/intel-core-i511300h-processor-8m-cache-up-to-4-40-ghz-with-ipu/specifications.html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Istotne elementy (najbardziej):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8333"/>
              <a:buChar char="●"/>
            </a:pPr>
            <a:r>
              <a:rPr lang="pl" sz="12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Total Cores</a:t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rPr lang="pl" sz="12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Total Threads</a:t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rPr lang="pl" sz="1200">
                <a:solidFill>
                  <a:srgbClr val="26262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Configurable TDP-up Base Frequency</a:t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Arial"/>
              <a:buChar char="●"/>
            </a:pPr>
            <a:r>
              <a:t/>
            </a:r>
            <a:endParaRPr sz="1200">
              <a:solidFill>
                <a:srgbClr val="26262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2725" y="2652175"/>
            <a:ext cx="3575425" cy="240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Sprzęt Komputerowy - Hardware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</a:t>
            </a:r>
            <a:r>
              <a:rPr lang="pl" u="sng"/>
              <a:t>Wszystkie fizyczne elementy komputera</a:t>
            </a:r>
            <a:r>
              <a:rPr lang="pl"/>
              <a:t>. Inaczej, wszystkie urządzenia (elementy) komputera w jego wnętrzu albo mogące być do niego podłączone.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Można (</a:t>
            </a:r>
            <a:r>
              <a:rPr i="1" lang="pl"/>
              <a:t>głównie sprzęt zewnętrzny</a:t>
            </a:r>
            <a:r>
              <a:rPr lang="pl"/>
              <a:t>) podzielić na: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urządzenia</a:t>
            </a:r>
            <a:r>
              <a:rPr lang="pl"/>
              <a:t> wejścia: mysz, klawiatura, mikrofon, skaner…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urządzenia </a:t>
            </a:r>
            <a:r>
              <a:rPr lang="pl"/>
              <a:t>wyjścia</a:t>
            </a:r>
            <a:r>
              <a:rPr lang="pl"/>
              <a:t>: monitor (wyświetlacz), głośniki / słuchawki, drukarka…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urządzenia we/wy: monitor (wyświetlacz) dotykowy, modem</a:t>
            </a:r>
            <a:r>
              <a:rPr lang="pl"/>
              <a:t>...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📝Identyfikacja parametrów urządzeń - GPU</a:t>
            </a:r>
            <a:endParaRPr/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729450" y="2078875"/>
            <a:ext cx="6207600" cy="7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Wirtyna producenta: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https://www.nvidia.com/en-us/geforce/graphics-cards/30-series/rtx-3050/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7075" y="696650"/>
            <a:ext cx="1916925" cy="397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9100" y="2730625"/>
            <a:ext cx="3097950" cy="24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729450" y="2730625"/>
            <a:ext cx="2953800" cy="22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350">
                <a:solidFill>
                  <a:srgbClr val="001D35"/>
                </a:solidFill>
                <a:latin typeface="Roboto"/>
                <a:ea typeface="Roboto"/>
                <a:cs typeface="Roboto"/>
                <a:sym typeface="Roboto"/>
              </a:rPr>
              <a:t>DirectX to zestaw</a:t>
            </a:r>
            <a:r>
              <a:rPr lang="pl" sz="1350">
                <a:solidFill>
                  <a:srgbClr val="001D35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interfejsów programowania aplikacji (API) firmy Microsoft, który umożliwia grom i innym programom multimedialnym efektywną współpracę z podzespołami komputera, takimi jak karta graficzna czy dźwiękowa, bez konieczności pisania kodu dla każdego modelu sprzętu z osobna. W praktyce DirectX działa jako warstwa pośrednicząca między oprogramowaniem a sprzętem, ułatwiając tworzenie zaawansowanych gier i aplikacji o bogatych efektach wizualnych i dźwiękowych.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Budujemy wymarzony komputer stacjonarny</a:t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Odpowiadamy sobie na pytania: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do czego ma służyć komputer - inaczej jakie ma wymagania techniczne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jaką kwotę chcemy na niego przeznaczyć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l"/>
              <a:t>czy bardziej nas interesuje wydajność czy ekonomia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W</a:t>
            </a:r>
            <a:r>
              <a:rPr lang="pl"/>
              <a:t>ymagania techniczne</a:t>
            </a:r>
            <a:endParaRPr/>
          </a:p>
        </p:txBody>
      </p:sp>
      <p:sp>
        <p:nvSpPr>
          <p:cNvPr id="225" name="Google Shape;225;p3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Przykłady wymagań technicznych firmowych:</a:t>
            </a:r>
            <a:endParaRPr/>
          </a:p>
          <a:p>
            <a:pPr indent="-286385" lvl="0" marL="457200" rtl="0" algn="l">
              <a:spcBef>
                <a:spcPts val="1200"/>
              </a:spcBef>
              <a:spcAft>
                <a:spcPts val="0"/>
              </a:spcAft>
              <a:buSzPct val="108333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do projektowania graficznego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do obróbki wideo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biurowe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programistyczne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projektanta BD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testera oprogramowania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Przykłady wymagań technicznych domowych: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120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gracza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do jednoosobowej działalności gospodarczej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do streamingu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81940" lvl="0" marL="45720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ct val="100000"/>
              <a:buFont typeface="Roboto"/>
              <a:buChar char="●"/>
            </a:pPr>
            <a:r>
              <a:rPr lang="pl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Stanowisko ucznia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Budujemy wymarzony komputer stacjonarny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u="sng">
                <a:solidFill>
                  <a:schemeClr val="hlink"/>
                </a:solidFill>
                <a:hlinkClick r:id="rId3"/>
              </a:rPr>
              <a:t>https://pcpartpicker.com/list/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6900" y="1853850"/>
            <a:ext cx="5738951" cy="3110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93525" y="662300"/>
            <a:ext cx="1132325" cy="113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📝Budujemy wymarzony komputer stacjonarny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Gniazdo (</a:t>
            </a:r>
            <a:r>
              <a:rPr lang="pl"/>
              <a:t>Socket</a:t>
            </a:r>
            <a:r>
              <a:rPr lang="pl"/>
              <a:t>): To miejsce na płycie </a:t>
            </a:r>
            <a:r>
              <a:rPr lang="pl"/>
              <a:t>głównej</a:t>
            </a:r>
            <a:r>
              <a:rPr lang="pl"/>
              <a:t> w której umieszczamy procesor. Musi do siebie pasować.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Sloty (Slots): To miejsca na RAM oraz karty rozszerzeń (graficzną, muzyczną) - inne na RAM inne na karty.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Interfejsy: Karty rozszerzeń muszą być kompatybilne z płytą </a:t>
            </a:r>
            <a:r>
              <a:rPr lang="pl"/>
              <a:t>główną</a:t>
            </a:r>
            <a:r>
              <a:rPr lang="pl"/>
              <a:t>. To  określa interfejs.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Interfejs to wspólna granica, złącze lub punkt styku, który pozwala dwóm systemom, urządzeniom lub programom na komunikację i interakcję.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WCAG (</a:t>
            </a:r>
            <a:r>
              <a:rPr lang="pl" sz="24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3"/>
              </a:rPr>
              <a:t>Web Content Accessibility Guidelines</a:t>
            </a: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to zbiór wytycznych opracowanych przez W3C (World Wide Web Consortium) mających na celu zapewnienie, że strony internetowe będą dostępne dla jak najszerszej grupy użytkowników, w tym osób z różnymi rodzajami niepełnosprawności.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Wytyczne WCAG obejmują m.in. dostosowanie kolorów, zapewnienie alternatywnych tekstów do obrazów, umożliwienie nawigacji przy użyciu klawiatury oraz poprawę czytelności treści.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Celem WCAG jest poprawa dostępności sieci dla osób z problemami ze wzrokiem, słuchem, motoryką czy poznawaniem treści.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Poziomy 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WCAG: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00"/>
              <a:buFont typeface="Tahoma"/>
              <a:buAutoNum type="arabicPeriod"/>
            </a:pPr>
            <a:r>
              <a:rPr lang="pl" sz="16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 (Minimalna dostępność)</a:t>
            </a:r>
            <a:endParaRPr sz="16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00"/>
              <a:buFont typeface="Tahoma"/>
              <a:buAutoNum type="arabicPeriod"/>
            </a:pPr>
            <a:r>
              <a:rPr lang="pl" sz="16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AA (Rekomendowana dostępność)</a:t>
            </a:r>
            <a:endParaRPr sz="16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00"/>
              <a:buFont typeface="Tahoma"/>
              <a:buAutoNum type="arabicPeriod"/>
            </a:pPr>
            <a:r>
              <a:rPr lang="pl" sz="16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AAA (Najwyższa dostępność)</a:t>
            </a:r>
            <a:endParaRPr sz="16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</a:rPr>
              <a:t>Poziom A (Minimalna dostępność)</a:t>
            </a:r>
            <a:endParaRPr sz="2400"/>
          </a:p>
        </p:txBody>
      </p:sp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Strona spełnia podstawowe wymagania dostępności.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Jest to najniższy poziom, który usuwa najpoważniejsze bariery.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Przykłady wymagań: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Strona powinna być nawigowalna przy użyciu klawiatury.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Arial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Obrazy muszą mieć alternatywny tekst (alt).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Treść nie powinna powodować napadów padaczkowych (np. brak migających elementów).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AA (Rekomendowana dostępność)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3" name="Google Shape;263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29803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To standardowy poziom wymagany dla instytucji publicznych i większości stron.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Strony na tym poziomie są dostępne dla większej liczby osób.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Przykłady wymagań: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Kontrast tekstu względem tła wynosi co najmniej 4.5:1.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Strona działa dobrze zarówno na urządzeniach mobilnych, jak i desktopowych.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9803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5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Nagłówki i etykiety są jednoznaczne i pomagają w nawigacji.</a:t>
            </a:r>
            <a:endParaRPr sz="25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Poziom AAA (Najwyższa dostępność)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269" name="Google Shape;269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Jest to najbardziej rygorystyczny poziom dostępności.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Wymagany w przypadku treści dla osób z dużymi niepełnosprawnościami (np. osoby niewidome, słabowidzące).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Przykłady wymagań: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Kontrast tekstu wynosi co najmniej 7:1.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Język strony jest prosty i łatwy do zrozumienia.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Wszystkie multimedia mają transkrypcje i napisy.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Sprzęt wewnętrzny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To elementy komputera umieszczone w jego obudowie (</a:t>
            </a:r>
            <a:r>
              <a:rPr i="1" lang="pl"/>
              <a:t>nie zawsze</a:t>
            </a:r>
            <a:r>
              <a:rPr lang="pl"/>
              <a:t>) i dające się </a:t>
            </a:r>
            <a:r>
              <a:rPr lang="pl"/>
              <a:t>wymienić</a:t>
            </a:r>
            <a:r>
              <a:rPr lang="pl"/>
              <a:t> (</a:t>
            </a:r>
            <a:r>
              <a:rPr i="1" lang="pl"/>
              <a:t>nie zawsze</a:t>
            </a:r>
            <a:r>
              <a:rPr lang="pl"/>
              <a:t>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Przykłady: Procesor (CPU), płyta główna, pamięć RAM, dysk twardy (SSD/HDD), karta graficzna, karta sieciowa…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Tekst zgodny z WCAG 2.2, 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powinien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spełniać zasady: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42"/>
          <p:cNvSpPr txBox="1"/>
          <p:nvPr>
            <p:ph idx="1" type="body"/>
          </p:nvPr>
        </p:nvSpPr>
        <p:spPr>
          <a:xfrm>
            <a:off x="729450" y="2078875"/>
            <a:ext cx="7688700" cy="26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Rozmiar tekstu</a:t>
            </a:r>
            <a:endParaRPr sz="28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14 pt i 18 pt ( Poziom AAA)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endParaRPr sz="28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Przeliczenie 18 pt na px: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Zgodnie z typowym przelicznikiem ekranowym (96 DPI):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 pt ≈ 1.333 px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Więc: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14 pt × 1.333 ≈ 19 px</a:t>
            </a:r>
            <a:b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8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18 pt × 1.333 ≈ 24 px</a:t>
            </a:r>
            <a:endParaRPr sz="28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latin typeface="Tahoma"/>
                <a:ea typeface="Tahoma"/>
                <a:cs typeface="Tahoma"/>
                <a:sym typeface="Tahoma"/>
              </a:rPr>
              <a:t>Kontrast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1" name="Google Shape;281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Dla Poziomu AAA:</a:t>
            </a:r>
            <a:endParaRPr b="1"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Mały tekst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 &lt; 18 pt normalny / &lt; 14 pt pogrubiony ) → </a:t>
            </a: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≥ 7 : 1</a:t>
            </a:r>
            <a:b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b="1"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Duży tekst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 ≥ 18 pt normalny / ≥ 14 pt pogrubiony ) → </a:t>
            </a: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≥ 4,5 : 1</a:t>
            </a:r>
            <a:endParaRPr b="1"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6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Skalowalność i możliwość powiększenia</a:t>
            </a:r>
            <a:endParaRPr sz="26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44"/>
          <p:cNvSpPr txBox="1"/>
          <p:nvPr>
            <p:ph idx="1" type="body"/>
          </p:nvPr>
        </p:nvSpPr>
        <p:spPr>
          <a:xfrm>
            <a:off x="729450" y="2078875"/>
            <a:ext cx="7688700" cy="27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Tekst musi być czytelny po powiększeniu do 200% bez utraty funkcjonalności. (1.4.4, Poziom AA)</a:t>
            </a:r>
            <a:endParaRPr sz="2024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Wysokość linii (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line-height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): 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 najmniej 1.5x wielkości czcionki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Źródło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3"/>
              </a:rPr>
              <a:t>line-height = font-size *1.5</a:t>
            </a:r>
            <a:endParaRPr sz="2024" u="sng">
              <a:solidFill>
                <a:schemeClr val="hlink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Odstęp między akapitami: co najmniej 2x wielkości czcionki</a:t>
            </a:r>
            <a:endParaRPr sz="2024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Odstęp między znakami (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letter-spacing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): 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 najmniej 0.12x wielkości czcionki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Źródło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4"/>
              </a:rPr>
              <a:t>letter-spacing = font-size *0.12</a:t>
            </a:r>
            <a:endParaRPr sz="2024" u="sng">
              <a:solidFill>
                <a:schemeClr val="hlink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8957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Odstęp między słowami (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word-spacing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): </a:t>
            </a:r>
            <a: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 najmniej 0.16x wielkości czcionki</a:t>
            </a:r>
            <a:br>
              <a:rPr b="1"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Źródło</a:t>
            </a:r>
            <a: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</a:t>
            </a:r>
            <a:br>
              <a:rPr lang="pl" sz="2024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2024" u="sng">
                <a:solidFill>
                  <a:schemeClr val="hlink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  <a:hlinkClick r:id="rId5"/>
              </a:rPr>
              <a:t>word-spacing = font-size *0.16</a:t>
            </a:r>
            <a:endParaRPr sz="2024" u="sng">
              <a:solidFill>
                <a:schemeClr val="hlink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Struktura i semantyka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293" name="Google Shape;293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Nagłówki powinny być logicznie uporządkowane (np.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&lt;h1&gt;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&lt;h2&gt;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&lt;h3&gt;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itd.) (1.3.1,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Etykiety formularzy powinny być jednoznaczne i poprawnie powiązane z polami (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&lt;label for="id"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 (2.4.6, Poziom AA)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Linki powinny mieć opisowy tekst (np. zamiast "kliknij tutaj", użyj "Pobierz raport PDF") (2.4.4,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Język i prostota treści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Ustaw język strony (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&lt;html lang="pl"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 (3.1.1,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b="1"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Unikaj trudnych słów i żargonu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– jeśli są konieczne, dodaj definicję (3.1.3, Poziom AAA)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Tekst powinien być zrozumiały dla osób na poziomie edukacyjnym szkoły podstawowej (3.1.5, Poziom AAA)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Unikanie migotania i animacji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b="1"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Tekst i obrazy nie mogą migać częściej niż 3 razy na sekundę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(2.3.1,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Jeśli tekst jest animowany, użytkownik powinien mieć możliwość zatrzymania animacji (2.2.2, Poziom A)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Dostępność dla czytników ekranu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Używaj semantycznego HTML-a, np.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&lt;p&gt;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dla akapitów,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&lt;ul&gt;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i 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&lt;ol&gt;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dla list.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Tahoma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Zapewnij poprawne znaczniki ARIA dla dynamicznych treści.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800"/>
              <a:buFont typeface="Arial"/>
              <a:buChar char="❏"/>
            </a:pP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Zapewnij tekst alternatywny (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alt</a:t>
            </a:r>
            <a:r>
              <a:rPr lang="pl" sz="18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 dla obrazów z tekstem (1.4.5, Poziom AA).</a:t>
            </a:r>
            <a:endParaRPr sz="18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4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Linki, odsyłacze, przyciski</a:t>
            </a:r>
            <a:endParaRPr sz="24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49"/>
          <p:cNvSpPr txBox="1"/>
          <p:nvPr>
            <p:ph idx="1" type="body"/>
          </p:nvPr>
        </p:nvSpPr>
        <p:spPr>
          <a:xfrm>
            <a:off x="729450" y="2078875"/>
            <a:ext cx="7688700" cy="279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Linki, odsyłacze, przyciski powinny mieć obszar klikalny co najmniej 44x44 px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(Kryterium 2.5.5 (Target Size) – poziom AAA)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Jeśli nie możesz zwiększyć rozmiaru, dodaj odpowiedni padding lub elementy odstępu dookoła.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Linki, odsyłacze muszą być wyraźnie oznaczone, gdy są w fokus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(np. obramowanie, zmiana koloru, podkreślenie).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Przykład:</a:t>
            </a:r>
            <a:br>
              <a:rPr lang="pl" sz="145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pl" sz="145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a:focus { outline: 2px solid #000; outline-offset: 4px; }</a:t>
            </a:r>
            <a:endParaRPr sz="1450">
              <a:solidFill>
                <a:srgbClr val="171717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171717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❏"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Dla przycisku jeśli używasz ikony bez tekstu, musi być aria-label.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Przykład:</a:t>
            </a:r>
            <a:br>
              <a:rPr lang="pl" sz="1450">
                <a:solidFill>
                  <a:srgbClr val="17171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pl" sz="145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&lt;button aria-label="Zamknij okno"&gt; &lt;svg&gt;..&lt;/svg&gt; &lt;/button&gt;</a:t>
            </a:r>
            <a:endParaRPr sz="1450">
              <a:solidFill>
                <a:srgbClr val="171717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650">
                <a:latin typeface="Tahoma"/>
                <a:ea typeface="Tahoma"/>
                <a:cs typeface="Tahoma"/>
                <a:sym typeface="Tahoma"/>
              </a:rPr>
              <a:t>📝</a:t>
            </a:r>
            <a:r>
              <a:rPr lang="pl" sz="265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Nawigacja za pomocą klawiatury:</a:t>
            </a:r>
            <a:endParaRPr sz="265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50"/>
          <p:cNvSpPr txBox="1"/>
          <p:nvPr>
            <p:ph idx="1" type="body"/>
          </p:nvPr>
        </p:nvSpPr>
        <p:spPr>
          <a:xfrm>
            <a:off x="729450" y="2078875"/>
            <a:ext cx="7688700" cy="26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Nawigacja za pomocą klawiatury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TAB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(idź do przodu),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Shift + TAB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(idź do tyłu),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Enter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(wybierz),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Esc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(wyjdź/zamknij),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Spacja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(zaznacz/rozwiń w np. pola rozwijane, listy rozwijane),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❏"/>
            </a:pP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strzałki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“</a:t>
            </a: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góra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” i “</a:t>
            </a:r>
            <a:r>
              <a:rPr b="1"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dół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” (przechodzenie po elementach listy rozwijanej),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Wykonanie powyższych punktów uzyskuje się dodając właściwość:</a:t>
            </a:r>
            <a:endParaRPr sz="15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tabindex = "0" 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do np.:</a:t>
            </a:r>
            <a:r>
              <a:rPr lang="pl" sz="1500">
                <a:solidFill>
                  <a:srgbClr val="171717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div, input, button</a:t>
            </a:r>
            <a:endParaRPr sz="15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title"/>
          </p:nvPr>
        </p:nvSpPr>
        <p:spPr>
          <a:xfrm>
            <a:off x="729450" y="1318650"/>
            <a:ext cx="7688700" cy="15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316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Dekodowanie Liczb: </a:t>
            </a:r>
            <a:endParaRPr sz="2316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316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Binarny, Ósemkowy, Szesnastkowy i Dziesiętny</a:t>
            </a:r>
            <a:endParaRPr sz="2316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5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📝Procesor (CPU)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</a:t>
            </a:r>
            <a:r>
              <a:rPr lang="pl" sz="1200" u="sng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Centralna jednostka obliczeniowa</a:t>
            </a: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“</a:t>
            </a:r>
            <a:r>
              <a:rPr i="1" lang="pl" sz="1200" u="sng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Mózg komputera”</a:t>
            </a: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Najważniejszy (</a:t>
            </a:r>
            <a:r>
              <a:rPr i="1"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nie dla wszystkich </a:t>
            </a: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😉) element wewnętrzny komputera. Wykonuje operacje obliczeniowe - te których nie można zaadresować do innych urządzeń/elementów.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Wykonuje wszystkie operacje (pętle, porównania, matematykę (dodawanie, odejmowanie itp)) w naszych programach. Albo wszystkie </a:t>
            </a:r>
            <a:r>
              <a:rPr lang="pl" sz="1200" u="sng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operacje</a:t>
            </a:r>
            <a:r>
              <a:rPr lang="pl" sz="1200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(wyszukiwanie) na bazach danych. Same dane do programów są w pamięci.</a:t>
            </a:r>
            <a:endParaRPr sz="1200"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System dziesiętny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Kluczowe cechy systemu dziesiętnego:</a:t>
            </a:r>
            <a:endParaRPr b="1" sz="1200">
              <a:solidFill>
                <a:srgbClr val="0F111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Podstawa systemu: 10</a:t>
            </a:r>
            <a:endParaRPr b="1" sz="1200">
              <a:solidFill>
                <a:srgbClr val="0F111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Oznacza to, że do zapisu liczby używamy dziesięciu cyfr:</a:t>
            </a:r>
            <a:br>
              <a:rPr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</a:br>
            <a:r>
              <a:rPr lang="pl" sz="1200">
                <a:solidFill>
                  <a:srgbClr val="0F1115"/>
                </a:solidFill>
                <a:highlight>
                  <a:srgbClr val="EBEEF2"/>
                </a:highlight>
                <a:latin typeface="Tahoma"/>
                <a:ea typeface="Tahoma"/>
                <a:cs typeface="Tahoma"/>
                <a:sym typeface="Tahoma"/>
              </a:rPr>
              <a:t>0, 1, 2, 3, 4, 5, 6, 7, 8, 9</a:t>
            </a:r>
            <a:r>
              <a:rPr lang="pl" sz="1200">
                <a:solidFill>
                  <a:srgbClr val="0F111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.</a:t>
            </a:r>
            <a:endParaRPr sz="1200">
              <a:solidFill>
                <a:srgbClr val="0F111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ziesiętny na binarny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53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❏"/>
            </a:pPr>
            <a:r>
              <a:rPr b="1"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</a:t>
            </a: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 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Przekształcenie z dziesiętnego na binarny</a:t>
            </a: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Aby przeliczyć 235 na binarny, dzielimy przez 2, zapisując reszty od końca: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 ÷ 2 = 117,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117 ÷ 2 = 58,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58 ÷ 2 = 29, reszta 0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29 ÷ 2 = 14,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 ÷ 2 = 7, reszta 0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7 ÷ 2 = 3,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 ÷ 2 = 1,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6147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÷ 2 = 0, reszta 1</a:t>
            </a:r>
            <a:endParaRPr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Odczyt reszt od końca: </a:t>
            </a:r>
            <a:r>
              <a:rPr b="1" lang="pl" sz="222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11101011</a:t>
            </a:r>
            <a:endParaRPr b="1" sz="222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inarny na dziesiętny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47" name="Google Shape;347;p54"/>
          <p:cNvSpPr txBox="1"/>
          <p:nvPr>
            <p:ph idx="1" type="body"/>
          </p:nvPr>
        </p:nvSpPr>
        <p:spPr>
          <a:xfrm>
            <a:off x="729450" y="2078875"/>
            <a:ext cx="7688700" cy="29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❏"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11101011</a:t>
            </a:r>
            <a:endParaRPr b="1"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Przekształcenie z binarnego na dziesiętny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Obliczamy sumę wartości pozycji bitów: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2⁷ = 1 * 128 = 128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2⁶ = 1 * 64 = 64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2⁵ = 1 * 32 = 32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0 * 2⁴ = 0 * 16 = 0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2³ = 1 * 8 = 8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0 * 2² = 0 * 4 = 0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2¹ = 1 * 2 = 2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2⁰ = 1 * 1 = 1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Suma: 128 + 64 + 32 + 0 + 8 + 0 + 2 + 1 =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</a:t>
            </a:r>
            <a:endParaRPr b="1"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ziesiętny na ósemkowy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3" name="Google Shape;353;p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❏"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Liczba: 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353 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Przekształcenie z dziesiętnego na ósemkowy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Dzielimy 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353 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przez 8, zapisując reszty od końca: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353 ÷ 8 = 44, reszta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(bo 44 × 8 = 352, a 353 - 352 = 1)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44 ÷ 8 = 5, reszta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(bo 5 × 8 = 40, a 44 - 40 = 4)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 ÷ 8 = 0, reszta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(bo 5 &lt; 8)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Odczyt reszt od końca: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5, 4, 1 → 541 w systemie ósemkowym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Ó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semkowy na dziesiętny 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5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96068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❏"/>
            </a:pPr>
            <a:r>
              <a:rPr b="1"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Liczba: </a:t>
            </a: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541</a:t>
            </a:r>
            <a:endParaRPr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Przekształcenie z ósemkowego na dziesiętny</a:t>
            </a: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 </a:t>
            </a:r>
            <a:endParaRPr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6068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 * 8² = 5 * 64 = 320</a:t>
            </a:r>
            <a:endParaRPr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606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 * 8¹ = 4 * 8 = 32</a:t>
            </a:r>
            <a:endParaRPr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6068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ahoma"/>
              <a:buChar char="●"/>
            </a:pP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* 8⁰ = 1 * 1 = 1</a:t>
            </a:r>
            <a:endParaRPr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Suma: 320 + 32 + 1 = </a:t>
            </a:r>
            <a:r>
              <a:rPr b="1" lang="pl" sz="12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353</a:t>
            </a:r>
            <a:endParaRPr b="1" sz="12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Dziesiętny na szesnastkowy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57"/>
          <p:cNvSpPr txBox="1"/>
          <p:nvPr>
            <p:ph idx="1" type="body"/>
          </p:nvPr>
        </p:nvSpPr>
        <p:spPr>
          <a:xfrm>
            <a:off x="727650" y="20555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❏"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Liczba: 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 </a:t>
            </a:r>
            <a:endParaRPr b="1"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Opis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Używa cyfr 0–9 oraz liter A–F (A=10, B=11, C=12, D=13, E=14, F=15).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 ÷ 16 = 14, reszta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11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(bo 14 × 16 = 224, a 235 - 224 = 11). Reszta 11 odpowiada cyfrze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w systemie szesnastkowym.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 ÷ 16 = 0, reszta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14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(bo 14 &lt; 16). Reszta 14 odpowiada cyfrze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w systemie szesnastkowym.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Odczytujemy reszty od końca: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E, B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→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EB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Wynik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235 (dziesiętny) =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EB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(szesnastkowy).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lang="pl">
                <a:latin typeface="Tahoma"/>
                <a:ea typeface="Tahoma"/>
                <a:cs typeface="Tahoma"/>
                <a:sym typeface="Tahoma"/>
              </a:rPr>
              <a:t>zesnastkowy na dziesiętny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5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❏"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Liczba: 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EB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Opis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Używa cyfr 0–9 oraz liter A–F (A=10, B=11, C=12, D=13, E=14, F=15)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Przekształcenie z szesnastkowego na dziesiętny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 * 16¹ = 14 * 16 = 224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 * 16⁰ = 11 * 1 = 11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Suma: 224 + 11 =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235</a:t>
            </a:r>
            <a:endParaRPr b="1"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MySQL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9"/>
          <p:cNvSpPr txBox="1"/>
          <p:nvPr>
            <p:ph idx="1" type="body"/>
          </p:nvPr>
        </p:nvSpPr>
        <p:spPr>
          <a:xfrm>
            <a:off x="729450" y="2078875"/>
            <a:ext cx="80115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SELECT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BIN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(235)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Binarny,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OCT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(235)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‘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Ósemkowy’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HEX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(235)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Szesnastkowy;</a:t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00FF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SELECT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CONV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pl" sz="1200">
                <a:solidFill>
                  <a:srgbClr val="A4418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'11101011'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10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‘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Dziesiętny’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CONV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pl" sz="1200">
                <a:solidFill>
                  <a:srgbClr val="A4418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'11101011'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8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 </a:t>
            </a:r>
            <a:r>
              <a:rPr lang="pl" sz="1200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‘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Ósemkowy’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HEX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pl" sz="1200">
                <a:solidFill>
                  <a:srgbClr val="BF9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CONV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lang="pl" sz="1200">
                <a:solidFill>
                  <a:srgbClr val="A4418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'11101011'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pl" sz="1200">
                <a:solidFill>
                  <a:srgbClr val="17478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16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)) </a:t>
            </a:r>
            <a:r>
              <a:rPr lang="pl" sz="1200">
                <a:solidFill>
                  <a:srgbClr val="FF00F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AS </a:t>
            </a:r>
            <a:r>
              <a:rPr lang="pl" sz="1200">
                <a:solidFill>
                  <a:srgbClr val="002339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Szesnastkowy;</a:t>
            </a:r>
            <a:endParaRPr sz="1200">
              <a:solidFill>
                <a:srgbClr val="002339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2339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152400" marR="152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378" name="Google Shape;378;p59"/>
          <p:cNvGraphicFramePr/>
          <p:nvPr/>
        </p:nvGraphicFramePr>
        <p:xfrm>
          <a:off x="952500" y="245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{60E87210-BC8D-4C23-9A33-883BE9542810}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Binarny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Ósemkowy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Szesnastkowy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l" sz="1200">
                          <a:solidFill>
                            <a:srgbClr val="171717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11101011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l" sz="1200">
                          <a:solidFill>
                            <a:srgbClr val="171717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353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l" sz="1200">
                          <a:solidFill>
                            <a:srgbClr val="171717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EB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379" name="Google Shape;379;p59"/>
          <p:cNvGraphicFramePr/>
          <p:nvPr/>
        </p:nvGraphicFramePr>
        <p:xfrm>
          <a:off x="985400" y="414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{60E87210-BC8D-4C23-9A33-883BE9542810}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marR="1524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solidFill>
                            <a:srgbClr val="002339"/>
                          </a:solidFill>
                          <a:highlight>
                            <a:srgbClr val="FFFFFF"/>
                          </a:highlight>
                          <a:latin typeface="Tahoma"/>
                          <a:ea typeface="Tahoma"/>
                          <a:cs typeface="Tahoma"/>
                          <a:sym typeface="Tahoma"/>
                        </a:rPr>
                        <a:t>Dziesiętny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15240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solidFill>
                            <a:srgbClr val="171717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Ósemkowy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Szesnastkowy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235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353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EB</a:t>
                      </a:r>
                      <a:endParaRPr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380" name="Google Shape;380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700" y="662275"/>
            <a:ext cx="1191575" cy="11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0"/>
          <p:cNvSpPr txBox="1"/>
          <p:nvPr>
            <p:ph type="title"/>
          </p:nvPr>
        </p:nvSpPr>
        <p:spPr>
          <a:xfrm>
            <a:off x="729450" y="1318650"/>
            <a:ext cx="7688700" cy="21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AWS, Google Cloud i Microsoft Azure 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latin typeface="Tahoma"/>
                <a:ea typeface="Tahoma"/>
                <a:cs typeface="Tahoma"/>
                <a:sym typeface="Tahoma"/>
              </a:rPr>
              <a:t>to trzy największe platformy chmurowe</a:t>
            </a:r>
            <a:endParaRPr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6" name="Google Shape;386;p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pl"/>
              <a:t>📝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AWS (Amazon Web Services)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392" name="Google Shape;392;p6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AWS to platforma chmurowa stworzona przez Amazon.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Oferująca szeroki zestaw usług, takich jak: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moc obliczeniowa,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przechowywanie danych,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bazy danych,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uczenie maszynowe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analityka.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Procesor (CPU) - </a:t>
            </a:r>
            <a:r>
              <a:rPr lang="pl"/>
              <a:t>częstotliwość</a:t>
            </a:r>
            <a:r>
              <a:rPr lang="pl"/>
              <a:t> taktowania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Mierzona w gigahercach (GHz), określa, jak szybko procesor może wykonywać instrukcje.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Hz (Herc) to jednostka częstotliwości w układzie SI, oznaczająca liczbę cykli zjawiska okresowego (np. fali, drgania, odświeżania ekranu) występujących w ciągu jednej sekundy. Jednostka ta nazwana jest na cześć niemieckiego fizyka Heinricha Hertza, który badał fale elektromagnetyczne.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1 GHz (gigaherc) = 1 000 000 000 Hz. = 1 000 000 000 operacji na sekundę</a:t>
            </a:r>
            <a:endParaRPr/>
          </a:p>
        </p:txBody>
      </p:sp>
      <p:pic>
        <p:nvPicPr>
          <p:cNvPr id="112" name="Google Shape;11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700" y="662275"/>
            <a:ext cx="1191575" cy="11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pl" sz="2440">
                <a:latin typeface="Tahoma"/>
                <a:ea typeface="Tahoma"/>
                <a:cs typeface="Tahoma"/>
                <a:sym typeface="Tahoma"/>
              </a:rPr>
              <a:t>AWS (Amazon Web Services)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398" name="Google Shape;398;p62"/>
          <p:cNvSpPr txBox="1"/>
          <p:nvPr>
            <p:ph idx="1" type="body"/>
          </p:nvPr>
        </p:nvSpPr>
        <p:spPr>
          <a:xfrm>
            <a:off x="729450" y="2078875"/>
            <a:ext cx="7688700" cy="29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Kluczowe usługi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EC2</a:t>
            </a:r>
            <a:r>
              <a:rPr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(Elastic Compute Cloud) 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wirtualne maszyny do obliczeń.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S3</a:t>
            </a:r>
            <a:r>
              <a:rPr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(Simple Storage Service)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przechowywanie obiektów.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Lambda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obliczenia bezserwerowe.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RDS</a:t>
            </a:r>
            <a:r>
              <a:rPr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(Relational Database Service) – zarządzane bazy danych.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Zastosowania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pl" sz="11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Hostowanie aplikacji, przechowywanie danych, tworzenie środowisk testowych, AI/ML, IoT.</a:t>
            </a:r>
            <a:endParaRPr b="1" sz="110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Zalety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Największy udział w rynku, ogromny ekosystem usług, globalna infrastruktura (regiony i strefy dostępności).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Wady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Złożoność dla początkujących, potencjalnie wysokie koszty przy złym zarządzaniu.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📝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Google Cloud (Google Cloud Platform, GCP)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4" name="Google Shape;404;p6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Platforma chmurowa od Google, oferująca usługi podobne do AWS, z </a:t>
            </a:r>
            <a:r>
              <a:rPr b="1" lang="pl"/>
              <a:t>naciskiem na 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analitykę danych,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sztuczną inteligencję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uczenie maszynowe.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Google Cloud (Google Cloud Platform, GCP)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64"/>
          <p:cNvSpPr txBox="1"/>
          <p:nvPr>
            <p:ph idx="1" type="body"/>
          </p:nvPr>
        </p:nvSpPr>
        <p:spPr>
          <a:xfrm>
            <a:off x="729450" y="2078875"/>
            <a:ext cx="7688700" cy="29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Kluczowe usługi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Compute Engine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wirtualne maszyny.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Cloud Storage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przechowywanie obiektów.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BigQuery</a:t>
            </a:r>
            <a:r>
              <a:rPr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analityka dużych zbiorów danych.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Cloud Functions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obliczenia bezserwerowe.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Zastosowania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pl" sz="11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Analityka danych, aplikacje oparte na AI (np. TensorFlow), hostowanie aplikacji, big data.</a:t>
            </a:r>
            <a:endParaRPr b="1" sz="110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Zalety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Silne wsparcie dla AI/ML, konkurencyjne ceny, świetne narzędzia do analizy danych.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Wady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Mniejszy ekosystem niż AWS, mniejszy udział w rynku.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Microsoft Azure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6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Platforma chmurowa od Microsoftu, oferująca usługi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obliczeniowe,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przechowywanie, 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bazy danych,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pl"/>
              <a:t>integrację z narzędziami Microsoftu (np. Office 365, Windows Server).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Microsoft Azure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6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Kluczowe usługi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Azure Virtual Machines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wirtualne maszyny.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Blob Storage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przechowywanie danych.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Azure Functions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obliczenia bezserwerowe.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pl" sz="1100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Azure Active Directory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zarządzanie tożsamością.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Zastosowania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pl" sz="1100">
                <a:solidFill>
                  <a:srgbClr val="274E13"/>
                </a:solidFill>
                <a:latin typeface="Arial"/>
                <a:ea typeface="Arial"/>
                <a:cs typeface="Arial"/>
                <a:sym typeface="Arial"/>
              </a:rPr>
              <a:t>Aplikacje korporacyjne, integracja z ekosystemem Microsoftu, hybrydowe rozwiązania chmurowe.</a:t>
            </a:r>
            <a:endParaRPr b="1" sz="1100">
              <a:solidFill>
                <a:srgbClr val="274E1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Zalety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Świetna integracja z narzędziami Microsoftu, silne wsparcie dla środowisk hybrydowych, duża dostępność.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Wady</a:t>
            </a:r>
            <a:r>
              <a:rPr lang="pl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Może być mniej intuicyjny dla użytkowników spoza ekosystemu Microsoftu.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solidFill>
                  <a:srgbClr val="000000"/>
                </a:solidFill>
              </a:rPr>
              <a:t>RODO</a:t>
            </a:r>
            <a:endParaRPr sz="2400"/>
          </a:p>
        </p:txBody>
      </p:sp>
      <p:sp>
        <p:nvSpPr>
          <p:cNvPr id="428" name="Google Shape;428;p6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latin typeface="Tahoma"/>
                <a:ea typeface="Tahoma"/>
                <a:cs typeface="Tahoma"/>
                <a:sym typeface="Tahoma"/>
              </a:rPr>
              <a:t>Rozporządzenie o Ochronie Danych Osobowych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Jest to </a:t>
            </a: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rozporządzenie Parlamentu Europejskiego i Rady UE 2016/679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które weszło w życie </a:t>
            </a: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25 maja 2018 r.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i obowiązuje we wszystkich krajach Unii Europejskiej.</a:t>
            </a:r>
            <a:endParaRPr sz="20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RODO</a:t>
            </a:r>
            <a:endParaRPr/>
          </a:p>
        </p:txBody>
      </p:sp>
      <p:sp>
        <p:nvSpPr>
          <p:cNvPr id="434" name="Google Shape;434;p68"/>
          <p:cNvSpPr txBox="1"/>
          <p:nvPr>
            <p:ph idx="1" type="body"/>
          </p:nvPr>
        </p:nvSpPr>
        <p:spPr>
          <a:xfrm>
            <a:off x="729450" y="2078875"/>
            <a:ext cx="7688700" cy="27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pl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🔹</a:t>
            </a: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pl" sz="1908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Najważniejsze informacje o RODO:</a:t>
            </a:r>
            <a:endParaRPr b="1" sz="1908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765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8"/>
              <a:buFont typeface="Arial"/>
              <a:buChar char="●"/>
            </a:pPr>
            <a:r>
              <a:rPr b="1" lang="pl" sz="1908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Cel</a:t>
            </a:r>
            <a:r>
              <a:rPr lang="pl" sz="1908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ochrona osób fizycznych w związku z przetwarzaniem ich danych osobowych i swobodny przepływ tych danych w UE.</a:t>
            </a:r>
            <a:br>
              <a:rPr lang="pl" sz="1908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1908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765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8"/>
              <a:buFont typeface="Arial"/>
              <a:buChar char="●"/>
            </a:pPr>
            <a:r>
              <a:rPr b="1" lang="pl" sz="1908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Dane osobowe</a:t>
            </a:r>
            <a:r>
              <a:rPr lang="pl" sz="1908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każda informacja, która pozwala zidentyfikować osobę (np. imię i nazwisko, PESEL, adres, e-mail, numer telefonu, adres IP).</a:t>
            </a:r>
            <a:endParaRPr sz="1908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RODO</a:t>
            </a:r>
            <a:endParaRPr/>
          </a:p>
        </p:txBody>
      </p:sp>
      <p:sp>
        <p:nvSpPr>
          <p:cNvPr id="440" name="Google Shape;440;p69"/>
          <p:cNvSpPr txBox="1"/>
          <p:nvPr>
            <p:ph idx="1" type="body"/>
          </p:nvPr>
        </p:nvSpPr>
        <p:spPr>
          <a:xfrm>
            <a:off x="729450" y="2078875"/>
            <a:ext cx="7688700" cy="29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Podstawowe zasady</a:t>
            </a: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ahoma"/>
              <a:buChar char="●"/>
            </a:pP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legalność, rzetelność i przejrzystość przetwarzania,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ahoma"/>
              <a:buChar char="●"/>
            </a:pP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celowość (dane zbierane tylko w konkretnym celu),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ahoma"/>
              <a:buChar char="●"/>
            </a:pP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minimalizacja danych (zbieranie tylko tego, co niezbędne),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ahoma"/>
              <a:buChar char="●"/>
            </a:pP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prawidłowość i aktualność danych,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ahoma"/>
              <a:buChar char="●"/>
            </a:pP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ograniczenie przechowywania,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ahoma"/>
              <a:buChar char="●"/>
            </a:pPr>
            <a:r>
              <a:rPr lang="pl" sz="1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integralność i poufność.</a:t>
            </a:r>
            <a:endParaRPr sz="19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RODO</a:t>
            </a:r>
            <a:endParaRPr/>
          </a:p>
        </p:txBody>
      </p:sp>
      <p:sp>
        <p:nvSpPr>
          <p:cNvPr id="446" name="Google Shape;446;p70"/>
          <p:cNvSpPr txBox="1"/>
          <p:nvPr>
            <p:ph idx="1" type="body"/>
          </p:nvPr>
        </p:nvSpPr>
        <p:spPr>
          <a:xfrm>
            <a:off x="729450" y="2078875"/>
            <a:ext cx="7688700" cy="29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Prawa osoby, której dane dotyczą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prawo dostępu do swoich danych,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prawo do sprostowania danych,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prawo do usunięcia („prawo do bycia zapomnianym”),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prawo do ograniczenia przetwarzania,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prawo do przenoszenia danych,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●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prawo sprzeciwu wobec przetwarzania.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RODO</a:t>
            </a:r>
            <a:endParaRPr/>
          </a:p>
        </p:txBody>
      </p:sp>
      <p:sp>
        <p:nvSpPr>
          <p:cNvPr id="452" name="Google Shape;452;p71"/>
          <p:cNvSpPr txBox="1"/>
          <p:nvPr>
            <p:ph idx="1" type="body"/>
          </p:nvPr>
        </p:nvSpPr>
        <p:spPr>
          <a:xfrm>
            <a:off x="729450" y="2078875"/>
            <a:ext cx="7688700" cy="297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Administrator danych</a:t>
            </a: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(np. firma, urząd) ma obowiązek:</a:t>
            </a:r>
            <a:b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○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dbać o bezpieczeństwo danych,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○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informować o sposobie ich przetwarzania,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○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reagować na naruszenia (np. wycieki danych),</a:t>
            </a: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Char char="○"/>
            </a:pPr>
            <a: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prowadzić rejestry czynności przetwarzania.</a:t>
            </a:r>
            <a:br>
              <a:rPr lang="pl" sz="18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Procesor (CPU) - długość słowa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/>
              <a:t>Potocznie mówimy że procesor jest 64-bitowy</a:t>
            </a:r>
            <a:r>
              <a:rPr lang="pl"/>
              <a:t>. To najważniejsza cecha procesora.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Definicja: </a:t>
            </a:r>
            <a:r>
              <a:rPr lang="pl"/>
              <a:t>Słowo maszynowe - Jest to podstawowa jednostka informacji przetwarzana przez komputer. Składa się z określonej liczby bitów, zwanej długością lub szerokością słowa.</a:t>
            </a:r>
            <a:br>
              <a:rPr lang="pl"/>
            </a:br>
            <a:br>
              <a:rPr lang="pl"/>
            </a:br>
            <a:r>
              <a:rPr lang="pl"/>
              <a:t>Procesor </a:t>
            </a:r>
            <a:r>
              <a:rPr b="1" lang="pl"/>
              <a:t>każdą</a:t>
            </a:r>
            <a:r>
              <a:rPr lang="pl"/>
              <a:t> operację wykonuje na “słowach”. Im większe słowo obsługuje tym większą informację na raz może wykonać. </a:t>
            </a:r>
            <a:br>
              <a:rPr lang="pl"/>
            </a:br>
            <a:br>
              <a:rPr lang="pl"/>
            </a:br>
            <a:r>
              <a:rPr lang="pl"/>
              <a:t>Ważne w programach kompilowanych (np. w C++) kompilować je pod określoną architekturę procesora. Zwyczajnie program będzie działać bardziej optymalnie, ewentualnie jak będzie źle to nie zadziała w ogóle.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Warto przeczytać: </a:t>
            </a:r>
            <a:r>
              <a:rPr lang="pl" u="sng">
                <a:solidFill>
                  <a:schemeClr val="hlink"/>
                </a:solidFill>
                <a:hlinkClick r:id="rId3"/>
              </a:rPr>
              <a:t>https://wsiz.edu.pl/blog-naukowy/jak-dziala-cpu-wykonywanie-instrukcji-przez-procesor-na-przykladach/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3150" y="684725"/>
            <a:ext cx="1334875" cy="13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Sieć komputerowa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58" name="Google Shape;458;p7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8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to </a:t>
            </a:r>
            <a:r>
              <a:rPr b="1" lang="pl" sz="18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system połączonych ze sobą urządzeń</a:t>
            </a:r>
            <a:r>
              <a:rPr lang="pl" sz="18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(np. komputerów, drukarek), które </a:t>
            </a:r>
            <a:r>
              <a:rPr b="1" lang="pl" sz="18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umożliwiają wymianę danych i zasobów</a:t>
            </a:r>
            <a:r>
              <a:rPr lang="pl" sz="18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takie jak pliki, drukarki czy dostęp do internetu. Kluczowe technologie sieciowe to media transmisyjne, protokoły komunikacyjne, routery i interfejsy sieciowe</a:t>
            </a:r>
            <a:endParaRPr sz="19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pl"/>
              <a:t>📝</a:t>
            </a: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Sieci klasyfikuje się ze względu na zasięg</a:t>
            </a:r>
            <a:endParaRPr sz="3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4" name="Google Shape;464;p7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700"/>
              <a:buFont typeface="Tahoma"/>
              <a:buChar char="●"/>
            </a:pPr>
            <a:r>
              <a:rPr lang="pl" sz="1700">
                <a:solidFill>
                  <a:srgbClr val="0B5394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LAN</a:t>
            </a:r>
            <a:r>
              <a:rPr lang="pl" sz="17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pl" sz="17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(Local Area Network): Sieć lokalna, ograniczona do małego obszaru, np. biura, szkoły lub domu. </a:t>
            </a:r>
            <a:endParaRPr sz="17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700"/>
              <a:buFont typeface="Tahoma"/>
              <a:buChar char="●"/>
            </a:pPr>
            <a:r>
              <a:rPr lang="pl" sz="1700">
                <a:solidFill>
                  <a:srgbClr val="0B5394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MAN</a:t>
            </a:r>
            <a:r>
              <a:rPr lang="pl" sz="17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pl" sz="17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(Metropolitan Area Network): Sieć miejska, która obejmuje swoim zasięgiem miasto. </a:t>
            </a:r>
            <a:endParaRPr sz="17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700"/>
              <a:buFont typeface="Tahoma"/>
              <a:buChar char="●"/>
            </a:pPr>
            <a:r>
              <a:rPr lang="pl" sz="1700">
                <a:solidFill>
                  <a:srgbClr val="0B5394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WAN</a:t>
            </a:r>
            <a:r>
              <a:rPr lang="pl" sz="17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pl" sz="17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(Wide Area Network): Sieć rozległa, obejmująca duży obszar geograficzny, np. Internet. </a:t>
            </a:r>
            <a:endParaRPr sz="1600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LAN (Local Area Network) – Sieć lokalna</a:t>
            </a:r>
            <a:endParaRPr sz="24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0" name="Google Shape;470;p74"/>
          <p:cNvSpPr txBox="1"/>
          <p:nvPr>
            <p:ph idx="1" type="body"/>
          </p:nvPr>
        </p:nvSpPr>
        <p:spPr>
          <a:xfrm>
            <a:off x="729450" y="2078875"/>
            <a:ext cx="7688700" cy="29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Sieć lokalna, to sieć komputerowa</a:t>
            </a:r>
            <a:r>
              <a:rPr b="1"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 łącząca urządzenia na ograniczonym obszarze</a:t>
            </a: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, takim jak dom, biuro czy szkoła. </a:t>
            </a:r>
            <a:endParaRPr sz="15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Jej główną funkcją jest </a:t>
            </a:r>
            <a:r>
              <a:rPr b="1"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umożliwienie szybkiej wymiany danych i współdzielenia zasobów</a:t>
            </a: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, takich jak drukarki czy Internet, między połączonymi urządzeniami. </a:t>
            </a:r>
            <a:endParaRPr sz="15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Sieci LAN mogą być</a:t>
            </a:r>
            <a:endParaRPr sz="15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●"/>
            </a:pP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przewodowe (np. </a:t>
            </a:r>
            <a:r>
              <a:rPr lang="pl" sz="1500">
                <a:solidFill>
                  <a:srgbClr val="171717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Ethernet</a:t>
            </a: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) ,</a:t>
            </a:r>
            <a:endParaRPr sz="15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500"/>
              <a:buFont typeface="Tahoma"/>
              <a:buChar char="●"/>
            </a:pP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bezprzewodowe (WLAN), </a:t>
            </a:r>
            <a:endParaRPr sz="15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●"/>
            </a:pPr>
            <a:r>
              <a:rPr lang="pl" sz="15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wirtualne (VLAN), które pozwalają na logiczne podzielenie dużej sieci.</a:t>
            </a:r>
            <a:r>
              <a:rPr lang="pl" sz="1500">
                <a:latin typeface="Tahoma"/>
                <a:ea typeface="Tahoma"/>
                <a:cs typeface="Tahoma"/>
                <a:sym typeface="Tahoma"/>
              </a:rPr>
              <a:t> </a:t>
            </a:r>
            <a:endParaRPr sz="15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Główne cechy sieci LAN:</a:t>
            </a:r>
            <a:endParaRPr sz="3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76" name="Google Shape;476;p7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037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Ograniczony zasięg:</a:t>
            </a:r>
            <a:r>
              <a:rPr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Sieć obejmuje niewielki obszar geograficzny, zazwyczaj jeden budynek lub grupę sąsiadujących budynków. </a:t>
            </a:r>
            <a:endParaRPr sz="45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0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Szybka komunikacja:</a:t>
            </a:r>
            <a:r>
              <a:rPr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Pozwala na szybki i niezawodny przepływ danych między połączonymi urządzeniami. </a:t>
            </a:r>
            <a:endParaRPr sz="45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0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Współdzielenie zasobów:</a:t>
            </a:r>
            <a:r>
              <a:rPr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Umożliwia łatwe korzystanie z tych samych zasobów, takich jak drukarki, pliki czy dostęp do Internetu. </a:t>
            </a:r>
            <a:endParaRPr sz="45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037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Wysoka przepustowość:</a:t>
            </a:r>
            <a:r>
              <a:rPr lang="pl" sz="45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Połączenia przewodowe (Ethernet) w sieciach LAN charakteryzują się wysoką przepustowością i niskimi opóźnieniami, co jest kluczowe dla środowisk biznesowych. </a:t>
            </a:r>
            <a:endParaRPr sz="45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WAN (Wide Area Network) – Sieć rozległa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4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2" name="Google Shape;482;p76"/>
          <p:cNvSpPr txBox="1"/>
          <p:nvPr>
            <p:ph idx="1" type="body"/>
          </p:nvPr>
        </p:nvSpPr>
        <p:spPr>
          <a:xfrm>
            <a:off x="729450" y="2078875"/>
            <a:ext cx="7688700" cy="28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7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to </a:t>
            </a:r>
            <a:r>
              <a:rPr b="1" lang="pl" sz="17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rozbudowana sieć komputerowa łącząca oddzielne lokalizacje</a:t>
            </a:r>
            <a:r>
              <a:rPr lang="pl" sz="17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takie jak biura czy centra danych, </a:t>
            </a:r>
            <a:r>
              <a:rPr b="1" lang="pl" sz="17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na dużych obszarach geograficznych</a:t>
            </a:r>
            <a:r>
              <a:rPr lang="pl" sz="17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, nawet na całym świecie. </a:t>
            </a:r>
            <a:endParaRPr sz="17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7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Umożliwia ona komunikację między odległymi sieciami lokalnymi (LAN), wykorzystując do tego celu infrastrukturę operatorów telekomunikacyjnych. Przykładem globalnej sieci WAN jest Internet</a:t>
            </a:r>
            <a:endParaRPr sz="18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7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Cechy i funkcje sieci WAN</a:t>
            </a:r>
            <a:endParaRPr sz="3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8" name="Google Shape;488;p77"/>
          <p:cNvSpPr txBox="1"/>
          <p:nvPr>
            <p:ph idx="1" type="body"/>
          </p:nvPr>
        </p:nvSpPr>
        <p:spPr>
          <a:xfrm>
            <a:off x="729450" y="2078875"/>
            <a:ext cx="7688700" cy="30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00334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Duży zasięg geograficzny</a:t>
            </a:r>
            <a:r>
              <a:rPr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 WAN obejmuje znaczące obszary, np. kraje, kontynenty, wykraczając poza pojedynczy budynek czy kampus. </a:t>
            </a:r>
            <a:endParaRPr sz="1329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33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Połączenie mniejszych sieci</a:t>
            </a:r>
            <a:r>
              <a:rPr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 WAN łączy ze sobą mniejsze sieci, takie jak sieci LAN czy sieci metropolitalne (MAN), tworząc spójną całość. </a:t>
            </a:r>
            <a:endParaRPr sz="1329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33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Wykorzystanie infrastruktury zewnętrznej</a:t>
            </a:r>
            <a:r>
              <a:rPr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 Sieci WAN opierają się na usługach i infrastrukturze udostępnianej przez operatorów telekomunikacyjnych, co umożliwia transmisję danych na duże odległości. </a:t>
            </a:r>
            <a:endParaRPr sz="1329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33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Komunikacja między firmami</a:t>
            </a:r>
            <a:r>
              <a:rPr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 Przedsiębiorstwa używają sieci WAN do łączenia swoich oddziałów, centrów danych i placówek, co ułatwia wymianę informacji. </a:t>
            </a:r>
            <a:endParaRPr sz="1329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0334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Font typeface="Arial"/>
              <a:buChar char="●"/>
            </a:pPr>
            <a:r>
              <a:rPr b="1"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Podstawa dla Internetu</a:t>
            </a:r>
            <a:r>
              <a:rPr lang="pl" sz="1329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: Największą istniejącą siecią WAN jest globalny Internet, łączący miliony sieci lokalnych na całym świecie. </a:t>
            </a:r>
            <a:endParaRPr sz="1329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7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📝</a:t>
            </a: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MAN (Metropolitan Area Network)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94" name="Google Shape;494;p7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Czyli </a:t>
            </a:r>
            <a:r>
              <a:rPr b="1"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sieć metropolitalna lub miejska, to duża sieć komputerowa obejmująca zasięgiem obszar aglomeracji miejskiej lub całego miasta</a:t>
            </a: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Umożliwia ona połączenie wielu rozproszonych sieci lokalnych (LAN) za pomocą szybkiej komunikacji, często z wykorzystaniem połączeń światłowodowych.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Sieci MAN są używane przez instytucje rządowe, edukacyjne, przedsiębiorstwa oraz dostawców usług internetowych do wymiany danych i tworzenia infrastruktury inteligentnych miast. 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7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800"/>
              </a:spcAft>
              <a:buNone/>
            </a:pP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Cechy i zastosowania sieci MAN:</a:t>
            </a:r>
            <a:endParaRPr sz="3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0" name="Google Shape;500;p79"/>
          <p:cNvSpPr txBox="1"/>
          <p:nvPr>
            <p:ph idx="1" type="body"/>
          </p:nvPr>
        </p:nvSpPr>
        <p:spPr>
          <a:xfrm>
            <a:off x="729450" y="2078875"/>
            <a:ext cx="7688700" cy="29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Arial"/>
              <a:buChar char="●"/>
            </a:pPr>
            <a:r>
              <a:rPr b="1"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Zasięg:</a:t>
            </a: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Obejmuje obszar miasta lub aglomeracji.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Arial"/>
              <a:buChar char="●"/>
            </a:pPr>
            <a:r>
              <a:rPr b="1"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Połączenia:</a:t>
            </a: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Łączy ze sobą mniejsze sieci lokalne (LAN).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Arial"/>
              <a:buChar char="●"/>
            </a:pPr>
            <a:r>
              <a:rPr b="1"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Technologie:</a:t>
            </a: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Często wykorzystuje połączenia światłowodowe, ale możliwe jest także użycie technologii radiowych.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Arial"/>
              <a:buChar char="●"/>
            </a:pPr>
            <a:r>
              <a:rPr b="1"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Użytkownicy:</a:t>
            </a: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Korzystają z nich duże organizacje (rządowe, edukacyjne, prywatne), dostawcy usług internetowych oraz operatorzy telekomunikacyjni.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Tahoma"/>
              <a:buChar char="●"/>
            </a:pPr>
            <a:r>
              <a:rPr b="1"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Przykłady zastosowań:</a:t>
            </a:r>
            <a:endParaRPr b="1"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Tworzenie infrastruktury dla inteligentnych miast (smart cities).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Łączenie budynków uniwersyteckich w ramach kampusu. </a:t>
            </a:r>
            <a:endParaRPr sz="12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Zapewnienie szybkiej wymiany danych w ramach dużych organizacji bez udziału stron trzecich. 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latin typeface="Tahoma"/>
                <a:ea typeface="Tahoma"/>
                <a:cs typeface="Tahoma"/>
                <a:sym typeface="Tahoma"/>
              </a:rPr>
              <a:t>Topologie sieci komputerowych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80"/>
          <p:cNvSpPr txBox="1"/>
          <p:nvPr>
            <p:ph idx="1" type="body"/>
          </p:nvPr>
        </p:nvSpPr>
        <p:spPr>
          <a:xfrm>
            <a:off x="729450" y="2078875"/>
            <a:ext cx="7688700" cy="28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to sposoby, w jakie urządzenia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 (komputery, serwery, routery, przełączniki itp.) </a:t>
            </a:r>
            <a:r>
              <a:rPr b="1"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są fizycznie lub logicznie połączone w sieci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. Topologia </a:t>
            </a:r>
            <a:r>
              <a:rPr b="1"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określa strukturę połączeń między urządzeniami oraz sposób przepływu danych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 sz="12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Wybór topologii wpływa na wydajność, skalowalność, niezawodność i łatwość zarządzania siecią.</a:t>
            </a:r>
            <a:endParaRPr sz="12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216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Topologie dzielimy na:</a:t>
            </a:r>
            <a:endParaRPr sz="1216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5829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16"/>
              <a:buFont typeface="Arial"/>
              <a:buChar char="●"/>
            </a:pPr>
            <a:r>
              <a:rPr b="1" lang="pl" sz="1216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Fizyczne</a:t>
            </a:r>
            <a:r>
              <a:rPr lang="pl" sz="1216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Rzeczywisty układ kabli, urządzeń i połączeń.</a:t>
            </a:r>
            <a:endParaRPr sz="1216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5829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16"/>
              <a:buFont typeface="Arial"/>
              <a:buChar char="●"/>
            </a:pPr>
            <a:r>
              <a:rPr b="1" lang="pl" sz="1216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Logiczne</a:t>
            </a:r>
            <a:r>
              <a:rPr lang="pl" sz="1216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Sposób, w jaki dane przepływają w sieci, niezależnie od fizycznego układu (np. sieć może być fizycznie w topologii gwiazdy, ale logicznie w topologii magistrali).</a:t>
            </a:r>
            <a:endParaRPr sz="1216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8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Główne topologie sieci komputerowych</a:t>
            </a: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8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1. Topologia </a:t>
            </a:r>
            <a:r>
              <a:rPr b="1" lang="pl" sz="565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magistrali </a:t>
            </a: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(Bus Topology)</a:t>
            </a:r>
            <a:endParaRPr b="1" sz="56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2. Topologia </a:t>
            </a:r>
            <a:r>
              <a:rPr b="1" lang="pl" sz="565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gwiazdy </a:t>
            </a: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(Star Topology)</a:t>
            </a:r>
            <a:endParaRPr b="1" sz="56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3. Topologia </a:t>
            </a:r>
            <a:r>
              <a:rPr b="1" lang="pl" sz="565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pierścienia </a:t>
            </a: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(Ring Topology)</a:t>
            </a:r>
            <a:endParaRPr b="1" sz="56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4. Topologia </a:t>
            </a:r>
            <a:r>
              <a:rPr b="1" lang="pl" sz="565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siatki </a:t>
            </a: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(Mesh Topology)</a:t>
            </a:r>
            <a:endParaRPr b="1" sz="56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5. Topologia </a:t>
            </a:r>
            <a:r>
              <a:rPr b="1" lang="pl" sz="565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drzewa </a:t>
            </a:r>
            <a:r>
              <a:rPr b="1" lang="pl" sz="5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(Tree Topology)</a:t>
            </a:r>
            <a:endParaRPr b="1" sz="56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4606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Procesor (CPU) - architektura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Definicja: Abstrakcyjny model definiujący jego budowę i zasady działania, obejmujący jego model programowy (zestaw instrukcji, rejestry, tryby adresowania) oraz mikroarchitekturę (sprzętową implementację)</a:t>
            </a:r>
            <a:br>
              <a:rPr lang="pl"/>
            </a:br>
            <a:br>
              <a:rPr lang="pl"/>
            </a:br>
            <a:r>
              <a:rPr lang="pl"/>
              <a:t>Główne architektury procesorów to x86-64 (w której działają zarówno Intel, jak i AMD) oraz ARM, używana głównie w urządzeniach mobilnych i serwerach. Intel wykorzystuje architekturę x86-64 i jego własne implementacje, a także wprowadza innowacje w architekturze rdzeni (np. Alder Lake, Raptor Lake). AMD wykorzystuje architekturę x86-64, rozwijając ją w swojej architekturze rdzeni Zen, która jest znana z wysokiej wydajności i obsługi wielowątkowości.</a:t>
            </a:r>
            <a:endParaRPr/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700" y="662275"/>
            <a:ext cx="1191575" cy="11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8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200"/>
              </a:spcAft>
              <a:buNone/>
            </a:pPr>
            <a:r>
              <a:rPr lang="pl"/>
              <a:t>📝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Topologia </a:t>
            </a:r>
            <a:r>
              <a:rPr lang="pl" sz="24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magistrali 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(Bus Topology)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18" name="Google Shape;518;p82"/>
          <p:cNvSpPr txBox="1"/>
          <p:nvPr>
            <p:ph idx="1" type="body"/>
          </p:nvPr>
        </p:nvSpPr>
        <p:spPr>
          <a:xfrm>
            <a:off x="729450" y="2078875"/>
            <a:ext cx="8373900" cy="29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pl" sz="10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Wszystkie urządzenia są podłączone do pojedynczego kabla (magistrali), który pełni rolę głównego kanału komunikacyjnego.</a:t>
            </a:r>
            <a:endParaRPr b="1" sz="10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Jak działa</a:t>
            </a: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Dane wysyłane przez jedno urządzenie są widoczne dla wszystkich urządzeń w sieci, ale tylko odbiorca z pasującym adresem je przetwarza.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Zalety</a:t>
            </a: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Char char="●"/>
            </a:pP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Prosta i tania w instalacji (mało kabli).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Char char="●"/>
            </a:pP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Łatwa do wdrożenia w małych sieciach.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Wady</a:t>
            </a: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Char char="●"/>
            </a:pP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Awaria magistrali (np. przerwanie kabla) wyłącza całą sieć.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Char char="●"/>
            </a:pP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Kolizje danych przy dużym ruchu (wspólny kanał).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210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ahoma"/>
              <a:buChar char="●"/>
            </a:pP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Trudna do skalowania i diagnozowania błędów.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Zastosowanie</a:t>
            </a:r>
            <a:r>
              <a:rPr lang="pl" sz="10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Małe sieci LAN, np. w małej bibliotece, gdzie kilka komputerów łączy się z jednym serwerem przechowującym dane o książkach</a:t>
            </a:r>
            <a:endParaRPr sz="10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0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19" name="Google Shape;519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3325" y="3024250"/>
            <a:ext cx="1379963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8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pl"/>
              <a:t>📝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Topologia </a:t>
            </a:r>
            <a:r>
              <a:rPr lang="pl" sz="244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gwiazdy 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(Star Topology)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525" name="Google Shape;525;p83"/>
          <p:cNvSpPr txBox="1"/>
          <p:nvPr>
            <p:ph idx="1" type="body"/>
          </p:nvPr>
        </p:nvSpPr>
        <p:spPr>
          <a:xfrm>
            <a:off x="729450" y="2078875"/>
            <a:ext cx="80625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pl" sz="11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Wszystkie urządzenia są podłączone do centralnego punktu, np. przełącznika (switch) lub koncentratora (hub).</a:t>
            </a:r>
            <a:endParaRPr b="1" sz="11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Jak działa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Dane z jednego urządzenia przechodzą przez centralny punkt do odbiorcy. Przełącznik kieruje dane tylko do docelowego urządzenia.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Zalety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Łatwa do zarządzania i skalowania (dodanie nowego urządzenia to podłączenie do przełącznika).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Awaria jednego urządzenia nie wpływa na resztę sieci.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Lepsza wydajność dzięki unikaniu kolizji (w przełącznikach).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Wady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Awaria przełącznika zatrzymuje całą sieć.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Wymaga więcej kabli niż magistrala, co zwiększa koszt.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Zastosowanie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Najpopularniejsza topologia w nowoczesnych sieciach LAN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812"/>
          </a:p>
        </p:txBody>
      </p:sp>
      <p:pic>
        <p:nvPicPr>
          <p:cNvPr id="526" name="Google Shape;526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9788" y="3411075"/>
            <a:ext cx="1419225" cy="14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8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pl"/>
              <a:t>📝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Topologia </a:t>
            </a:r>
            <a:r>
              <a:rPr lang="pl" sz="244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pierścienia 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(Ring Topology)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532" name="Google Shape;532;p84"/>
          <p:cNvSpPr txBox="1"/>
          <p:nvPr>
            <p:ph idx="1" type="body"/>
          </p:nvPr>
        </p:nvSpPr>
        <p:spPr>
          <a:xfrm>
            <a:off x="729450" y="2078875"/>
            <a:ext cx="81426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Każde urządzenie jest połączone z dokładnie dwoma innymi, tworząc zamknięty pierścień.</a:t>
            </a:r>
            <a:endParaRPr b="1" sz="11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Jak działa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Dane przesyłane są w jednym kierunku (lub dwóch w podwójnym pierścieniu) od urządzenia do urządzenia, aż dotrą do odbiorcy.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Zalety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Równomierne obciążenie sieci (brak kolizji w token ring).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Prosta w przewidywaniu przepływu danych.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Wady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Awaria jednego urządzenia może przerwać cały pierścień (chyba że użyto podwójnego pierścienia).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Trudna do rozbudowy (dodanie urządzenia wymaga przerwania pierścienia).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Zastosowanie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Starsze sieci, np. Token Ring w IBM. Rzadziej używana dziś, ale może być w małej bibliotece z prostą siecią.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33" name="Google Shape;533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5000" y="2805225"/>
            <a:ext cx="1314450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8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pl"/>
              <a:t>📝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Topologia </a:t>
            </a:r>
            <a:r>
              <a:rPr lang="pl" sz="244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siatki 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(Mesh Topology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539" name="Google Shape;539;p85"/>
          <p:cNvSpPr txBox="1"/>
          <p:nvPr>
            <p:ph idx="1" type="body"/>
          </p:nvPr>
        </p:nvSpPr>
        <p:spPr>
          <a:xfrm>
            <a:off x="729450" y="2078875"/>
            <a:ext cx="8285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Każde urządzenie jest połączone z wieloma (lub wszystkimi) innymi urządzeniami w sieci (pełna siatka) lub z kilkoma (częściowa siatka).</a:t>
            </a:r>
            <a:endParaRPr b="1" sz="11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Jak działa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Dane mogą być przesyłane bezpośrednio między urządzeniami, co zwiększa niezawodność.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Zalety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Bardzo wysoka niezawodność – awaria jednego połączenia nie przerywa komunikacji.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Duża przepustowość dzięki wielu ścieżkom.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Wady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Bardzo kosztowna (dużo kabli i konfiguracji).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Skomplikowana w zarządzaniu przy dużej liczbie urządzeń.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Zastosowanie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Sieci o wysokim zapotrzebowaniu na niezawodność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40" name="Google Shape;540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6150" y="3685525"/>
            <a:ext cx="1069295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8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latin typeface="Tahoma"/>
                <a:ea typeface="Tahoma"/>
                <a:cs typeface="Tahoma"/>
                <a:sym typeface="Tahoma"/>
              </a:rPr>
              <a:t>Topologia </a:t>
            </a:r>
            <a:r>
              <a:rPr lang="pl" sz="24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drzewa </a:t>
            </a:r>
            <a:r>
              <a:rPr lang="pl" sz="2400">
                <a:latin typeface="Tahoma"/>
                <a:ea typeface="Tahoma"/>
                <a:cs typeface="Tahoma"/>
                <a:sym typeface="Tahoma"/>
              </a:rPr>
              <a:t>(Tree Topology)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86"/>
          <p:cNvSpPr txBox="1"/>
          <p:nvPr>
            <p:ph idx="1" type="body"/>
          </p:nvPr>
        </p:nvSpPr>
        <p:spPr>
          <a:xfrm>
            <a:off x="729450" y="2078875"/>
            <a:ext cx="8107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b="1" lang="pl" sz="11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Hierarchiczna struktura, w której urządzenia są połączone w sposób przypominający drzewo – korzeń (np. główny przełącznik) i gałęzie (podprzełączniki).</a:t>
            </a:r>
            <a:endParaRPr b="1" sz="11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Jak działa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Kombinacja topologii gwiazdy i magistrali – urządzenia w grupach (gwiazdy) łączą się hierarchicznie.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Zalety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Łatwa do skalowania (dodawanie nowych gałęzi).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Dobra dla dużych sieci z podziałem na segmenty.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Wady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Awaria korzenia (głównego przełącznika) przerywa komunikację w całej sieci.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ahoma"/>
              <a:buChar char="●"/>
            </a:pP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Złożona konfiguracja.</a:t>
            </a:r>
            <a:endParaRPr sz="11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Zastosowanie</a:t>
            </a:r>
            <a:r>
              <a:rPr lang="pl" sz="11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Duże sieci LAN, np. w dużej bibliotece z oddziałami, gdzie każdy oddział ma swoją gwiazdę połączoną z głównym serwerem </a:t>
            </a:r>
            <a:endParaRPr sz="11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47" name="Google Shape;547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30975" y="3253575"/>
            <a:ext cx="976848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8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pl"/>
              <a:t>📝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Topologia </a:t>
            </a:r>
            <a:r>
              <a:rPr lang="pl" sz="244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hybrydowa 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(Hybrid Topology)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553" name="Google Shape;553;p87"/>
          <p:cNvSpPr txBox="1"/>
          <p:nvPr>
            <p:ph idx="1" type="body"/>
          </p:nvPr>
        </p:nvSpPr>
        <p:spPr>
          <a:xfrm>
            <a:off x="729450" y="2078875"/>
            <a:ext cx="8249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Kombinacja różnych topologii (np. gwiazda + magistrala lub gwiazda + pierścień).</a:t>
            </a:r>
            <a:endParaRPr b="1" sz="12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Jak działa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Łączy zalety różnych topologii w zależności od potrzeb.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Zalety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Elastyczność – dostosowana do specyficznych wymagań.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Możliwość optymalizacji kosztów i niezawodności.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Wady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Złożona w konfiguracji i zarządzaniu.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Trudniejsza diagnostyka błędów.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Zastosowanie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Średnie i duże organizacje, np. biblioteka z centralnym serwerem i różnymi topologiami w oddziałach.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54" name="Google Shape;554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8338" y="2616275"/>
            <a:ext cx="1628775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8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2440">
                <a:latin typeface="Tahoma"/>
                <a:ea typeface="Tahoma"/>
                <a:cs typeface="Tahoma"/>
                <a:sym typeface="Tahoma"/>
              </a:rPr>
              <a:t>Protokoły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 internetowe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560" name="Google Shape;560;p8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To </a:t>
            </a:r>
            <a:r>
              <a:rPr b="1" lang="pl" sz="16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zestawy reguł i standardów, które umożliwiają komunikację między urządzeniami w sieci</a:t>
            </a:r>
            <a:r>
              <a:rPr lang="pl" sz="16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, takimi jak komputery, serwery czy smartfony. Pozwalają one na przesyłanie danych w sposób uporządkowany i zrozumiały dla obu stron. </a:t>
            </a:r>
            <a:endParaRPr sz="16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HTTP i HTTPS</a:t>
            </a:r>
            <a:r>
              <a:rPr lang="pl" sz="16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 to dwa popularne protokoły używane głównie do komunikacji między przeglądarkami internetowymi a serwerami webowymi.</a:t>
            </a:r>
            <a:endParaRPr sz="16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8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/>
              <a:t>📝</a:t>
            </a:r>
            <a:r>
              <a:rPr lang="pl" sz="2440">
                <a:latin typeface="Tahoma"/>
                <a:ea typeface="Tahoma"/>
                <a:cs typeface="Tahoma"/>
                <a:sym typeface="Tahoma"/>
              </a:rPr>
              <a:t>HTTP (Hypertext Transfer Protocol)</a:t>
            </a:r>
            <a:endParaRPr sz="244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566" name="Google Shape;566;p89"/>
          <p:cNvSpPr txBox="1"/>
          <p:nvPr>
            <p:ph idx="1" type="body"/>
          </p:nvPr>
        </p:nvSpPr>
        <p:spPr>
          <a:xfrm>
            <a:off x="729450" y="2078875"/>
            <a:ext cx="7688700" cy="29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Definicja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1" lang="pl" sz="12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Protokół komunikacyjny internetowy, który określa zasady wymiany informacji między klientem (np. przeglądarką internetową) a serwerem</a:t>
            </a:r>
            <a:r>
              <a:rPr b="1" lang="pl" sz="1200">
                <a:solidFill>
                  <a:srgbClr val="0B5394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Został stworzony w 1991 roku przez Tima Bernersa-Lee i jest używany do żądania i odbierania zasobów, takich jak strony HTML, obrazów czy plików.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Jak działa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1" lang="pl" sz="12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Gdy wpisujesz adres URL w przeglądarce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(np.</a:t>
            </a:r>
            <a:r>
              <a:rPr lang="pl" sz="1200">
                <a:solidFill>
                  <a:srgbClr val="000000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http://example.com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), </a:t>
            </a:r>
            <a:r>
              <a:rPr b="1" lang="pl" sz="12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przeglądarka wysyła żądanie HTTP </a:t>
            </a:r>
            <a:r>
              <a:rPr b="1"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(</a:t>
            </a:r>
            <a:r>
              <a:rPr b="1"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Request)</a:t>
            </a:r>
            <a:r>
              <a:rPr b="1" lang="pl" sz="12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 do serwera. Serwer odpowiada</a:t>
            </a:r>
            <a:r>
              <a:rPr b="1"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 (</a:t>
            </a:r>
            <a:r>
              <a:rPr b="1" lang="pl" sz="12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Response)</a:t>
            </a:r>
            <a:r>
              <a:rPr b="1" lang="pl" sz="12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, wysyłając dane. Komunikacja odbywa się w trybie klient-serwer.</a:t>
            </a:r>
            <a:endParaRPr b="1" sz="12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Wersje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Najpopularniejsze to HTTP/1.1 (starsza, ale nadal używana) i HTTP/2/HTTP/3 (nowsze, szybsze, z lepszą obsługą wielu żądań jednocześnie).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Zalety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Prosty i szybki w implementacji.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Wady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1" lang="pl" sz="1200">
                <a:solidFill>
                  <a:srgbClr val="1155CC"/>
                </a:solidFill>
                <a:latin typeface="Tahoma"/>
                <a:ea typeface="Tahoma"/>
                <a:cs typeface="Tahoma"/>
                <a:sym typeface="Tahoma"/>
              </a:rPr>
              <a:t>Brak szyfrowania – dane są przesyłane w formie jawnej (plain text)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co czyni je podatnymi na podsłuchiwanie i ataki (np. man-in-the-middle).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9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65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HTTPS (Hypertext Transfer Protocol Secure)</a:t>
            </a:r>
            <a:endParaRPr sz="265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90"/>
          <p:cNvSpPr txBox="1"/>
          <p:nvPr>
            <p:ph idx="1" type="body"/>
          </p:nvPr>
        </p:nvSpPr>
        <p:spPr>
          <a:xfrm>
            <a:off x="729450" y="2078875"/>
            <a:ext cx="7688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Definicja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1" lang="pl" sz="1625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HTTPS to bezpieczna wersja HTTP, która dodaje warstwę szyfrowania za pomocą protokołów SSL 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(Secure Sockets Layer) </a:t>
            </a:r>
            <a:r>
              <a:rPr b="1" lang="pl" sz="1625">
                <a:solidFill>
                  <a:srgbClr val="1155CC"/>
                </a:solidFill>
                <a:latin typeface="Tahoma"/>
                <a:ea typeface="Tahoma"/>
                <a:cs typeface="Tahoma"/>
                <a:sym typeface="Tahoma"/>
              </a:rPr>
              <a:t>lub nowszego TLS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(Transport Layer Security). Został wprowadzony, aby chronić dane przed nieautoryzowanym dostępem.</a:t>
            </a:r>
            <a:endParaRPr sz="16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Jak działa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1" lang="pl" sz="1625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Działa podobnie jak HTTP, ale połączenie jest szyfrowane</a:t>
            </a:r>
            <a:r>
              <a:rPr lang="pl" sz="1625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pl" sz="1625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Przeglądarka weryfikuje certyfikat SSL/TLS serwera,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który potwierdza autentyczność strony. Adres zaczyna się od https://, a w przeglądarce pojawia się ikona kłódki.</a:t>
            </a:r>
            <a:endParaRPr sz="16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Zalety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1" lang="pl" sz="1625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Zapewnia poufność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(szyfrowanie danych), </a:t>
            </a:r>
            <a:r>
              <a:rPr b="1" lang="pl" sz="1625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integralność 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(dane nie są modyfikowane w trakcie transmisji) i </a:t>
            </a:r>
            <a:r>
              <a:rPr b="1" lang="pl" sz="1625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uwierzytelnianie 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(potwierdzenie tożsamości serwera). Jest obowiązkowy dla stron obsługujących płatności, loginy czy dane osobowe.</a:t>
            </a:r>
            <a:endParaRPr sz="16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Wady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r>
              <a:rPr b="1" lang="pl" sz="1625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Lekko wolniejszy od HTTP ze względu na szyfrowanie</a:t>
            </a:r>
            <a:r>
              <a:rPr lang="pl" sz="1625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pl" sz="16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(choć różnica jest minimalna w nowoczesnych systemach). Wymaga certyfikatu, co może być dodatkowym kosztem.</a:t>
            </a:r>
            <a:endParaRPr sz="16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9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2100"/>
              </a:spcAft>
              <a:buNone/>
            </a:pPr>
            <a:r>
              <a:rPr lang="pl" sz="2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HTTPS i </a:t>
            </a:r>
            <a:r>
              <a:rPr lang="pl" sz="2400">
                <a:solidFill>
                  <a:srgbClr val="1F1F1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SEO (Search Engine Optimization)</a:t>
            </a:r>
            <a:endParaRPr sz="38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78" name="Google Shape;578;p91"/>
          <p:cNvSpPr txBox="1"/>
          <p:nvPr>
            <p:ph idx="1" type="body"/>
          </p:nvPr>
        </p:nvSpPr>
        <p:spPr>
          <a:xfrm>
            <a:off x="729450" y="2078875"/>
            <a:ext cx="7688700" cy="296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pl" sz="1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Lepsze pozycjonowanie:</a:t>
            </a:r>
            <a:r>
              <a:rPr lang="pl" sz="1400">
                <a:solidFill>
                  <a:srgbClr val="001D35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Google traktuje HTTPS jako sygnał rankingowy, co może poprawić pozycję strony w wynikach wyszukiwania. </a:t>
            </a:r>
            <a:endParaRPr sz="1400">
              <a:solidFill>
                <a:srgbClr val="001D35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rPr lang="pl" sz="1400">
                <a:solidFill>
                  <a:srgbClr val="1F1F1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HTTPS chroni przed przechwyceniem danych przez osoby trzecie, nie gwarantuje pełnego bezpieczeństwa, ponieważ </a:t>
            </a:r>
            <a:r>
              <a:rPr b="1" lang="pl" sz="1400">
                <a:solidFill>
                  <a:srgbClr val="1F1F1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sama strona może być złośliwa lub zawierać phishing</a:t>
            </a:r>
            <a:r>
              <a:rPr lang="pl" sz="1400">
                <a:solidFill>
                  <a:srgbClr val="1F1F1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(forma oszustwa internetowego polegająca na </a:t>
            </a: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podszywaniu się pod zaufane instytucje lub osoby w celu wyłudzenia poufnych danych, takich jak loginy, hasła czy dane kart płatniczych, lub nakłonienia ofiary do wykonania określonych działań)</a:t>
            </a:r>
            <a:r>
              <a:rPr lang="pl" sz="1400">
                <a:solidFill>
                  <a:srgbClr val="1F1F1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.</a:t>
            </a:r>
            <a:r>
              <a:rPr b="1" lang="pl" sz="1400">
                <a:solidFill>
                  <a:srgbClr val="7F6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Dlatego zawsze należy zachować ostrożność, zwłaszcza przy wprowadzaniu danych wrażliwych, i dokładnie sprawdzać adres URL przed podaniem informacji. </a:t>
            </a:r>
            <a:endParaRPr b="1" sz="1400">
              <a:solidFill>
                <a:srgbClr val="7F6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79" name="Google Shape;579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6700" y="662275"/>
            <a:ext cx="1191575" cy="11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Procesor (CPU) - rdzenie (Cores) i wątki (Threads)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Definicja: Rdzeń procesora to fizyczna, niezależna jednostka obliczeniowa wewnątrz procesora, która wykonuje operacje i instrukcje. Im więcej rdzeni, tym więcej zadań komputer może przetwarzać równolegle, zwiększając wydajność.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Definicja: Wątek to wirtualna, logiczna wersja rdzenia, umożliwiająca podzielenie jednego rdzenia fizycznego na dwie lub więcej części, które mogą niezależnie przetwarzać instrukcje.</a:t>
            </a:r>
            <a:br>
              <a:rPr lang="pl"/>
            </a:br>
            <a:br>
              <a:rPr lang="pl"/>
            </a:br>
            <a:r>
              <a:rPr lang="pl"/>
              <a:t>Ilość wątków to bardzo istotna informacja z punktu widzenia programowania. Każdy program to proces, z którego programista może wydzielić wątki - </a:t>
            </a:r>
            <a:r>
              <a:rPr lang="pl"/>
              <a:t>sekwencje</a:t>
            </a:r>
            <a:r>
              <a:rPr lang="pl"/>
              <a:t> programu które mogą wykonywać się jednocześnie - dzięki czemu program działa szybciej. 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4646" y="691898"/>
            <a:ext cx="631529" cy="631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31925" y="1421900"/>
            <a:ext cx="656975" cy="65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9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2300"/>
              </a:spcBef>
              <a:spcAft>
                <a:spcPts val="0"/>
              </a:spcAft>
              <a:buSzPts val="990"/>
              <a:buNone/>
            </a:pPr>
            <a:r>
              <a:rPr lang="pl"/>
              <a:t>📝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Różnice między HTTP a HTTPS</a:t>
            </a: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40"/>
          </a:p>
        </p:txBody>
      </p:sp>
      <p:sp>
        <p:nvSpPr>
          <p:cNvPr id="585" name="Google Shape;585;p92"/>
          <p:cNvSpPr txBox="1"/>
          <p:nvPr>
            <p:ph idx="1" type="body"/>
          </p:nvPr>
        </p:nvSpPr>
        <p:spPr>
          <a:xfrm>
            <a:off x="652650" y="2020100"/>
            <a:ext cx="7765500" cy="30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86" name="Google Shape;586;p92"/>
          <p:cNvGraphicFramePr/>
          <p:nvPr/>
        </p:nvGraphicFramePr>
        <p:xfrm>
          <a:off x="915900" y="2128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{60E87210-BC8D-4C23-9A33-883BE9542810}</a:tableStyleId>
              </a:tblPr>
              <a:tblGrid>
                <a:gridCol w="1690400"/>
                <a:gridCol w="2716050"/>
                <a:gridCol w="28325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>
                          <a:solidFill>
                            <a:srgbClr val="0B5394"/>
                          </a:solidFill>
                        </a:rPr>
                        <a:t>Cecha</a:t>
                      </a:r>
                      <a:endParaRPr b="1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>
                          <a:solidFill>
                            <a:srgbClr val="0B5394"/>
                          </a:solidFill>
                        </a:rPr>
                        <a:t>HTTP</a:t>
                      </a:r>
                      <a:endParaRPr b="1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>
                          <a:solidFill>
                            <a:srgbClr val="0B5394"/>
                          </a:solidFill>
                        </a:rPr>
                        <a:t>HTTPS</a:t>
                      </a:r>
                      <a:endParaRPr b="1">
                        <a:solidFill>
                          <a:srgbClr val="0B5394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rgbClr val="274E1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Szyfrowanie danych </a:t>
                      </a:r>
                      <a:endParaRPr b="1" sz="1100">
                        <a:solidFill>
                          <a:srgbClr val="274E13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Brak</a:t>
                      </a:r>
                      <a:endParaRPr sz="11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 SSL/TLS</a:t>
                      </a:r>
                      <a:endParaRPr sz="11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rgbClr val="274E1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Bezpieczeństwo</a:t>
                      </a:r>
                      <a:endParaRPr b="1" sz="1100">
                        <a:solidFill>
                          <a:srgbClr val="274E13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P</a:t>
                      </a: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odatne na podsłuch i ataki MITM</a:t>
                      </a:r>
                      <a:endParaRPr sz="11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C</a:t>
                      </a: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ertyfikat SSL/TLS potwierdza serwer, dane integralne</a:t>
                      </a:r>
                      <a:endParaRPr sz="11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rgbClr val="274E1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Domyślny port</a:t>
                      </a:r>
                      <a:endParaRPr b="1" sz="1100">
                        <a:solidFill>
                          <a:srgbClr val="274E13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80</a:t>
                      </a:r>
                      <a:endParaRPr sz="11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443</a:t>
                      </a:r>
                      <a:endParaRPr sz="11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rgbClr val="274E1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Wydajność</a:t>
                      </a:r>
                      <a:endParaRPr b="1" sz="1100">
                        <a:solidFill>
                          <a:srgbClr val="274E13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Nieco szybsze (brak szyfrowania)</a:t>
                      </a:r>
                      <a:endParaRPr sz="11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Minimalne wolniejsze, ale nowoczesne protokoły niwelują różnice</a:t>
                      </a:r>
                      <a:endParaRPr sz="11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l" sz="1100">
                          <a:solidFill>
                            <a:srgbClr val="274E13"/>
                          </a:solidFill>
                          <a:latin typeface="Tahoma"/>
                          <a:ea typeface="Tahoma"/>
                          <a:cs typeface="Tahoma"/>
                          <a:sym typeface="Tahoma"/>
                        </a:rPr>
                        <a:t>Wykorzystanie</a:t>
                      </a:r>
                      <a:endParaRPr b="1" sz="1100">
                        <a:solidFill>
                          <a:srgbClr val="274E13"/>
                        </a:solidFill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Radko w internecie (testy, sieci lokalne) </a:t>
                      </a:r>
                      <a:endParaRPr sz="11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" sz="1100">
                          <a:latin typeface="Tahoma"/>
                          <a:ea typeface="Tahoma"/>
                          <a:cs typeface="Tahoma"/>
                          <a:sym typeface="Tahoma"/>
                        </a:rPr>
                        <a:t>Standard w sieci(bankowość, sklepy, logowanie, serwery www</a:t>
                      </a:r>
                      <a:endParaRPr sz="11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87" name="Google Shape;587;p92"/>
          <p:cNvGraphicFramePr/>
          <p:nvPr/>
        </p:nvGraphicFramePr>
        <p:xfrm>
          <a:off x="304800" y="30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{F1BDC346-8811-414C-AF4A-51267E177B7F}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9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l"/>
              <a:t>📝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Protokoły internetowe: TCP/IP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3" name="Google Shape;593;p93"/>
          <p:cNvSpPr txBox="1"/>
          <p:nvPr>
            <p:ph idx="1" type="body"/>
          </p:nvPr>
        </p:nvSpPr>
        <p:spPr>
          <a:xfrm>
            <a:off x="729450" y="2078875"/>
            <a:ext cx="7688700" cy="29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TCP/IP to fundamentalny zestaw protokołów komunikacyjnych, który </a:t>
            </a:r>
            <a:r>
              <a:rPr b="1" lang="pl" sz="12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stanowi podstawę działania internetu i większości sieci komputerowych. Skrót TCP/IP pochodzi od dwóch kluczowych protokołów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: </a:t>
            </a:r>
            <a:endParaRPr sz="12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Tahoma"/>
              <a:buChar char="❏"/>
            </a:pPr>
            <a:r>
              <a:rPr b="1" lang="pl" sz="1200">
                <a:solidFill>
                  <a:srgbClr val="7F6000"/>
                </a:solidFill>
                <a:latin typeface="Tahoma"/>
                <a:ea typeface="Tahoma"/>
                <a:cs typeface="Tahoma"/>
                <a:sym typeface="Tahoma"/>
              </a:rPr>
              <a:t>Transmission Control Protocol (TCP)</a:t>
            </a:r>
            <a:endParaRPr b="1" sz="1200">
              <a:solidFill>
                <a:srgbClr val="7F6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6000"/>
              </a:buClr>
              <a:buSzPts val="1200"/>
              <a:buFont typeface="Tahoma"/>
              <a:buChar char="❏"/>
            </a:pPr>
            <a:r>
              <a:rPr b="1" lang="pl" sz="1200">
                <a:solidFill>
                  <a:srgbClr val="7F6000"/>
                </a:solidFill>
                <a:latin typeface="Tahoma"/>
                <a:ea typeface="Tahoma"/>
                <a:cs typeface="Tahoma"/>
                <a:sym typeface="Tahoma"/>
              </a:rPr>
              <a:t>Internet Protocol (IP).</a:t>
            </a:r>
            <a:endParaRPr b="1" sz="1200">
              <a:solidFill>
                <a:srgbClr val="7F6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38761D"/>
                </a:solidFill>
                <a:latin typeface="Tahoma"/>
                <a:ea typeface="Tahoma"/>
                <a:cs typeface="Tahoma"/>
                <a:sym typeface="Tahoma"/>
              </a:rPr>
              <a:t>Razem tworzą one model warstwowy,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pl" sz="12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który definiuje, jak dane są przesyłane między urządzeniami w sieci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. Model ten został opracowany w latach 70. XX wieku przez Departament Obrony USA (DARPA) w ramach projektu ARPANET, prekursora internetu. </a:t>
            </a:r>
            <a:endParaRPr sz="12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Dziś TCP/IP jest standardem de facto w komunikacji sieciowej, umożliwiającym wymianę danych między komputerami, serwerami i urządzeniami mobilnymi na całym świecie</a:t>
            </a:r>
            <a:r>
              <a:rPr lang="pl" sz="12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1200">
              <a:solidFill>
                <a:srgbClr val="171717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9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Historia i znaczenie TCP/IP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99" name="Google Shape;599;p94"/>
          <p:cNvSpPr txBox="1"/>
          <p:nvPr>
            <p:ph idx="1" type="body"/>
          </p:nvPr>
        </p:nvSpPr>
        <p:spPr>
          <a:xfrm>
            <a:off x="729450" y="2078875"/>
            <a:ext cx="7688700" cy="29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Protokół TCP/IP powstał, aby umożliwić łączenie heterogenicznych sieci, niezależnie od ich struktury sprzętowej</a:t>
            </a:r>
            <a:r>
              <a:rPr lang="pl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. W przeciwieństwie do modelu OSI (który ma 7 warstw i jest bardziej teoretyczny), </a:t>
            </a:r>
            <a:r>
              <a:rPr b="1" lang="pl">
                <a:solidFill>
                  <a:srgbClr val="741B47"/>
                </a:solidFill>
                <a:latin typeface="Tahoma"/>
                <a:ea typeface="Tahoma"/>
                <a:cs typeface="Tahoma"/>
                <a:sym typeface="Tahoma"/>
              </a:rPr>
              <a:t>TCP/IP jest praktycznym modelem z 4 warstwami, co czyni go prostszym i bardziej efektywnym</a:t>
            </a:r>
            <a:r>
              <a:rPr lang="pl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Jego kluczowa rola polega na definiowaniu "języka" komunikacji w sieciach</a:t>
            </a:r>
            <a:r>
              <a:rPr lang="pl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 – </a:t>
            </a:r>
            <a:r>
              <a:rPr b="1" lang="pl">
                <a:solidFill>
                  <a:srgbClr val="7F6000"/>
                </a:solidFill>
                <a:latin typeface="Tahoma"/>
                <a:ea typeface="Tahoma"/>
                <a:cs typeface="Tahoma"/>
                <a:sym typeface="Tahoma"/>
              </a:rPr>
              <a:t>protokół IP odpowiada za adresowanie i routing pakietów, a TCP zapewnia niezawodną transmisję danych</a:t>
            </a:r>
            <a:r>
              <a:rPr lang="pl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Bez TCP/IP nie byłoby możliwe przeglądanie stron internetowych, wysyłanie e-maili czy strumieniowanie wideo.</a:t>
            </a:r>
            <a:endParaRPr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9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Model warstwowy TCP/IP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95"/>
          <p:cNvSpPr txBox="1"/>
          <p:nvPr>
            <p:ph idx="1" type="body"/>
          </p:nvPr>
        </p:nvSpPr>
        <p:spPr>
          <a:xfrm>
            <a:off x="729450" y="2078875"/>
            <a:ext cx="7688700" cy="30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642">
                <a:solidFill>
                  <a:srgbClr val="38761D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Model TCP/IP dzieli komunikację sieciową na cztery warstwy, które współpracują, aby umożliwić wymianę danych między urządzeniami:  </a:t>
            </a:r>
            <a:endParaRPr b="1" sz="1642">
              <a:solidFill>
                <a:srgbClr val="38761D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4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pl" sz="1642">
                <a:solidFill>
                  <a:srgbClr val="171717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Każda warstwa ma swoje zadania: </a:t>
            </a:r>
            <a:endParaRPr sz="1642">
              <a:solidFill>
                <a:srgbClr val="171717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09449" lvl="0" marL="457200" rtl="0" algn="l">
              <a:spcBef>
                <a:spcPts val="800"/>
              </a:spcBef>
              <a:spcAft>
                <a:spcPts val="0"/>
              </a:spcAft>
              <a:buSzPct val="100000"/>
              <a:buFont typeface="Tahoma"/>
              <a:buChar char="❏"/>
            </a:pPr>
            <a:r>
              <a:rPr b="1" lang="pl" sz="1642">
                <a:solidFill>
                  <a:srgbClr val="7F6000"/>
                </a:solidFill>
                <a:latin typeface="Tahoma"/>
                <a:ea typeface="Tahoma"/>
                <a:cs typeface="Tahoma"/>
                <a:sym typeface="Tahoma"/>
              </a:rPr>
              <a:t>Warstwa aplikacji</a:t>
            </a:r>
            <a:r>
              <a:rPr lang="pl" sz="1642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: Odpowiada za usługi sieciowe dla aplikacji użytkownika, takie jak przeglądanie stron internetowych (HTTP) czy wysyłanie poczty (SMTP). </a:t>
            </a:r>
            <a:endParaRPr sz="1642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9449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❏"/>
            </a:pPr>
            <a:r>
              <a:rPr b="1" lang="pl" sz="1642">
                <a:solidFill>
                  <a:srgbClr val="7F6000"/>
                </a:solidFill>
                <a:latin typeface="Tahoma"/>
                <a:ea typeface="Tahoma"/>
                <a:cs typeface="Tahoma"/>
                <a:sym typeface="Tahoma"/>
              </a:rPr>
              <a:t>Warstwa transportowa</a:t>
            </a:r>
            <a:r>
              <a:rPr lang="pl" sz="1642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: Zarządza komunikacją między procesami na różnych komputerach, dzieląc dane na pakiety i zapewniając niezawodność (np. za pomocą </a:t>
            </a:r>
            <a:r>
              <a:rPr lang="pl" sz="1642">
                <a:solidFill>
                  <a:srgbClr val="171717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protokołu TCP</a:t>
            </a:r>
            <a:r>
              <a:rPr lang="pl" sz="1642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 lub szybszego UDP). </a:t>
            </a:r>
            <a:endParaRPr sz="1642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9449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❏"/>
            </a:pPr>
            <a:r>
              <a:rPr b="1" lang="pl" sz="1642">
                <a:solidFill>
                  <a:srgbClr val="7F6000"/>
                </a:solidFill>
                <a:latin typeface="Tahoma"/>
                <a:ea typeface="Tahoma"/>
                <a:cs typeface="Tahoma"/>
                <a:sym typeface="Tahoma"/>
              </a:rPr>
              <a:t>Warstwa internetowa</a:t>
            </a:r>
            <a:r>
              <a:rPr lang="pl" sz="1642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: Odpowiada za adresowanie i kierowanie pakietów danych, czyli przesyłanie ich do celu poprzez różne sieci (np. za pomocą </a:t>
            </a:r>
            <a:r>
              <a:rPr lang="pl" sz="1642">
                <a:solidFill>
                  <a:srgbClr val="171717"/>
                </a:solidFill>
                <a:uFill>
                  <a:noFill/>
                </a:uFill>
                <a:latin typeface="Tahoma"/>
                <a:ea typeface="Tahoma"/>
                <a:cs typeface="Tahoma"/>
                <a:sym typeface="Tahom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protokołu IP</a:t>
            </a:r>
            <a:r>
              <a:rPr lang="pl" sz="1642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). </a:t>
            </a:r>
            <a:endParaRPr sz="1642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9449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Tahoma"/>
              <a:buChar char="❏"/>
            </a:pPr>
            <a:r>
              <a:rPr b="1" lang="pl" sz="1642">
                <a:solidFill>
                  <a:srgbClr val="7F6000"/>
                </a:solidFill>
                <a:latin typeface="Tahoma"/>
                <a:ea typeface="Tahoma"/>
                <a:cs typeface="Tahoma"/>
                <a:sym typeface="Tahoma"/>
              </a:rPr>
              <a:t>Warstwa dostępu do sieci</a:t>
            </a:r>
            <a:r>
              <a:rPr lang="pl" sz="1642">
                <a:solidFill>
                  <a:srgbClr val="7F6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pl" sz="1642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(interfejsu sieciowego): Zajmuje się fizycznym przesyłaniem danych przez medium sieciowe (np. kabel) oraz ich przygotowaniem do transmisji, uwzględniając format i adresowanie fizyczne. 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9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9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2" name="Google Shape;612;p96" title="porownanie-iso-osi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9000" y="1396050"/>
            <a:ext cx="6509175" cy="2908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3" name="Google Shape;613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6700" y="662275"/>
            <a:ext cx="1191575" cy="1191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9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📝Model warstwowy TCP/IP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9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0" name="Google Shape;620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9125" y="1853849"/>
            <a:ext cx="7439025" cy="321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9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Proces przesyłania danych w TCP/IP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98"/>
          <p:cNvSpPr txBox="1"/>
          <p:nvPr>
            <p:ph idx="1" type="body"/>
          </p:nvPr>
        </p:nvSpPr>
        <p:spPr>
          <a:xfrm>
            <a:off x="729450" y="2078875"/>
            <a:ext cx="7688700" cy="28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4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Proces przesyłania danych w TCP/IP można opisać jako "</a:t>
            </a:r>
            <a:r>
              <a:rPr b="1" lang="pl" sz="1400">
                <a:solidFill>
                  <a:srgbClr val="783F04"/>
                </a:solidFill>
                <a:latin typeface="Tahoma"/>
                <a:ea typeface="Tahoma"/>
                <a:cs typeface="Tahoma"/>
                <a:sym typeface="Tahoma"/>
              </a:rPr>
              <a:t>enkapsulację</a:t>
            </a:r>
            <a:r>
              <a:rPr b="1" lang="pl" sz="14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" (pakowanie) i "</a:t>
            </a:r>
            <a:r>
              <a:rPr b="1" lang="pl" sz="1400">
                <a:solidFill>
                  <a:srgbClr val="783F04"/>
                </a:solidFill>
                <a:latin typeface="Tahoma"/>
                <a:ea typeface="Tahoma"/>
                <a:cs typeface="Tahoma"/>
                <a:sym typeface="Tahoma"/>
              </a:rPr>
              <a:t>dekapsulację</a:t>
            </a:r>
            <a:r>
              <a:rPr b="1" lang="pl" sz="14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" (rozpakowywanie):</a:t>
            </a:r>
            <a:endParaRPr b="1" sz="1400">
              <a:solidFill>
                <a:srgbClr val="0B5394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pl" sz="1400">
                <a:solidFill>
                  <a:srgbClr val="274E13"/>
                </a:solidFill>
                <a:latin typeface="Tahoma"/>
                <a:ea typeface="Tahoma"/>
                <a:cs typeface="Tahoma"/>
                <a:sym typeface="Tahoma"/>
              </a:rPr>
              <a:t>Nadawca</a:t>
            </a: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Dane z aplikacji są dzielone na segmenty (TCP/UDP), dodawane nagłówki IP (pakiety), a następnie ramki w warstwie dostępu do sieci.</a:t>
            </a:r>
            <a:endParaRPr sz="1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pl" sz="1400">
                <a:solidFill>
                  <a:srgbClr val="274E13"/>
                </a:solidFill>
                <a:latin typeface="Tahoma"/>
                <a:ea typeface="Tahoma"/>
                <a:cs typeface="Tahoma"/>
                <a:sym typeface="Tahoma"/>
              </a:rPr>
              <a:t>Transmisja</a:t>
            </a: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Pakiety są routowane przez sieć – IP wybiera ścieżkę, ale nie gwarantuje dostarczenia (to rola TCP).</a:t>
            </a:r>
            <a:endParaRPr sz="1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1" lang="pl" sz="1400">
                <a:solidFill>
                  <a:srgbClr val="274E13"/>
                </a:solidFill>
                <a:latin typeface="Tahoma"/>
                <a:ea typeface="Tahoma"/>
                <a:cs typeface="Tahoma"/>
                <a:sym typeface="Tahoma"/>
              </a:rPr>
              <a:t>Odbiorca</a:t>
            </a: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Pakiety są odbierane, sprawdzane na błędy, reassemblowane i dostarczane do aplikacji.</a:t>
            </a:r>
            <a:endParaRPr sz="1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p9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Proces przesyłania danych w TCP/IP cd.</a:t>
            </a:r>
            <a:endParaRPr/>
          </a:p>
        </p:txBody>
      </p:sp>
      <p:sp>
        <p:nvSpPr>
          <p:cNvPr id="632" name="Google Shape;632;p9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Na przykład, podczas ładowania strony WWW: </a:t>
            </a:r>
            <a:endParaRPr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Przeglądarka wysyła żądanie HTTP (warstwa aplikacyjna), które jest pakowane w segment TCP, pakiet IP i ramkę Ethernet. TCP zapewnia, że dane dotrą w całości i w kolejności, podczas gdy IP obsługuje adresowanie (każde urządzenie ma unikalny adres IP, np. 192.168.1.1).</a:t>
            </a:r>
            <a:endParaRPr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10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pl"/>
              <a:t>📝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Kluczowe protokoły w rodzinie TCP/IP</a:t>
            </a:r>
            <a:endParaRPr sz="2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38" name="Google Shape;638;p10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❏"/>
            </a:pPr>
            <a:r>
              <a:rPr b="1" lang="pl" sz="12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IP (Internet Protocol)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Bezpołączeniowy, odpowiada za routing. Wersja IPv4 używa 32-bitowych adresów, IPv6 – 128-bitowych, co rozwiązuje problem braku adresów.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❏"/>
            </a:pPr>
            <a:r>
              <a:rPr b="1" lang="pl" sz="12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TCP (Transmission Control Protocol)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Połączeniowy, niezawodny – używa handshake (SYN-ACK), kontroli błędów i retransmisji.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❏"/>
            </a:pPr>
            <a:r>
              <a:rPr b="1" lang="pl" sz="12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UDP (User Datagram Protocol)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: Szybki, ale bez gwarancji dostarczenia – używany w grach online czy streamingu.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Inne: ICMP (do diagnostyki, np. ping), DNS (tłumaczenie nazw na IP), HTTP (przeglądanie web).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10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Zalety i wady</a:t>
            </a:r>
            <a:endParaRPr sz="39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44" name="Google Shape;644;p101"/>
          <p:cNvSpPr txBox="1"/>
          <p:nvPr>
            <p:ph idx="1" type="body"/>
          </p:nvPr>
        </p:nvSpPr>
        <p:spPr>
          <a:xfrm>
            <a:off x="679950" y="2078875"/>
            <a:ext cx="8184600" cy="299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✅ </a:t>
            </a:r>
            <a:r>
              <a:rPr b="1"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Uniwersalny standard</a:t>
            </a: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jest podstawą działania Internetu, powszechnie stosowany na całym świecie.</a:t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✅ </a:t>
            </a:r>
            <a:r>
              <a:rPr b="1"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Niezależny od sprzętu i systemu operacyjnego</a:t>
            </a: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działa na różnych platformach.</a:t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✅ </a:t>
            </a:r>
            <a:r>
              <a:rPr b="1"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Możliwość skalowania</a:t>
            </a: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dobrze sprawdza się w małych i bardzo dużych sieciach.</a:t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✅ </a:t>
            </a:r>
            <a:r>
              <a:rPr b="1"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El</a:t>
            </a:r>
            <a:r>
              <a:rPr b="1"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</a:t>
            </a:r>
            <a:r>
              <a:rPr b="1"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styczność protokołów</a:t>
            </a: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wiele różnych protokołów do różnych zastosowań (np. TCP, UDP, HTTP, DNS).</a:t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✅ </a:t>
            </a:r>
            <a:r>
              <a:rPr b="1"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Odporność na awarie</a:t>
            </a: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sieci TCP/IP mogą automatycznie omijać uszkodzone trasy.</a:t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❌ </a:t>
            </a:r>
            <a:r>
              <a:rPr b="1"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Złożoność</a:t>
            </a: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konfiguracja i zarządzanie mogą być trudne dla początkujących użytkowników.</a:t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❌ </a:t>
            </a:r>
            <a:r>
              <a:rPr b="1"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Nieprecyzyjny podział warstw</a:t>
            </a: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niektóre funkcje nakładają się między warstwami (np. aplikacja i transport).</a:t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❌ </a:t>
            </a:r>
            <a:r>
              <a:rPr b="1"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Nie gwarantuje pełnego bezpieczeństwa</a:t>
            </a: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wymaga dodatkowych protokołów (np. HTTPS, IPsec).</a:t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❌ </a:t>
            </a:r>
            <a:r>
              <a:rPr b="1"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Trudniejszy do zrozumienia</a:t>
            </a: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w porównaniu z modelem OSI, który ma bardziej logiczną strukturę.</a:t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25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❌ </a:t>
            </a:r>
            <a:r>
              <a:rPr b="1"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Nieoptymalny dla niektórych zastosowań lokalnych</a:t>
            </a:r>
            <a:r>
              <a:rPr lang="pl" sz="1325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– został zaprojektowany głównie dla komunikacji rozproszonej.</a:t>
            </a:r>
            <a:endParaRPr sz="1525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/>
              <a:t>Karta graficzna (GPU)</a:t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Definicja: </a:t>
            </a:r>
            <a:r>
              <a:rPr lang="pl"/>
              <a:t>Karta graficzna (GPU) to kluczowy podzespół komputera odpowiedzialny za przetwarzanie i generowanie obrazu wyświetlanego na monitorze. Jest to wyspecjalizowany układ, który zajmuje się obliczeniami graficznymi, a jej obecność jest niezbędna do prawidłowego działania komputera i kluczowa dla wydajności w grach, programach graficznych i innych zastosowaniach wymagających dużej mocy obliczeniowej.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10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Protokół internetowy: 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UDP</a:t>
            </a:r>
            <a:endParaRPr sz="2400"/>
          </a:p>
        </p:txBody>
      </p:sp>
      <p:sp>
        <p:nvSpPr>
          <p:cNvPr id="650" name="Google Shape;650;p102"/>
          <p:cNvSpPr txBox="1"/>
          <p:nvPr>
            <p:ph idx="1" type="body"/>
          </p:nvPr>
        </p:nvSpPr>
        <p:spPr>
          <a:xfrm>
            <a:off x="729450" y="2078875"/>
            <a:ext cx="7688700" cy="29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UDP (User Datagram Protocol) </a:t>
            </a:r>
            <a:r>
              <a:rPr b="1" lang="pl" sz="2400">
                <a:solidFill>
                  <a:srgbClr val="0B5394"/>
                </a:solidFill>
                <a:latin typeface="Tahoma"/>
                <a:ea typeface="Tahoma"/>
                <a:cs typeface="Tahoma"/>
                <a:sym typeface="Tahoma"/>
              </a:rPr>
              <a:t>to jeden z podstawowych protokołów warstwy transportowej w modelu TCP/IP</a:t>
            </a:r>
            <a:r>
              <a:rPr lang="pl" sz="24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 sz="24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24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Jest to protokół bezpołączeniowy</a:t>
            </a:r>
            <a:r>
              <a:rPr lang="pl" sz="24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, co oznacza, </a:t>
            </a:r>
            <a:r>
              <a:rPr b="1" lang="pl" sz="24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że nie ustanawia połączenia przed </a:t>
            </a:r>
            <a:r>
              <a:rPr b="1" lang="pl" sz="24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wysłaniem</a:t>
            </a:r>
            <a:r>
              <a:rPr b="1" lang="pl" sz="24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 danych i nie gwarantuje ich dostarczenia</a:t>
            </a:r>
            <a:r>
              <a:rPr lang="pl" sz="24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. </a:t>
            </a:r>
            <a:endParaRPr sz="24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Dane są wysyłane w formie datagramów (pakietów), które zawierają adres źródłowy, docelowy, długość i sumę kontrolną.</a:t>
            </a:r>
            <a:endParaRPr sz="24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10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Protokół internetowy: UDP cd.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103"/>
          <p:cNvSpPr txBox="1"/>
          <p:nvPr>
            <p:ph idx="1" type="body"/>
          </p:nvPr>
        </p:nvSpPr>
        <p:spPr>
          <a:xfrm>
            <a:off x="729450" y="2078875"/>
            <a:ext cx="7688700" cy="291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l" sz="1600">
                <a:solidFill>
                  <a:srgbClr val="274E13"/>
                </a:solidFill>
                <a:latin typeface="Tahoma"/>
                <a:ea typeface="Tahoma"/>
                <a:cs typeface="Tahoma"/>
                <a:sym typeface="Tahoma"/>
              </a:rPr>
              <a:t>UDP służy do szybkiego przesyłania danych w sieciach komputerowych, gdzie nie jest wymagana gwarancja dostarczenia każdego pakietu ani ich kolejności. </a:t>
            </a:r>
            <a:endParaRPr b="1" sz="1600">
              <a:solidFill>
                <a:srgbClr val="274E13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6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Jest prosty i lekki, co czyni go idealnym do aplikacji, w których prędkość jest ważniejsza niż niezawodność. </a:t>
            </a:r>
            <a:r>
              <a:rPr b="1" lang="pl" sz="1600">
                <a:solidFill>
                  <a:srgbClr val="7F6000"/>
                </a:solidFill>
                <a:latin typeface="Tahoma"/>
                <a:ea typeface="Tahoma"/>
                <a:cs typeface="Tahoma"/>
                <a:sym typeface="Tahoma"/>
              </a:rPr>
              <a:t>W przeciwieństwie do TCP (Transmission Control Protocol), UDP nie obsługuje mechanizmów retransmisji utraconych pakietów, kontroli przepływu czy potwierdzeń odbioru.</a:t>
            </a:r>
            <a:endParaRPr b="1" sz="1600">
              <a:solidFill>
                <a:srgbClr val="7F6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10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📝</a:t>
            </a:r>
            <a:r>
              <a:rPr lang="pl" sz="2400">
                <a:latin typeface="Tahoma"/>
                <a:ea typeface="Tahoma"/>
                <a:cs typeface="Tahoma"/>
                <a:sym typeface="Tahoma"/>
              </a:rPr>
              <a:t>Jak działa UDP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2" name="Google Shape;662;p10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Kiedy aplikacja chce przesłać dane, </a:t>
            </a:r>
            <a:r>
              <a:rPr b="1"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UDP po prostu wysyła pakiety</a:t>
            </a: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do odbiorcy – </a:t>
            </a:r>
            <a:r>
              <a:rPr b="1"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bez wcześniejszego nawiązywania połączenia</a:t>
            </a: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i </a:t>
            </a:r>
            <a:r>
              <a:rPr b="1"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bez sprawdzania</a:t>
            </a: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czy odbiorca je otrzymał.</a:t>
            </a:r>
            <a:b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</a:br>
            <a:endParaRPr sz="1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Każdy pakiet (datagram) zawiera:</a:t>
            </a:r>
            <a:endParaRPr sz="1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●"/>
            </a:pP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adres nadawcy i odbiorcy,</a:t>
            </a:r>
            <a:endParaRPr sz="1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●"/>
            </a:pP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porty (numer identyfikujący aplikację po obu stronach),</a:t>
            </a:r>
            <a:endParaRPr sz="14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ahoma"/>
              <a:buChar char="●"/>
            </a:pPr>
            <a:r>
              <a:rPr lang="pl" sz="1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dane (np. fragment filmu, dźwięku, wiadomości itp.).</a:t>
            </a:r>
            <a:endParaRPr sz="14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10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Zastosowania UDP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68" name="Google Shape;668;p105"/>
          <p:cNvSpPr txBox="1"/>
          <p:nvPr>
            <p:ph idx="1" type="body"/>
          </p:nvPr>
        </p:nvSpPr>
        <p:spPr>
          <a:xfrm>
            <a:off x="729450" y="2078875"/>
            <a:ext cx="8361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pl" sz="20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UDP jest szeroko używany w scenariuszach wymagających niskiego opóźnienia i wysokiej wydajności, takich jak:</a:t>
            </a:r>
            <a:endParaRPr sz="20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7025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●"/>
            </a:pPr>
            <a:r>
              <a:rPr b="1" lang="pl" sz="2000">
                <a:solidFill>
                  <a:srgbClr val="7F6000"/>
                </a:solidFill>
                <a:latin typeface="Tahoma"/>
                <a:ea typeface="Tahoma"/>
                <a:cs typeface="Tahoma"/>
                <a:sym typeface="Tahoma"/>
              </a:rPr>
              <a:t>Streaming wideo i audio</a:t>
            </a:r>
            <a:r>
              <a:rPr lang="pl" sz="20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: Aplikacje jak YouTube, Netflix czy VoIP (np. Skype, Zoom) – utrata pojedynczego pakietu nie psuje całego strumienia, a prędkość jest kluczowa.</a:t>
            </a:r>
            <a:endParaRPr sz="20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7025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●"/>
            </a:pPr>
            <a:r>
              <a:rPr b="1" lang="pl" sz="2000">
                <a:solidFill>
                  <a:srgbClr val="7F6000"/>
                </a:solidFill>
                <a:latin typeface="Tahoma"/>
                <a:ea typeface="Tahoma"/>
                <a:cs typeface="Tahoma"/>
                <a:sym typeface="Tahoma"/>
              </a:rPr>
              <a:t>Gry online</a:t>
            </a:r>
            <a:r>
              <a:rPr lang="pl" sz="20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: Gry multiplayer (np. Fortnite, Counter-Strike) – szybka transmisja pozycji graczy, gdzie opóźnienie jest krytyczne.</a:t>
            </a:r>
            <a:endParaRPr sz="20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7025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●"/>
            </a:pPr>
            <a:r>
              <a:rPr b="1" lang="pl" sz="2000">
                <a:solidFill>
                  <a:srgbClr val="7F6000"/>
                </a:solidFill>
                <a:latin typeface="Tahoma"/>
                <a:ea typeface="Tahoma"/>
                <a:cs typeface="Tahoma"/>
                <a:sym typeface="Tahoma"/>
              </a:rPr>
              <a:t>DNS (Domain Name System)</a:t>
            </a:r>
            <a:r>
              <a:rPr lang="pl" sz="20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: Zapytania o adresy IP – proste i szybkie.</a:t>
            </a:r>
            <a:endParaRPr sz="20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7025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●"/>
            </a:pPr>
            <a:r>
              <a:rPr b="1" lang="pl" sz="2000">
                <a:solidFill>
                  <a:srgbClr val="7F6000"/>
                </a:solidFill>
                <a:latin typeface="Tahoma"/>
                <a:ea typeface="Tahoma"/>
                <a:cs typeface="Tahoma"/>
                <a:sym typeface="Tahoma"/>
              </a:rPr>
              <a:t>DHCP (Dynamic Host Configuration Protocol)</a:t>
            </a:r>
            <a:r>
              <a:rPr lang="pl" sz="20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: Przydzielanie adresów IP w sieciach lokalnych.</a:t>
            </a:r>
            <a:endParaRPr sz="20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7025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●"/>
            </a:pPr>
            <a:r>
              <a:rPr b="1" lang="pl" sz="2000">
                <a:solidFill>
                  <a:srgbClr val="7F6000"/>
                </a:solidFill>
                <a:latin typeface="Tahoma"/>
                <a:ea typeface="Tahoma"/>
                <a:cs typeface="Tahoma"/>
                <a:sym typeface="Tahoma"/>
              </a:rPr>
              <a:t>NTP (Network Time Protocol)</a:t>
            </a:r>
            <a:r>
              <a:rPr lang="pl" sz="20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: Synchronizacja czasu między urządzeniami.</a:t>
            </a:r>
            <a:endParaRPr sz="20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7025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71717"/>
              </a:buClr>
              <a:buSzPct val="100000"/>
              <a:buFont typeface="Tahoma"/>
              <a:buChar char="●"/>
            </a:pPr>
            <a:r>
              <a:rPr b="1" lang="pl" sz="2000">
                <a:solidFill>
                  <a:srgbClr val="7F6000"/>
                </a:solidFill>
                <a:latin typeface="Tahoma"/>
                <a:ea typeface="Tahoma"/>
                <a:cs typeface="Tahoma"/>
                <a:sym typeface="Tahoma"/>
              </a:rPr>
              <a:t>Multicast i broadcast</a:t>
            </a:r>
            <a:r>
              <a:rPr lang="pl" sz="2000">
                <a:solidFill>
                  <a:srgbClr val="171717"/>
                </a:solidFill>
                <a:latin typeface="Tahoma"/>
                <a:ea typeface="Tahoma"/>
                <a:cs typeface="Tahoma"/>
                <a:sym typeface="Tahoma"/>
              </a:rPr>
              <a:t>: Wysyłanie danych do wielu odbiorców jednocześnie, np. w transmisjach na żywo.</a:t>
            </a:r>
            <a:endParaRPr sz="2000">
              <a:solidFill>
                <a:srgbClr val="171717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10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🟢 Zalety protokołu UDP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74" name="Google Shape;674;p106"/>
          <p:cNvSpPr txBox="1"/>
          <p:nvPr>
            <p:ph idx="1" type="body"/>
          </p:nvPr>
        </p:nvSpPr>
        <p:spPr>
          <a:xfrm>
            <a:off x="99675" y="2068900"/>
            <a:ext cx="8971200" cy="30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38761D"/>
                </a:solidFill>
                <a:latin typeface="Tahoma"/>
                <a:ea typeface="Tahoma"/>
                <a:cs typeface="Tahoma"/>
                <a:sym typeface="Tahoma"/>
              </a:rPr>
              <a:t>Szybkość transmisji</a:t>
            </a:r>
            <a:endParaRPr b="1" sz="1200">
              <a:solidFill>
                <a:srgbClr val="38761D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UDP nie wprowadza mechanizmów kontroli błędów, potwierdzeń ani retransmisji, co sprawia, że jest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znacznie szybszy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niż TCP.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Idealny do zastosowań, gdzie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czas reakcji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jest ważniejszy niż niezawodność (np. gry online, VoIP, transmisje wideo).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38761D"/>
                </a:solidFill>
                <a:latin typeface="Tahoma"/>
                <a:ea typeface="Tahoma"/>
                <a:cs typeface="Tahoma"/>
                <a:sym typeface="Tahoma"/>
              </a:rPr>
              <a:t>Niski narzut protokołu</a:t>
            </a:r>
            <a:endParaRPr b="1" sz="1200">
              <a:solidFill>
                <a:srgbClr val="38761D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Nagłówek UDP ma tylko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8 bajtów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, co minimalizuje obciążenie sieci i zwiększa efektywność przesyłu.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38761D"/>
                </a:solidFill>
                <a:latin typeface="Tahoma"/>
                <a:ea typeface="Tahoma"/>
                <a:cs typeface="Tahoma"/>
                <a:sym typeface="Tahoma"/>
              </a:rPr>
              <a:t>Brak zestawiania połączenia (bezpołączeniowość)</a:t>
            </a:r>
            <a:endParaRPr b="1" sz="1200">
              <a:solidFill>
                <a:srgbClr val="38761D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Nie trzeba ustanawiać połączenia (jak w TCP – 3-way handshake), dzięki czemu dane mogą być wysyłane natychmiast.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38761D"/>
                </a:solidFill>
                <a:latin typeface="Tahoma"/>
                <a:ea typeface="Tahoma"/>
                <a:cs typeface="Tahoma"/>
                <a:sym typeface="Tahoma"/>
              </a:rPr>
              <a:t>Obsługa broadcastu i multicastu</a:t>
            </a:r>
            <a:endParaRPr b="1" sz="1200">
              <a:solidFill>
                <a:srgbClr val="38761D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UDP pozwala wysyłać pakiety do wielu odbiorców jednocześnie (broadcast/multicast), co jest przydatne np. w transmisjach strumieniowych lub komunikacji sieciowej w grach.</a:t>
            </a:r>
            <a:endParaRPr sz="12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200">
                <a:solidFill>
                  <a:srgbClr val="38761D"/>
                </a:solidFill>
                <a:latin typeface="Tahoma"/>
                <a:ea typeface="Tahoma"/>
                <a:cs typeface="Tahoma"/>
                <a:sym typeface="Tahoma"/>
              </a:rPr>
              <a:t>Prostota implementacji</a:t>
            </a:r>
            <a:endParaRPr b="1" sz="1200">
              <a:solidFill>
                <a:srgbClr val="38761D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Ze względu na brak złożonych mechanizmów sterowania przepływem, UDP jest </a:t>
            </a:r>
            <a:r>
              <a:rPr b="1"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łatwy do implementacji</a:t>
            </a:r>
            <a:r>
              <a:rPr lang="pl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w aplikacjach.</a:t>
            </a:r>
            <a:endParaRPr sz="12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0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pl" sz="24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🔴 Wady protokołu UDP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80" name="Google Shape;680;p107"/>
          <p:cNvSpPr txBox="1"/>
          <p:nvPr>
            <p:ph idx="1" type="body"/>
          </p:nvPr>
        </p:nvSpPr>
        <p:spPr>
          <a:xfrm>
            <a:off x="119625" y="2078875"/>
            <a:ext cx="8941200" cy="30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500">
                <a:solidFill>
                  <a:srgbClr val="990000"/>
                </a:solidFill>
                <a:latin typeface="Tahoma"/>
                <a:ea typeface="Tahoma"/>
                <a:cs typeface="Tahoma"/>
                <a:sym typeface="Tahoma"/>
              </a:rPr>
              <a:t>Brak gwarancji dostarczenia danych</a:t>
            </a:r>
            <a:endParaRPr b="1" sz="1500">
              <a:solidFill>
                <a:srgbClr val="99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pl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Pakiety mogą się zgubić, dotrzeć w złej kolejności lub zostać zduplikowane — UDP tego </a:t>
            </a:r>
            <a:r>
              <a:rPr b="1" lang="pl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nie wykryje ani nie poprawi</a:t>
            </a:r>
            <a:r>
              <a:rPr lang="pl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sz="15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500">
                <a:solidFill>
                  <a:srgbClr val="990000"/>
                </a:solidFill>
                <a:latin typeface="Tahoma"/>
                <a:ea typeface="Tahoma"/>
                <a:cs typeface="Tahoma"/>
                <a:sym typeface="Tahoma"/>
              </a:rPr>
              <a:t>Brak kontroli przepływu i przeciążenia</a:t>
            </a:r>
            <a:endParaRPr b="1" sz="1500">
              <a:solidFill>
                <a:srgbClr val="99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ahoma"/>
              <a:buChar char="●"/>
            </a:pPr>
            <a:r>
              <a:rPr lang="pl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W przeciwieństwie do TCP, UDP nie reaguje na przeciążenie sieci; może to prowadzić do utraty pakietów przy dużym ruchu.</a:t>
            </a:r>
            <a:endParaRPr sz="15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500">
                <a:solidFill>
                  <a:srgbClr val="990000"/>
                </a:solidFill>
                <a:latin typeface="Tahoma"/>
                <a:ea typeface="Tahoma"/>
                <a:cs typeface="Tahoma"/>
                <a:sym typeface="Tahoma"/>
              </a:rPr>
              <a:t>Brak potwierdzeń odbioru</a:t>
            </a:r>
            <a:endParaRPr b="1" sz="1500">
              <a:solidFill>
                <a:srgbClr val="99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ahoma"/>
              <a:buChar char="●"/>
            </a:pPr>
            <a:r>
              <a:rPr lang="pl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Nadawca nie wie, czy dane zostały poprawnie odebrane przez odbiorcę.</a:t>
            </a:r>
            <a:endParaRPr sz="15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500">
                <a:solidFill>
                  <a:srgbClr val="990000"/>
                </a:solidFill>
                <a:latin typeface="Tahoma"/>
                <a:ea typeface="Tahoma"/>
                <a:cs typeface="Tahoma"/>
                <a:sym typeface="Tahoma"/>
              </a:rPr>
              <a:t>Mniejsza niezawodność</a:t>
            </a:r>
            <a:endParaRPr b="1" sz="1500">
              <a:solidFill>
                <a:srgbClr val="99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ahoma"/>
              <a:buChar char="●"/>
            </a:pPr>
            <a:r>
              <a:rPr lang="pl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Konieczność samodzielnego implementowania mechanizmów niezawodności (np. retransmisji, kontroli błędów) w aplikacji, jeśli są potrzebne.</a:t>
            </a:r>
            <a:endParaRPr sz="15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500">
                <a:solidFill>
                  <a:srgbClr val="990000"/>
                </a:solidFill>
                <a:latin typeface="Tahoma"/>
                <a:ea typeface="Tahoma"/>
                <a:cs typeface="Tahoma"/>
                <a:sym typeface="Tahoma"/>
              </a:rPr>
              <a:t>Brak zapewnienia kolejności danych</a:t>
            </a:r>
            <a:endParaRPr b="1" sz="1500">
              <a:solidFill>
                <a:srgbClr val="99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238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Tahoma"/>
              <a:buChar char="●"/>
            </a:pPr>
            <a:r>
              <a:rPr lang="pl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Kolej</a:t>
            </a:r>
            <a:r>
              <a:rPr lang="pl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</a:t>
            </a:r>
            <a:r>
              <a:rPr lang="pl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ość </a:t>
            </a:r>
            <a:r>
              <a:rPr lang="pl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przesłanych</a:t>
            </a:r>
            <a:r>
              <a:rPr lang="pl" sz="15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pakietów może być różna od kolejności odbioru.</a:t>
            </a:r>
            <a:endParaRPr sz="17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10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Przykładowy test</a:t>
            </a:r>
            <a:endParaRPr/>
          </a:p>
        </p:txBody>
      </p:sp>
      <p:sp>
        <p:nvSpPr>
          <p:cNvPr id="686" name="Google Shape;686;p10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