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Raleway"/>
      <p:regular r:id="rId44"/>
      <p:bold r:id="rId45"/>
      <p:italic r:id="rId46"/>
      <p:boldItalic r:id="rId47"/>
    </p:embeddedFont>
    <p:embeddedFont>
      <p:font typeface="Roboto"/>
      <p:regular r:id="rId48"/>
      <p:bold r:id="rId49"/>
      <p:italic r:id="rId50"/>
      <p:boldItalic r:id="rId51"/>
    </p:embeddedFont>
    <p:embeddedFont>
      <p:font typeface="Lato"/>
      <p:regular r:id="rId52"/>
      <p:bold r:id="rId53"/>
      <p:italic r:id="rId54"/>
      <p:boldItalic r:id="rId55"/>
    </p:embeddedFont>
    <p:embeddedFont>
      <p:font typeface="Tahoma"/>
      <p:regular r:id="rId56"/>
      <p:bold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aleway-regular.fntdata"/><Relationship Id="rId43" Type="http://schemas.openxmlformats.org/officeDocument/2006/relationships/slide" Target="slides/slide38.xml"/><Relationship Id="rId46" Type="http://schemas.openxmlformats.org/officeDocument/2006/relationships/font" Target="fonts/Raleway-italic.fntdata"/><Relationship Id="rId45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regular.fntdata"/><Relationship Id="rId47" Type="http://schemas.openxmlformats.org/officeDocument/2006/relationships/font" Target="fonts/Raleway-boldItalic.fntdata"/><Relationship Id="rId4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53" Type="http://schemas.openxmlformats.org/officeDocument/2006/relationships/font" Target="fonts/Lato-bold.fntdata"/><Relationship Id="rId52" Type="http://schemas.openxmlformats.org/officeDocument/2006/relationships/font" Target="fonts/Lato-regular.fntdata"/><Relationship Id="rId11" Type="http://schemas.openxmlformats.org/officeDocument/2006/relationships/slide" Target="slides/slide6.xml"/><Relationship Id="rId55" Type="http://schemas.openxmlformats.org/officeDocument/2006/relationships/font" Target="fonts/Lato-boldItalic.fntdata"/><Relationship Id="rId10" Type="http://schemas.openxmlformats.org/officeDocument/2006/relationships/slide" Target="slides/slide5.xml"/><Relationship Id="rId54" Type="http://schemas.openxmlformats.org/officeDocument/2006/relationships/font" Target="fonts/Lato-italic.fntdata"/><Relationship Id="rId13" Type="http://schemas.openxmlformats.org/officeDocument/2006/relationships/slide" Target="slides/slide8.xml"/><Relationship Id="rId57" Type="http://schemas.openxmlformats.org/officeDocument/2006/relationships/font" Target="fonts/Tahoma-bold.fntdata"/><Relationship Id="rId12" Type="http://schemas.openxmlformats.org/officeDocument/2006/relationships/slide" Target="slides/slide7.xml"/><Relationship Id="rId56" Type="http://schemas.openxmlformats.org/officeDocument/2006/relationships/font" Target="fonts/Tahoma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a7fb0f99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7a7fb0f99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a7fb0f999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7a7fb0f999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7a7fb0f99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7a7fb0f99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7a7fb0f999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7a7fb0f99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7a7fb0f999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7a7fb0f999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a7fb0f999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7a7fb0f999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a7fb0f999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7a7fb0f999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7a7fb0f999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7a7fb0f999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7a7fb0f999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7a7fb0f999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7a7fb0f999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7a7fb0f999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a7fb0f99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a7fb0f99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7a7fb0f999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7a7fb0f999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7a7fb0f999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7a7fb0f999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7a7fb0f999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7a7fb0f999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7a7fb0f999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7a7fb0f999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7a7fb0f999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7a7fb0f999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7cd1a362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7cd1a362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7cd1a3622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7cd1a3622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7cd1a3622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7cd1a3622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7cd1a3622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7cd1a3622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7cd1a3622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7cd1a3622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a7fb0f99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7a7fb0f99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7cd1a3622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7cd1a3622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7cd1a3622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7cd1a3622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7cd1a3622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7cd1a3622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7cd1a3622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7cd1a3622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7cd1a3622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7cd1a3622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7cd1a3622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7cd1a3622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7cd1a3622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7cd1a3622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7cd1a3622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7cd1a3622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7cd1a3622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7cd1a3622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a7fb0f99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7a7fb0f99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a7fb0f999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a7fb0f99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a7fb0f999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7a7fb0f999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7a7fb0f999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7a7fb0f999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7a7fb0f999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7a7fb0f999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7a7fb0f999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7a7fb0f99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benchmark.pl/testy_i_recenzje/darmowe-programy-do-testowania-komputera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benchmark.pl/testy_i_recenzje/darmowe-programy-do-testowania-komputera.html#6" TargetMode="External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intel.com/content/www/us/en/products/sku/196656/intel-core-i511300h-processor-8m-cache-up-to-4-40-ghz-with-ipu/specifications.html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nvidia.com/en-us/geforce/graphics-cards/30-series/rtx-3050/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cpartpicker.com/list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google.com/search?sca_esv=453f87096d44fbd1&amp;sxsrf=AE3TifO54aBzVrpfjPR_xB0bLE9xZ-4ZhA%3A1757374186443&amp;q=Web+Content+Accessibility+Guidelines&amp;sa=X&amp;ved=2ahUKEwjpivuAqcqPAxVDKRAIHZB6MI8QxccNegQIBhAB&amp;mstk=AUtExfBecFikjz6l3Qqrx7pjypDm9N8-jImE5J90l1_g6ommIx0y2D38m9boJefaqekbr__2mr-xdwgz3gshtROeyWt4FTlzK5IUHP5Sz-TT88UUdf3HJj_5_7csPpdUjgrWWPh46sKf9fI_IDvp3TWDvYP8sRwBT6ywMpgnDZezyzjkFRYEUs0UxZLs0V5piZU6YVTHOnH2JA-XEsCPHOwQKNdjl0ZDFMeGy-i52wlSK4uLTfurGafPL2B5AsZHQ0MXKMuk0cwLpR3lf7-NMm1xT9kb&amp;csui=3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w3.org/WAI/WCAG21/Understanding/text-spacing.html" TargetMode="External"/><Relationship Id="rId4" Type="http://schemas.openxmlformats.org/officeDocument/2006/relationships/hyperlink" Target="https://www.w3.org/WAI/standards-guidelines/act/rules/24afc2/" TargetMode="External"/><Relationship Id="rId5" Type="http://schemas.openxmlformats.org/officeDocument/2006/relationships/hyperlink" Target="https://www.w3.org/WAI/WCAG21/Understanding/text-spacing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siz.edu.pl/blog-naukowy/jak-dziala-cpu-wykonywanie-instrukcji-przez-procesor-na-przykladach/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Zastosowanie</a:t>
            </a:r>
            <a:r>
              <a:rPr lang="pl"/>
              <a:t> informatyki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Charakterystyka</a:t>
            </a:r>
            <a:r>
              <a:rPr lang="pl"/>
              <a:t> parametrów sprzętu komputerowego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Płyta główna (motherboard)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Definicja: Centralny element komputera, który służy jako podstawa dla wszystkich głównych komponentów, takich jak procesor, pamięć RAM i karty rozszerzeń. Jest to kluczowy podzespół zapewniający komunikację i synchronizację między wszystkimi częściami systemu, umożliwiając im prawidłowe współdziałanie i tworząc jeden, zgrany system.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Pamięć RAM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Pamięć RAM (Random Access Memory, czyli pamięć o dostępie swobodnym) to rodzaj pamięci komputerowej przechowującej dane tymczasowo i umożliwiającej szybki dostęp do nich, co jest niezbędne do bieżącego działania systemu operacyjnego, aplikacji i programów. Jest to pamięć ulotna – po wyłączeniu komputera wszystkie znajdujące się w niej dane są tracone. Ilość pamięci RAM ma bezpośredni wpływ na szybkość i płynność działania urządzenia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Dysk twardy (HDD/SSD)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Dysk HDD (Hard Disk Drive) to tradycyjny, mechaniczny dysk twardy wykorzystujący wirujące talerze magnetyczne do zapisu i odczytu danych, charakteryzujący się niskimi kosztami i dużą pojemnością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Definicja: Dysk SSD (Solid State Drive) to półprzewodnikowa pamięć masowa, która nie posiada ruchomych części, a dane przechowuje w pamięci flash, co zapewnia znacznie wyższą prędkość pracy, odporność na wstrząsy oraz niższe zużycie energii.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Jednostki pojemności pamięci masowych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Jednostki pojemności pamięci masowych to </a:t>
            </a:r>
            <a:r>
              <a:rPr b="1" lang="pl"/>
              <a:t>bit </a:t>
            </a:r>
            <a:r>
              <a:rPr lang="pl"/>
              <a:t>i </a:t>
            </a:r>
            <a:r>
              <a:rPr b="1" lang="pl"/>
              <a:t>bajty</a:t>
            </a:r>
            <a:r>
              <a:rPr lang="pl"/>
              <a:t> (</a:t>
            </a:r>
            <a:r>
              <a:rPr b="1" lang="pl"/>
              <a:t>B</a:t>
            </a:r>
            <a:r>
              <a:rPr lang="pl"/>
              <a:t>), a także ich wielokrotności, czyli </a:t>
            </a:r>
            <a:r>
              <a:rPr b="1" lang="pl"/>
              <a:t>kilobajty</a:t>
            </a:r>
            <a:r>
              <a:rPr lang="pl"/>
              <a:t> (</a:t>
            </a:r>
            <a:r>
              <a:rPr b="1" lang="pl"/>
              <a:t>KB</a:t>
            </a:r>
            <a:r>
              <a:rPr lang="pl"/>
              <a:t>), </a:t>
            </a:r>
            <a:r>
              <a:rPr b="1" lang="pl"/>
              <a:t>megabajty</a:t>
            </a:r>
            <a:r>
              <a:rPr lang="pl"/>
              <a:t> (</a:t>
            </a:r>
            <a:r>
              <a:rPr b="1" lang="pl"/>
              <a:t>MB</a:t>
            </a:r>
            <a:r>
              <a:rPr lang="pl"/>
              <a:t>), </a:t>
            </a:r>
            <a:r>
              <a:rPr b="1" lang="pl"/>
              <a:t>gigabajty</a:t>
            </a:r>
            <a:r>
              <a:rPr lang="pl"/>
              <a:t> (</a:t>
            </a:r>
            <a:r>
              <a:rPr b="1" lang="pl"/>
              <a:t>GB</a:t>
            </a:r>
            <a:r>
              <a:rPr lang="pl"/>
              <a:t>), </a:t>
            </a:r>
            <a:r>
              <a:rPr b="1" lang="pl"/>
              <a:t>terabajty </a:t>
            </a:r>
            <a:r>
              <a:rPr lang="pl"/>
              <a:t>(</a:t>
            </a:r>
            <a:r>
              <a:rPr b="1" lang="pl"/>
              <a:t>TB</a:t>
            </a:r>
            <a:r>
              <a:rPr lang="pl"/>
              <a:t>), a w większej skali </a:t>
            </a:r>
            <a:r>
              <a:rPr b="1" lang="pl"/>
              <a:t>petabajty </a:t>
            </a:r>
            <a:r>
              <a:rPr lang="pl"/>
              <a:t>(</a:t>
            </a:r>
            <a:r>
              <a:rPr b="1" lang="pl"/>
              <a:t>PB</a:t>
            </a:r>
            <a:r>
              <a:rPr lang="pl"/>
              <a:t>) i </a:t>
            </a:r>
            <a:r>
              <a:rPr b="1" lang="pl"/>
              <a:t>eksabajty </a:t>
            </a:r>
            <a:r>
              <a:rPr lang="pl"/>
              <a:t>(</a:t>
            </a:r>
            <a:r>
              <a:rPr b="1" lang="pl"/>
              <a:t>EB</a:t>
            </a:r>
            <a:r>
              <a:rPr lang="pl"/>
              <a:t>). Warto odróżnić je od binarnych jednostek, takich jak </a:t>
            </a:r>
            <a:r>
              <a:rPr b="1" lang="pl"/>
              <a:t>kibibajty </a:t>
            </a:r>
            <a:r>
              <a:rPr lang="pl"/>
              <a:t>(</a:t>
            </a:r>
            <a:r>
              <a:rPr b="1" lang="pl"/>
              <a:t>KiB</a:t>
            </a:r>
            <a:r>
              <a:rPr lang="pl"/>
              <a:t>), </a:t>
            </a:r>
            <a:r>
              <a:rPr b="1" lang="pl"/>
              <a:t>mebibajty </a:t>
            </a:r>
            <a:r>
              <a:rPr lang="pl"/>
              <a:t>(</a:t>
            </a:r>
            <a:r>
              <a:rPr b="1" lang="pl"/>
              <a:t>MiB</a:t>
            </a:r>
            <a:r>
              <a:rPr lang="pl"/>
              <a:t>) czy </a:t>
            </a:r>
            <a:r>
              <a:rPr b="1" lang="pl"/>
              <a:t>tebibajty </a:t>
            </a:r>
            <a:r>
              <a:rPr lang="pl"/>
              <a:t>(</a:t>
            </a:r>
            <a:r>
              <a:rPr b="1" lang="pl"/>
              <a:t>TiB</a:t>
            </a:r>
            <a:r>
              <a:rPr lang="pl"/>
              <a:t>), które opierają się na potęgach liczby 2, podczas gdy tradycyjne jednostki (</a:t>
            </a:r>
            <a:r>
              <a:rPr b="1" lang="pl"/>
              <a:t>KB</a:t>
            </a:r>
            <a:r>
              <a:rPr lang="pl"/>
              <a:t>, </a:t>
            </a:r>
            <a:r>
              <a:rPr b="1" lang="pl"/>
              <a:t>MB</a:t>
            </a:r>
            <a:r>
              <a:rPr lang="pl"/>
              <a:t>, </a:t>
            </a:r>
            <a:r>
              <a:rPr b="1" lang="pl"/>
              <a:t>GB</a:t>
            </a:r>
            <a:r>
              <a:rPr lang="pl"/>
              <a:t>) w praktyce są przyjmowane jako wielokrotności liczby 1000 (10^3), a nie 1024 (2^10).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/>
              <a:t>1 Bajt = 8 Bitów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1 EB = 1 000 PB = 1 000 000 TB = 1 000 000 000 GB </a:t>
            </a:r>
            <a:br>
              <a:rPr lang="pl"/>
            </a:br>
            <a:r>
              <a:rPr lang="pl"/>
              <a:t>1 GB = 1 000 MB = 1 000 000 KB = 1 000 000 000 B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Monitor (Wyświetlacz/Ekran)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Rozdzielczość monitora to liczba pikseli tworzących obraz na ekranie, podawana zazwyczaj jako liczba pikseli w poziomie i w pionie, np. 1920x1080 pikseli. Im więcej pikseli, tym wyższa rozdzielczość, co przekłada się na ostrzejszy, bardziej szczegółowy i dokładniejszy obraz. Rozdzielczość określa gęstość punktów, z których składa się obraz.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Przekątna monitora to odległość mierzona w linii prostej między dwoma przeciwległymi rogami ekranu, zazwyczaj podawana w calach.</a:t>
            </a:r>
            <a:endParaRPr/>
          </a:p>
          <a:p>
            <a:pPr indent="457200" lvl="0" marL="1828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Definicja 😉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275" y="3564875"/>
            <a:ext cx="1587799" cy="140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Wszystko inne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Myszki, klawiatury, głośniki, modemy, routery, drukarki, skanery, mikrofony, kamery…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Rodzaje komputerów: stacjonarne, laptopy (notebooki), serwery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Porównywanie parametrów urządzeń (Benchmarking)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423525"/>
            <a:ext cx="7688700" cy="19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Benchmarking sprzętu komputerowego to proces mierzenia i porównywania wydajności konkretnych podzespołów (np. procesora, karty graficznej) lub całego systemu komputerowego przy użyciu standardowych testów (benchmarków), w celu oceny jego szybkości i jakości działania w porównaniu do standardów rynkowych lub konkurencyjnych rozwiązań. Celem jest ocena efektywności danego sprzętu, identyfikacja potencjalnych obszarów do ulepszenia lub porównanie z innymi produktami dostępnymi na rynku.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Serwisy Benchmarkingowe: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https://www.benchmark.pl/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Benchmarking - programy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3DMark – test wydajności komputera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Cinebench R23 – test procesora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CrystalDiskMark 8 – test dysku SSD/HDD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CPU-Z – program do sprawdzania procesora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GPU-Z – program do sprawdzania karty graficznej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MemTest86 – test pamięci RAM</a:t>
            </a:r>
            <a:endParaRPr/>
          </a:p>
          <a:p>
            <a:pPr indent="-314325" lvl="0" marL="457200" rtl="0" algn="l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50"/>
              <a:buFont typeface="Arial"/>
              <a:buChar char="●"/>
            </a:pPr>
            <a:r>
              <a:rPr lang="pl" sz="1350">
                <a:solidFill>
                  <a:srgbClr val="555555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HWiNFO – diagnostyka całego komputera</a:t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1200"/>
              </a:spcAft>
              <a:buNone/>
            </a:pPr>
            <a:r>
              <a:rPr lang="pl"/>
              <a:t>żródło: https://www.benchmark.pl/testy_i_recenzje/darmowe-programy-do-testowania-komputera.html</a:t>
            </a:r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6700" y="662275"/>
            <a:ext cx="1191575" cy="11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I</a:t>
            </a:r>
            <a:r>
              <a:rPr lang="pl"/>
              <a:t>dentyfikacja parametrów urządzeń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762" y="1853850"/>
            <a:ext cx="6116476" cy="30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📝Identyfikacja parametrów urządzeń - CPU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Witryna producenta: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https://www.intel.com/content/www/us/en/products/sku/196656/intel-core-i511300h-processor-8m-cache-up-to-4-40-ghz-with-ipu/specifications.html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Istotne elementy (najbardziej):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8333"/>
              <a:buChar char="●"/>
            </a:pPr>
            <a:r>
              <a:rPr lang="pl" sz="12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Total Cores</a:t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rPr lang="pl" sz="12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Total Threads</a:t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rPr lang="pl" sz="12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Configurable TDP-up Base Frequency</a:t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t/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725" y="2652175"/>
            <a:ext cx="3575425" cy="240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Sprzęt Komputerowy - Hardware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</a:t>
            </a:r>
            <a:r>
              <a:rPr lang="pl" u="sng"/>
              <a:t>Wszystkie fizyczne elementy komputera</a:t>
            </a:r>
            <a:r>
              <a:rPr lang="pl"/>
              <a:t>. Inaczej, wszystkie urządzenia (elementy) komputera w jego wnętrzu albo mogące być do niego podłączone.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Można (</a:t>
            </a:r>
            <a:r>
              <a:rPr i="1" lang="pl"/>
              <a:t>głównie sprzęt zewnętrzny</a:t>
            </a:r>
            <a:r>
              <a:rPr lang="pl"/>
              <a:t>) podzielić na: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urządzenia</a:t>
            </a:r>
            <a:r>
              <a:rPr lang="pl"/>
              <a:t> wejścia: mysz, klawiatura, mikrofon, skaner…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urządzenia </a:t>
            </a:r>
            <a:r>
              <a:rPr lang="pl"/>
              <a:t>wyjścia</a:t>
            </a:r>
            <a:r>
              <a:rPr lang="pl"/>
              <a:t>: monitor (wyświetlacz), głośniki / słuchawki, drukarka…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urządzenia we/wy: monitor (wyświetlacz) dotykowy, modem</a:t>
            </a:r>
            <a:r>
              <a:rPr lang="pl"/>
              <a:t>...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📝Identyfikacja parametrów urządzeń - GPU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729450" y="2078875"/>
            <a:ext cx="6207600" cy="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Wirtyna producenta: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https://www.nvidia.com/en-us/geforce/graphics-cards/30-series/rtx-3050/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7075" y="696650"/>
            <a:ext cx="1916925" cy="397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9100" y="2730625"/>
            <a:ext cx="3097950" cy="24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729450" y="2730625"/>
            <a:ext cx="2953800" cy="22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350">
                <a:solidFill>
                  <a:srgbClr val="001D35"/>
                </a:solidFill>
                <a:latin typeface="Roboto"/>
                <a:ea typeface="Roboto"/>
                <a:cs typeface="Roboto"/>
                <a:sym typeface="Roboto"/>
              </a:rPr>
              <a:t>DirectX to zestaw</a:t>
            </a:r>
            <a:r>
              <a:rPr lang="pl" sz="1350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interfejsów programowania aplikacji (API) firmy Microsoft, który umożliwia grom i innym programom multimedialnym efektywną współpracę z podzespołami komputera, takimi jak karta graficzna czy dźwiękowa, bez konieczności pisania kodu dla każdego modelu sprzętu z osobna. W praktyce DirectX działa jako warstwa pośrednicząca między oprogramowaniem a sprzętem, ułatwiając tworzenie zaawansowanych gier i aplikacji o bogatych efektach wizualnych i dźwiękowych.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Budujemy wymarzony komputer stacjonarny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Odpowiadamy sobie na pytania: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do czego ma służyć komputer - inaczej jakie ma wymagania techniczne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jaką kwotę chcemy na niego przeznaczyć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czy bardziej nas interesuje wydajność czy ekonomia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W</a:t>
            </a:r>
            <a:r>
              <a:rPr lang="pl"/>
              <a:t>ymagania techniczne</a:t>
            </a:r>
            <a:endParaRPr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Przykłady wymagań technicznych firmowych:</a:t>
            </a:r>
            <a:endParaRPr/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SzPct val="108333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do projektowania graficznego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do obróbki wideo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biurowe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programistyczne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projektanta BD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testera oprogramowania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Przykłady wymagań technicznych domowych: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gracza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do jednoosobowej działalności gospodarczej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do streamingu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ucznia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Budujemy wymarzony komputer stacjonarny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https://pcpartpicker.com/list/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6900" y="1853850"/>
            <a:ext cx="5738951" cy="311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93525" y="662300"/>
            <a:ext cx="1132325" cy="11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📝Budujemy wymarzony komputer stacjonarny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Gniazdo (</a:t>
            </a:r>
            <a:r>
              <a:rPr lang="pl"/>
              <a:t>Socket</a:t>
            </a:r>
            <a:r>
              <a:rPr lang="pl"/>
              <a:t>): To miejsce na płycie </a:t>
            </a:r>
            <a:r>
              <a:rPr lang="pl"/>
              <a:t>głównej</a:t>
            </a:r>
            <a:r>
              <a:rPr lang="pl"/>
              <a:t> w której umieszczamy procesor. Musi do siebie pasować.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Sloty (Slots): To miejsca na RAM oraz karty rozszerzeń (graficzną, muzyczną) - inne na RAM inne na karty.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Interfejsy: Karty rozszerzeń muszą być kompatybilne z płytą </a:t>
            </a:r>
            <a:r>
              <a:rPr lang="pl"/>
              <a:t>główną</a:t>
            </a:r>
            <a:r>
              <a:rPr lang="pl"/>
              <a:t>. To  określa interfejs.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Interfejs to wspólna granica, złącze lub punkt styku, który pozwala dwóm systemom, urządzeniom lub programom na komunikację i interakcję.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WCAG (</a:t>
            </a:r>
            <a:r>
              <a:rPr lang="pl" sz="24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3"/>
              </a:rPr>
              <a:t>Web Content Accessibility Guidelines</a:t>
            </a: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to zbiór wytycznych opracowanych przez W3C (World Wide Web Consortium) mających na celu zapewnienie, że strony internetowe będą dostępne dla jak najszerszej grupy użytkowników, w tym osób z różnymi rodzajami niepełnosprawności.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Wytyczne WCAG obejmują m.in. dostosowanie kolorów, zapewnienie alternatywnych tekstów do obrazów, umożliwienie nawigacji przy użyciu klawiatury oraz poprawę czytelności treści.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Celem WCAG jest poprawa dostępności sieci dla osób z problemami ze wzrokiem, słuchem, motoryką czy poznawaniem treści.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Poziomy 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WCAG: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00"/>
              <a:buFont typeface="Tahoma"/>
              <a:buAutoNum type="arabicPeriod"/>
            </a:pPr>
            <a:r>
              <a:rPr lang="pl" sz="16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 (Minimalna dostępność)</a:t>
            </a:r>
            <a:endParaRPr sz="16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00"/>
              <a:buFont typeface="Tahoma"/>
              <a:buAutoNum type="arabicPeriod"/>
            </a:pPr>
            <a:r>
              <a:rPr lang="pl" sz="16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AA (Rekomendowana dostępność)</a:t>
            </a:r>
            <a:endParaRPr sz="16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00"/>
              <a:buFont typeface="Tahoma"/>
              <a:buAutoNum type="arabicPeriod"/>
            </a:pPr>
            <a:r>
              <a:rPr lang="pl" sz="16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AAA (Najwyższa dostępność)</a:t>
            </a:r>
            <a:endParaRPr sz="16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</a:rPr>
              <a:t>Poziom A (Minimalna dostępność)</a:t>
            </a:r>
            <a:endParaRPr sz="2400"/>
          </a:p>
        </p:txBody>
      </p:sp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Strona spełnia podstawowe wymagania dostępności.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Jest to najniższy poziom, który usuwa najpoważniejsze bariery.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Przykłady wymagań: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Strona powinna być nawigowalna przy użyciu klawiatury.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Arial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Obrazy muszą mieć alternatywny tekst (alt).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Treść nie powinna powodować napadów padaczkowych (np. brak migających elementów).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AA (Rekomendowana dostępność)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3" name="Google Shape;263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29803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To standardowy poziom wymagany dla instytucji publicznych i większości stron.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Strony na tym poziomie są dostępne dla większej liczby osób.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Przykłady wymagań: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Kontrast tekstu względem tła wynosi co najmniej 4.5:1.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Strona działa dobrze zarówno na urządzeniach mobilnych, jak i desktopowych.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Nagłówki i etykiety są jednoznaczne i pomagają w nawigacji.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AAA (Najwyższa dostępność)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269" name="Google Shape;269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Jest to najbardziej rygorystyczny poziom dostępności.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Wymagany w przypadku treści dla osób z dużymi niepełnosprawnościami (np. osoby niewidome, słabowidzące).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Przykłady wymagań: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Kontrast tekstu wynosi co najmniej 7:1.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Język strony jest prosty i łatwy do zrozumienia.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Wszystkie multimedia mają transkrypcje i napisy.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Sprzęt wewnętrzny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To elementy komputera umieszczone w jego obudowie (</a:t>
            </a:r>
            <a:r>
              <a:rPr i="1" lang="pl"/>
              <a:t>nie zawsze</a:t>
            </a:r>
            <a:r>
              <a:rPr lang="pl"/>
              <a:t>) i dające się </a:t>
            </a:r>
            <a:r>
              <a:rPr lang="pl"/>
              <a:t>wymienić</a:t>
            </a:r>
            <a:r>
              <a:rPr lang="pl"/>
              <a:t> (</a:t>
            </a:r>
            <a:r>
              <a:rPr i="1" lang="pl"/>
              <a:t>nie zawsze</a:t>
            </a:r>
            <a:r>
              <a:rPr lang="pl"/>
              <a:t>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Przykłady: Procesor (CPU), płyta główna, pamięć RAM, dysk twardy (SSD/HDD), karta graficzna, karta sieciowa…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Tekst zgodny z WCAG 2.2, 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powinien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spełniać zasady: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729450" y="2078875"/>
            <a:ext cx="7688700" cy="26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Rozmiar tekstu</a:t>
            </a:r>
            <a:endParaRPr sz="28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14 pt i 18 pt ( Poziom AAA)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endParaRPr sz="28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Przeliczenie 18 pt na px: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Zgodnie z typowym przelicznikiem ekranowym (96 DPI):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 pt ≈ 1.333 px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Więc: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14 pt × 1.333 ≈ 19 px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18 pt × 1.333 ≈ 24 px</a:t>
            </a:r>
            <a:endParaRPr sz="28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latin typeface="Tahoma"/>
                <a:ea typeface="Tahoma"/>
                <a:cs typeface="Tahoma"/>
                <a:sym typeface="Tahoma"/>
              </a:rPr>
              <a:t>Kontrast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1" name="Google Shape;281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Dla Poziomu AAA:</a:t>
            </a:r>
            <a:endParaRPr b="1"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Mały tekst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 &lt; 18 pt normalny / &lt; 14 pt pogrubiony ) → </a:t>
            </a: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≥ 7 : 1</a:t>
            </a:r>
            <a:b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b="1"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Duży tekst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 ≥ 18 pt normalny / ≥ 14 pt pogrubiony ) → </a:t>
            </a: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≥ 4,5 : 1</a:t>
            </a:r>
            <a:endParaRPr b="1"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6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Skalowalność i możliwość powiększenia</a:t>
            </a:r>
            <a:endParaRPr sz="26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4"/>
          <p:cNvSpPr txBox="1"/>
          <p:nvPr>
            <p:ph idx="1" type="body"/>
          </p:nvPr>
        </p:nvSpPr>
        <p:spPr>
          <a:xfrm>
            <a:off x="729450" y="2078875"/>
            <a:ext cx="7688700" cy="27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Tekst musi być czytelny po powiększeniu do 200% bez utraty funkcjonalności. (1.4.4, Poziom AA)</a:t>
            </a:r>
            <a:endParaRPr sz="2024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Wysokość linii (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line-height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): 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 najmniej 1.5x wielkości czcionki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Źródło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line-height = font-size *1.5</a:t>
            </a:r>
            <a:endParaRPr sz="2024" u="sng">
              <a:solidFill>
                <a:schemeClr val="hlink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Odstęp między akapitami: co najmniej 2x wielkości czcionki</a:t>
            </a:r>
            <a:endParaRPr sz="2024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Odstęp między znakami (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letter-spacing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): 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 najmniej 0.12x wielkości czcionki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Źródło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letter-spacing = font-size *0.12</a:t>
            </a:r>
            <a:endParaRPr sz="2024" u="sng">
              <a:solidFill>
                <a:schemeClr val="hlink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Odstęp między słowami (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word-spacing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): 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 najmniej 0.16x wielkości czcionki</a:t>
            </a:r>
            <a:b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Źródło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5"/>
              </a:rPr>
              <a:t>word-spacing = font-size *0.16</a:t>
            </a:r>
            <a:endParaRPr sz="2024" u="sng">
              <a:solidFill>
                <a:schemeClr val="hlink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Struktura i semantyka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293" name="Google Shape;293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Nagłówki powinny być logicznie uporządkowane (np.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&lt;h2&gt;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&lt;h3&gt;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itd.) (1.3.1,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Etykiety formularzy powinny być jednoznaczne i poprawnie powiązane z polami (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&lt;label for="id"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 (2.4.6, Poziom AA)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Linki powinny mieć opisowy tekst (np. zamiast "kliknij tutaj", użyj "Pobierz raport PDF") (2.4.4,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Język i prostota treści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Ustaw język strony (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&lt;html lang="pl"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 (3.1.1,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b="1"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Unikaj trudnych słów i żargonu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– jeśli są konieczne, dodaj definicję (3.1.3, Poziom AAA)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Tekst powinien być zrozumiały dla osób na poziomie edukacyjnym szkoły podstawowej (3.1.5, Poziom AAA)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Unikanie migotania i animacji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b="1"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Tekst i obrazy nie mogą migać częściej niż 3 razy na sekundę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(2.3.1,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Jeśli tekst jest animowany, użytkownik powinien mieć możliwość zatrzymania animacji (2.2.2,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Dostępność dla czytników ekranu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Używaj semantycznego HTML-a, np.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dla akapitów,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&lt;ul&gt;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i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&lt;ol&gt;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dla list.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Zapewnij poprawne znaczniki ARIA dla dynamicznych treści.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Arial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Zapewnij tekst alternatywny (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alt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 dla obrazów z tekstem (1.4.5, Poziom AA).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Linki, odsyłacze, przyciski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9"/>
          <p:cNvSpPr txBox="1"/>
          <p:nvPr>
            <p:ph idx="1" type="body"/>
          </p:nvPr>
        </p:nvSpPr>
        <p:spPr>
          <a:xfrm>
            <a:off x="729450" y="2078875"/>
            <a:ext cx="76887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Linki, odsyłacze, przyciski powinny mieć obszar klikalny co najmniej 44x44 px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(Kryterium 2.5.5 (Target Size) – poziom AAA)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Jeśli nie możesz zwiększyć rozmiaru, dodaj odpowiedni padding lub elementy odstępu dookoła.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Linki, odsyłacze muszą być wyraźnie oznaczone, gdy są w fokus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(np. obramowanie, zmiana koloru, podkreślenie).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Przykład:</a:t>
            </a:r>
            <a:br>
              <a:rPr lang="pl" sz="145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pl" sz="145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a:focus { outline: 2px solid #000; outline-offset: 4px; }</a:t>
            </a:r>
            <a:endParaRPr sz="1450">
              <a:solidFill>
                <a:srgbClr val="171717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171717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Dla przycisku jeśli używasz ikony bez tekstu, musi być aria-label.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Przykład:</a:t>
            </a:r>
            <a:br>
              <a:rPr lang="pl" sz="145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pl" sz="145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&lt;button aria-label="Zamknij okno"&gt; &lt;svg&gt;..&lt;/svg&gt; &lt;/button&gt;</a:t>
            </a:r>
            <a:endParaRPr sz="1450">
              <a:solidFill>
                <a:srgbClr val="171717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65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6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Nawigacja za pomocą klawiatury:</a:t>
            </a:r>
            <a:endParaRPr sz="26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50"/>
          <p:cNvSpPr txBox="1"/>
          <p:nvPr>
            <p:ph idx="1" type="body"/>
          </p:nvPr>
        </p:nvSpPr>
        <p:spPr>
          <a:xfrm>
            <a:off x="729450" y="2078875"/>
            <a:ext cx="7688700" cy="26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Nawigacja za pomocą klawiatury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TAB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(idź do przodu),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Shift + TAB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(idź do tyłu),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Enter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(wybierz),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Esc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(wyjdź/zamknij),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Spacja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(zaznacz/rozwiń w np. pola rozwijane, listy rozwijane),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strzałki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“</a:t>
            </a: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góra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” i “</a:t>
            </a: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dół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” (przechodzenie po elementach listy rozwijanej),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Wykonanie powyższych punktów uzyskuje się dodając właściwość: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tabindex = "0"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do np.: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div, input, button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📝Procesor (CPU)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</a:t>
            </a:r>
            <a:r>
              <a:rPr lang="pl" sz="1200" u="sng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Centralna jednostka obliczeniowa</a:t>
            </a: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“</a:t>
            </a:r>
            <a:r>
              <a:rPr i="1" lang="pl" sz="1200" u="sng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Mózg komputera”</a:t>
            </a: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Najważniejszy (</a:t>
            </a:r>
            <a:r>
              <a:rPr i="1"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nie dla wszystkich </a:t>
            </a: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😉) element wewnętrzny komputera. Wykonuje operacje obliczeniowe - te których nie można zaadresować do innych urządzeń/elementów.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Wykonuje wszystkie operacje (pętle, porównania, matematykę (dodawanie, odejmowanie itp)) w naszych programach. Albo wszystkie </a:t>
            </a:r>
            <a:r>
              <a:rPr lang="pl" sz="1200" u="sng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operacje</a:t>
            </a: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(wyszukiwanie) na bazach danych. Same dane do programów są w pamięci.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Procesor (CPU) - </a:t>
            </a:r>
            <a:r>
              <a:rPr lang="pl"/>
              <a:t>częstotliwość</a:t>
            </a:r>
            <a:r>
              <a:rPr lang="pl"/>
              <a:t> taktowania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Mierzona w gigahercach (GHz), określa, jak szybko procesor może wykonywać instrukcje.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Hz (Herc) to jednostka częstotliwości w układzie SI, oznaczająca liczbę cykli zjawiska okresowego (np. fali, drgania, odświeżania ekranu) występujących w ciągu jednej sekundy. Jednostka ta nazwana jest na cześć niemieckiego fizyka Heinricha Hertza, który badał fale elektromagnetyczne.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1 GHz (gigaherc) = 1 000 000 000 Hz. = 1 000 000 000 operacji na sekundę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700" y="662275"/>
            <a:ext cx="1191575" cy="11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Procesor (CPU) - długość słowa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/>
              <a:t>Potocznie mówimy że procesor jest 64-bitowy</a:t>
            </a:r>
            <a:r>
              <a:rPr lang="pl"/>
              <a:t>. To najważniejsza cecha procesora.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Definicja: </a:t>
            </a:r>
            <a:r>
              <a:rPr lang="pl"/>
              <a:t>Słowo maszynowe - Jest to podstawowa jednostka informacji przetwarzana przez komputer. Składa się z określonej liczby bitów, zwanej długością lub szerokością słowa.</a:t>
            </a:r>
            <a:br>
              <a:rPr lang="pl"/>
            </a:br>
            <a:br>
              <a:rPr lang="pl"/>
            </a:br>
            <a:r>
              <a:rPr lang="pl"/>
              <a:t>Procesor </a:t>
            </a:r>
            <a:r>
              <a:rPr b="1" lang="pl"/>
              <a:t>każdą</a:t>
            </a:r>
            <a:r>
              <a:rPr lang="pl"/>
              <a:t> operację wykonuje na “słowach”. Im większe słowo obsługuje tym większą informację na raz może wykonać. </a:t>
            </a:r>
            <a:br>
              <a:rPr lang="pl"/>
            </a:br>
            <a:br>
              <a:rPr lang="pl"/>
            </a:br>
            <a:r>
              <a:rPr lang="pl"/>
              <a:t>Ważne w programach kompilowanych (np. w C++) kompilować je pod określoną architekturę procesora. Zwyczajnie program będzie działać bardziej optymalnie, ewentualnie jak będzie źle to nie zadziała w ogóle.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Warto przeczytać: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https://wsiz.edu.pl/blog-naukowy/jak-dziala-cpu-wykonywanie-instrukcji-przez-procesor-na-przykladach/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50" y="684725"/>
            <a:ext cx="1334875" cy="13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Procesor (CPU) - architektura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Definicja: Abstrakcyjny model definiujący jego budowę i zasady działania, obejmujący jego model programowy (zestaw instrukcji, rejestry, tryby adresowania) oraz mikroarchitekturę (sprzętową implementację)</a:t>
            </a:r>
            <a:br>
              <a:rPr lang="pl"/>
            </a:br>
            <a:br>
              <a:rPr lang="pl"/>
            </a:br>
            <a:r>
              <a:rPr lang="pl"/>
              <a:t>Główne architektury procesorów to x86-64 (w której działają zarówno Intel, jak i AMD) oraz ARM, używana głównie w urządzeniach mobilnych i serwerach. Intel wykorzystuje architekturę x86-64 i jego własne implementacje, a także wprowadza innowacje w architekturze rdzeni (np. Alder Lake, Raptor Lake). AMD wykorzystuje architekturę x86-64, rozwijając ją w swojej architekturze rdzeni Zen, która jest znana z wysokiej wydajności i obsługi wielowątkowości.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700" y="662275"/>
            <a:ext cx="1191575" cy="11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Procesor (CPU) - rdzenie (Cores) i wątki (Threads)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Rdzeń procesora to fizyczna, niezależna jednostka obliczeniowa wewnątrz procesora, która wykonuje operacje i instrukcje. Im więcej rdzeni, tym więcej zadań komputer może przetwarzać równolegle, zwiększając wydajność.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Definicja: Wątek to wirtualna, logiczna wersja rdzenia, umożliwiająca podzielenie jednego rdzenia fizycznego na dwie lub więcej części, które mogą niezależnie przetwarzać instrukcje.</a:t>
            </a:r>
            <a:br>
              <a:rPr lang="pl"/>
            </a:br>
            <a:br>
              <a:rPr lang="pl"/>
            </a:br>
            <a:r>
              <a:rPr lang="pl"/>
              <a:t>Ilość wątków to bardzo istotna informacja z punktu widzenia programowania. Każdy program to proces, z którego programista może wydzielić wątki - </a:t>
            </a:r>
            <a:r>
              <a:rPr lang="pl"/>
              <a:t>sekwencje</a:t>
            </a:r>
            <a:r>
              <a:rPr lang="pl"/>
              <a:t> programu które mogą wykonywać się jednocześnie - dzięki czemu program działa szybciej. 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4646" y="691898"/>
            <a:ext cx="631529" cy="63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1925" y="1421900"/>
            <a:ext cx="656975" cy="65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Karta graficzna (GPU)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Definicja: </a:t>
            </a:r>
            <a:r>
              <a:rPr lang="pl"/>
              <a:t>Karta graficzna (GPU) to kluczowy podzespół komputera odpowiedzialny za przetwarzanie i generowanie obrazu wyświetlanego na monitorze. Jest to wyspecjalizowany układ, który zajmuje się obliczeniami graficznymi, a jej obecność jest niezbędna do prawidłowego działania komputera i kluczowa dla wydajności w grach, programach graficznych i innych zastosowaniach wymagających dużej mocy obliczeniowej.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