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</p:sldIdLst>
  <p:sldSz cy="5143500" cx="9144000"/>
  <p:notesSz cx="6858000" cy="9144000"/>
  <p:embeddedFontLst>
    <p:embeddedFont>
      <p:font typeface="Raleway"/>
      <p:regular r:id="rId103"/>
      <p:bold r:id="rId104"/>
      <p:italic r:id="rId105"/>
      <p:boldItalic r:id="rId106"/>
    </p:embeddedFont>
    <p:embeddedFont>
      <p:font typeface="Roboto"/>
      <p:regular r:id="rId107"/>
      <p:bold r:id="rId108"/>
      <p:italic r:id="rId109"/>
      <p:boldItalic r:id="rId110"/>
    </p:embeddedFont>
    <p:embeddedFont>
      <p:font typeface="Lato"/>
      <p:regular r:id="rId111"/>
      <p:bold r:id="rId112"/>
      <p:italic r:id="rId113"/>
      <p:boldItalic r:id="rId114"/>
    </p:embeddedFont>
    <p:embeddedFont>
      <p:font typeface="Tahoma"/>
      <p:regular r:id="rId115"/>
      <p:bold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4DA6F-ED90-40EC-BD29-93980F9F0271}">
  <a:tblStyle styleId="{EA44DA6F-ED90-40EC-BD29-93980F9F0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62DDBB7-2BD1-4B81-895B-DE9DAD388B8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regular.fntdata"/><Relationship Id="rId106" Type="http://schemas.openxmlformats.org/officeDocument/2006/relationships/font" Target="fonts/Raleway-boldItalic.fntdata"/><Relationship Id="rId105" Type="http://schemas.openxmlformats.org/officeDocument/2006/relationships/font" Target="fonts/Raleway-italic.fntdata"/><Relationship Id="rId104" Type="http://schemas.openxmlformats.org/officeDocument/2006/relationships/font" Target="fonts/Raleway-bold.fntdata"/><Relationship Id="rId109" Type="http://schemas.openxmlformats.org/officeDocument/2006/relationships/font" Target="fonts/Roboto-italic.fntdata"/><Relationship Id="rId108" Type="http://schemas.openxmlformats.org/officeDocument/2006/relationships/font" Target="fonts/Roboto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aleway-regular.fntdata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6" Type="http://schemas.openxmlformats.org/officeDocument/2006/relationships/font" Target="fonts/Tahoma-bold.fntdata"/><Relationship Id="rId115" Type="http://schemas.openxmlformats.org/officeDocument/2006/relationships/font" Target="fonts/Tahoma-regular.fntdata"/><Relationship Id="rId15" Type="http://schemas.openxmlformats.org/officeDocument/2006/relationships/slide" Target="slides/slide9.xml"/><Relationship Id="rId110" Type="http://schemas.openxmlformats.org/officeDocument/2006/relationships/font" Target="fonts/Roboto-bold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Lato-boldItalic.fntdata"/><Relationship Id="rId18" Type="http://schemas.openxmlformats.org/officeDocument/2006/relationships/slide" Target="slides/slide12.xml"/><Relationship Id="rId113" Type="http://schemas.openxmlformats.org/officeDocument/2006/relationships/font" Target="fonts/Lato-italic.fntdata"/><Relationship Id="rId112" Type="http://schemas.openxmlformats.org/officeDocument/2006/relationships/font" Target="fonts/Lato-bold.fntdata"/><Relationship Id="rId111" Type="http://schemas.openxmlformats.org/officeDocument/2006/relationships/font" Target="fonts/Lato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736dc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736dc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6736dc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6736dc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736dc8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736dc8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736d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736d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6736dc8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6736dc8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8d3443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68d3443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8d3443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8d3443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8d3443e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8d3443e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68d3443e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68d3443e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8d3443e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8d3443e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68d3443e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68d3443e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8d3443e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8d3443e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8d3443e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8d3443e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8d3443e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8d3443e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8adf739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8adf739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8adf739f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8adf739f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adf739f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8adf739f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adf739f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8adf739f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8adf739f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8adf739f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8adf739f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8adf739f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8dc4e7b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8dc4e7b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example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google.com/search?sca_esv=cee9d4942178ca18&amp;cs=0&amp;sxsrf=AE3TifNMxpNC8hly4MbTJCKp85NP_AJ1PA%3A1759800073908&amp;q=protoko%C5%82u+TCP&amp;sa=X&amp;ved=2ahUKEwiGr5OS9pCQAxUeBdsEHbomHioQxccNegQIIR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Relationship Id="rId4" Type="http://schemas.openxmlformats.org/officeDocument/2006/relationships/hyperlink" Target="https://www.google.com/search?sca_esv=cee9d4942178ca18&amp;cs=0&amp;sxsrf=AE3TifNMxpNC8hly4MbTJCKp85NP_AJ1PA%3A1759800073908&amp;q=protoko%C5%82u+IP&amp;sa=X&amp;ved=2ahUKEwiGr5OS9pCQAxUeBdsEHbomHioQxccNegQIIh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{EA44DA6F-ED90-40EC-BD29-93980F9F0271}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{EA44DA6F-ED90-40EC-BD29-93980F9F0271}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Protokoły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 internetowe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zestawy reguł i standardów, które umożliwiają komunikację między urządzeniami w sieci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takimi jak komputery, serwery czy smartfony. Pozwalają one na przesyłanie danych w sposób uporządkowany i zrozumiały dla obu stron. 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 i HTTPS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to dwa popularne protokoły używane głównie do komunikacji między przeglądarkami internetowymi a serwerami webowymi.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HTTP (Hypertext Transfer Protocol)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Protokół komunikacyjny internetowy, który określa zasady wymiany informacji między klientem (np. przeglądarką internetową) a serwerem</a:t>
            </a:r>
            <a:r>
              <a:rPr b="1" lang="pl" sz="1200">
                <a:solidFill>
                  <a:srgbClr val="0B5394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Został stworzony w 1991 roku przez Tima Bernersa-Lee i jest używany do żądania i odbierania zasobów, takich jak strony HTML, obrazów czy plików.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Gdy wpisujesz adres URL w przeglądarce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</a:t>
            </a:r>
            <a:r>
              <a:rPr lang="pl" sz="1200">
                <a:solidFill>
                  <a:srgbClr val="000000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http://example.com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Request)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do serwera. Serwer odpowiada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Response)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, wysyłając dane. Komunikacja odbywa się w trybie klient-serwer.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Wersje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Najpopularniejsze to HTTP/1.1 (starsza, ale nadal używana) i HTTP/2/HTTP/3 (nowsze, szybsze, z lepszą obsługą wielu żądań jednocześnie).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Prosty i szybki w implementacji.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Brak szyfrowania – dane są przesyłane w formie jawnej (plain text)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czyni je podatnymi na podsłuchiwanie i ataki (np. man-in-the-middle).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HTTPS (Hypertext Transfer Protocol Secure)</a:t>
            </a:r>
            <a:endParaRPr sz="2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0"/>
          <p:cNvSpPr txBox="1"/>
          <p:nvPr>
            <p:ph idx="1" type="body"/>
          </p:nvPr>
        </p:nvSpPr>
        <p:spPr>
          <a:xfrm>
            <a:off x="729450" y="2078875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HTTPS to bezpieczna wersja HTTP, która dodaje warstwę szyfrowania za pomocą protokołów SSL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(Secure Sockets Layer) </a:t>
            </a:r>
            <a:r>
              <a:rPr b="1" lang="pl" sz="1625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lub nowszego TLS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(Transport Layer Security). Został wprowadzony, aby chronić dane przed nieautoryzowanym dostępem.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Działa podobnie jak HTTP, ale połączenie jest szyfrowane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weryfikuje certyfikat SSL/TLS serwera,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który potwierdza autentyczność strony. Adres zaczyna się od https://, a w przeglądarce pojawia się ikona kłódki.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Zapewnia poufność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(szyfrowanie danych),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integralność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(dane nie są modyfikowane w trakcie transmisji) i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uwierzytelnianie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(potwierdzenie tożsamości serwera). Jest obowiązkowy dla stron obsługujących płatności, loginy czy dane osobowe.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Lekko wolniejszy od HTTP ze względu na szyfrowanie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(choć różnica jest minimalna w nowoczesnych systemach). Wymaga certyfikatu, co może być dodatkowym kosztem.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i </a:t>
            </a:r>
            <a:r>
              <a:rPr lang="pl" sz="2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SEO (Search Engine Optimization)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91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Lepsze pozycjonowanie:</a:t>
            </a:r>
            <a:r>
              <a:rPr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Google traktuje HTTPS jako sygnał rankingowy, co może poprawić pozycję strony w wynikach wyszukiwania. </a:t>
            </a:r>
            <a:endParaRPr sz="1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chroni przed przechwyceniem danych przez osoby trzecie, nie gwarantuje pełnego bezpieczeństwa, ponieważ </a:t>
            </a:r>
            <a:r>
              <a:rPr b="1"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sama strona może być złośliwa lub zawierać phishing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(forma oszustwa internetowego polegająca na 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podszywaniu się pod zaufane instytucje lub osoby w celu wyłudzenia poufnych danych, takich jak loginy, hasła czy dane kart płatniczych, lub nakłonienia ofiary do wykonania określonych działań)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pl" sz="1400">
                <a:solidFill>
                  <a:srgbClr val="7F6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Dlatego zawsze należy zachować ostrożność, zwłaszcza przy wprowadzaniu danych wrażliwych, i dokładnie sprawdzać adres URL przed podaniem informacji. </a:t>
            </a:r>
            <a:endParaRPr b="1" sz="14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9" name="Google Shape;5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Różnice między HTTP a HTTPS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85" name="Google Shape;585;p92"/>
          <p:cNvSpPr txBox="1"/>
          <p:nvPr>
            <p:ph idx="1" type="body"/>
          </p:nvPr>
        </p:nvSpPr>
        <p:spPr>
          <a:xfrm>
            <a:off x="652650" y="2020100"/>
            <a:ext cx="7765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6" name="Google Shape;586;p92"/>
          <p:cNvGraphicFramePr/>
          <p:nvPr/>
        </p:nvGraphicFramePr>
        <p:xfrm>
          <a:off x="915900" y="21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{EA44DA6F-ED90-40EC-BD29-93980F9F0271}</a:tableStyleId>
              </a:tblPr>
              <a:tblGrid>
                <a:gridCol w="1690400"/>
                <a:gridCol w="2716050"/>
                <a:gridCol w="283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Cecha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Szyfrowanie danych 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Brak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SSL/TLS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Bezpieczeństwo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odatne na podsłuch i ataki MITM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ertyfikat SSL/TLS potwierdza serwer, dane integralne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Domyślny port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443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Wydajność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Nieco szybsze (brak szyfrowania)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Minimalne wolniejsze, ale nowoczesne protokoły niwelują różnice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Wykorzystanie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Radko w internecie (testy, sieci lokalne) 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Standard w sieci(bankowość, sklepy, logowanie, serwery www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9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{062DDBB7-2BD1-4B81-895B-DE9DAD388B81}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Protokoły internetowe: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93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TCP/IP to fundamentalny zestaw protokołów komunikacyjnych, który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stanowi podstawę działania internetu i większości sieci komputerowych. Skrót TCP/IP pochodzi od dwóch kluczowych protokołów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Transmission Control Protocol (TCP)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Internet Protocol (IP).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Razem tworzą one model warstwowy,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który definiuje, jak dane są przesyłane między urządzeniami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Model ten został opracowany w latach 70. XX wieku przez Departament Obrony USA (DARPA) w ramach projektu ARPANET, prekursora internetu.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Dziś TCP/IP jest standardem de facto w komunikacji sieciowej, umożliwiającym wymianę danych między komputerami, serwerami i urządzeniami mobilnymi na całym świecie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Historia i znaczenie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94"/>
          <p:cNvSpPr txBox="1"/>
          <p:nvPr>
            <p:ph idx="1" type="body"/>
          </p:nvPr>
        </p:nvSpPr>
        <p:spPr>
          <a:xfrm>
            <a:off x="729450" y="2078875"/>
            <a:ext cx="76887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Protokół TCP/IP powstał, aby umożliwić łączenie heterogenicznych sieci, niezależnie od ich struktury sprzętowej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W przeciwieństwie do modelu OSI (który ma 7 warstw i jest bardziej teoretyczny), </a:t>
            </a:r>
            <a:r>
              <a:rPr b="1" lang="pl">
                <a:solidFill>
                  <a:srgbClr val="741B47"/>
                </a:solidFill>
                <a:latin typeface="Tahoma"/>
                <a:ea typeface="Tahoma"/>
                <a:cs typeface="Tahoma"/>
                <a:sym typeface="Tahoma"/>
              </a:rPr>
              <a:t>TCP/IP jest praktycznym modelem z 4 warstwami, co czyni go prostszym i bardziej efektywnym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Jego kluczowa rola polega na definiowaniu "języka" komunikacji w sieciach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b="1" lang="pl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protokół IP odpowiada za adresowanie i routing pakietów, a TCP zapewnia niezawodną transmisję danych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Bez TCP/IP nie byłoby możliwe przeglądanie stron internetowych, wysyłanie e-maili czy strumieniowanie wideo.</a:t>
            </a:r>
            <a:endParaRPr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>
            <p:ph idx="1" type="body"/>
          </p:nvPr>
        </p:nvSpPr>
        <p:spPr>
          <a:xfrm>
            <a:off x="729450" y="2078875"/>
            <a:ext cx="7688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42">
                <a:solidFill>
                  <a:srgbClr val="38761D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Model TCP/IP dzieli komunikację sieciową na cztery warstwy, które współpracują, aby umożliwić wymianę danych między urządzeniami:  </a:t>
            </a:r>
            <a:endParaRPr b="1" sz="1642">
              <a:solidFill>
                <a:srgbClr val="38761D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642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Każda warstwa ma swoje zadania: </a:t>
            </a:r>
            <a:endParaRPr sz="1642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aplikacji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usługi sieciowe dla aplikacji użytkownika, takie jak przeglądanie stron internetowych (HTTP) czy wysyłanie poczty (SMTP).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transportowa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Zarządza komunikacją między procesami na różnych komputerach, dzieląc dane na pakiety i zapewniając niezawodność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TCP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lub szybszego UDP).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internetowa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adresowanie i kierowanie pakietów danych, czyli przesyłanie ich do celu poprzez różne sieci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IP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dostępu do sieci</a:t>
            </a:r>
            <a:r>
              <a:rPr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(interfejsu sieciowego): Zajmuje się fizycznym przesyłaniem danych przez medium sieciowe (np. kabel) oraz ich przygotowaniem do transmisji, uwzględniając format i adresowanie fizyczne.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96" title="porownanie-iso-os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396050"/>
            <a:ext cx="6509175" cy="29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25" y="1853849"/>
            <a:ext cx="7439025" cy="32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przesyłania danych w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729450" y="2078875"/>
            <a:ext cx="76887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Proces przesyłania danych w TCP/IP można opisać jako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enkapsulację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(pakowanie) i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dekapsulację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(rozpakowywanie):</a:t>
            </a:r>
            <a:endParaRPr b="1" sz="14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Nadawca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aplikacji są dzielone na segmenty (TCP/UDP), dodawane nagłówki IP (pakiety), a następnie ramki w warstwie dostępu do sieci.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Transmisja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routowane przez sieć – IP wybiera ścieżkę, ale nie gwarantuje dostarczenia (to rola TCP).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Odbiorca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odbierane, sprawdzane na błędy, reassemblowane i dostarczane do aplikacji.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Proces przesyłania danych w TCP/IP cd.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Na przykład, podczas ładowania strony WWW: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(warstwa aplikacyjna), które jest pakowane w segment TCP, pakiet IP i ramkę Ethernet. TCP zapewnia, że dane dotrą w całości i w kolejności, podczas gdy IP obsługuje adresowanie (każde urządzenie ma unikalny adres IP, np. 192.168.1.1).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Kluczowe protokoły w rodzinie TCP/IP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IP (Internet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Bezpołączeniowy, odpowiada za routing. Wersja IPv4 używa 32-bitowych adresów, IPv6 – 128-bitowych, co rozwiązuje problem braku adresów.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TCP (Transmission Control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Połączeniowy, niezawodny – używa handshake (SYN-ACK), kontroli błędów i retransmisji.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UDP (User Datagram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Szybki, ale bez gwarancji dostarczenia – używany w grach online czy streamingu.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Inne: ICMP (do diagnostyki, np. ping), DNS (tłumaczenie nazw na IP), HTTP (przeglądanie web).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 i wady</a:t>
            </a:r>
            <a:endParaRPr sz="3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679950" y="2078875"/>
            <a:ext cx="8184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Uniwersalny standard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jest podstawą działania Internetu, powszechnie stosowany na całym świecie.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Niezależny od sprzętu i systemu operacyjnego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działa na różnych platformach.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skalowania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dobrze sprawdza się w małych i bardzo dużych sieciach.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styczność protokołów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wiele różnych protokołów do różnych zastosowań (np. TCP, UDP, HTTP, DNS).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Odporność na awarie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sieci TCP/IP mogą automatycznie omijać uszkodzone trasy.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Złożoność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konfiguracja i zarządzanie mogą być trudne dla początkujących użytkowników.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Nieprecyzyjny podział warstw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niektóre funkcje nakładają się między warstwami (np. aplikacja i transport).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gwarantuje pełnego bezpieczeństwa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wymaga dodatkowych protokołów (np. HTTPS, IPsec).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Trudniejszy do zrozumienia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porównaniu z modelem OSI, który ma bardziej logiczną strukturę.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Nieoptymalny dla niektórych zastosowań lokalnych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został zaprojektowany głównie dla komunikacji rozproszonej.</a:t>
            </a:r>
            <a:endParaRPr sz="1525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</a:t>
            </a:r>
            <a:endParaRPr sz="2400"/>
          </a:p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729450" y="2078875"/>
            <a:ext cx="76887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(User Datagram Protocol) </a:t>
            </a:r>
            <a:r>
              <a:rPr b="1"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to jeden z podstawowych protokołów warstwy transportowej w modelu TCP/IP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to protokół bezpołączeniowy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co oznacza,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że nie ustanawia połączenia przed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wysłaniem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danych i nie gwarantuje ich dostarczenia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Dane są wysyłane w formie datagramów (pakietów), które zawierają adres źródłowy, docelowy, długość i sumę kontrolną.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UDP cd.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03"/>
          <p:cNvSpPr txBox="1"/>
          <p:nvPr>
            <p:ph idx="1" type="body"/>
          </p:nvPr>
        </p:nvSpPr>
        <p:spPr>
          <a:xfrm>
            <a:off x="729450" y="2078875"/>
            <a:ext cx="76887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UDP służy do szybkiego przesyłania danych w sieciach komputerowych, gdzie nie jest wymagana gwarancja dostarczenia każdego pakietu ani ich kolejności. </a:t>
            </a:r>
            <a:endParaRPr b="1" sz="1600">
              <a:solidFill>
                <a:srgbClr val="274E1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prosty i lekki, co czyni go idealnym do aplikacji, w których prędkość jest ważniejsza niż niezawodność. </a:t>
            </a:r>
            <a:r>
              <a:rPr b="1" lang="pl" sz="16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 przeciwieństwie do TCP (Transmission Control Protocol), UDP nie obsługuje mechanizmów retransmisji utraconych pakietów, kontroli przepływu czy potwierdzeń odbioru.</a:t>
            </a:r>
            <a:endParaRPr b="1" sz="16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Jak działa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Kiedy aplikacja chce przesłać dane,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 prostu wysyła pakiety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do odbiorcy –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wcześniejszego nawiązywania połączenia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sprawdzania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czy odbiorca je otrzymał.</a:t>
            </a:r>
            <a:b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Każdy pakiet (datagram) zawiera: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adres nadawcy i odbiorcy,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porty (numer identyfikujący aplikację po obu stronach),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(np. fragment filmu, dźwięku, wiadomości itp.).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729450" y="2078875"/>
            <a:ext cx="8361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jest szeroko używany w scenariuszach wymagających niskiego opóźnienia i wysokiej wydajności, takich jak: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Streaming wideo i audio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Aplikacje jak YouTube, Netflix czy VoIP (np. Skype, Zoom) – utrata pojedynczego pakietu nie psuje całego strumienia, a prędkość jest kluczowa.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Gry online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Gry multiplayer (np. Fortnite, Counter-Strike) – szybka transmisja pozycji graczy, gdzie opóźnienie jest krytyczne.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DNS (Domain Name System)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Zapytania o adresy IP – proste i szybkie.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DHCP (Dynamic Host Configuration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Przydzielanie adresów IP w sieciach lokalnych.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NTP (Network Time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Synchronizacja czasu między urządzeniami.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Multicast i broadcast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Wysyłanie danych do wielu odbiorców jednocześnie, np. w transmisjach na żywo.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🟢 Zalety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106"/>
          <p:cNvSpPr txBox="1"/>
          <p:nvPr>
            <p:ph idx="1" type="body"/>
          </p:nvPr>
        </p:nvSpPr>
        <p:spPr>
          <a:xfrm>
            <a:off x="99675" y="2068900"/>
            <a:ext cx="8971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Szybkość transmisji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nie wprowadza mechanizmów kontroli błędów, potwierdzeń ani retransmisji, co sprawia, że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znacznie szybszy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niż TCP.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Idealny do zastosowań, gdzie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czas reakcji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jest ważniejszy niż niezawodność (np. gry online, VoIP, transmisje wideo).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Niski narzut protokołu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Nagłówek UDP ma tylko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 bajtów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minimalizuje obciążenie sieci i zwiększa efektywność przesyłu.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Brak zestawiania połączenia (bezpołączeniowość)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trzeba ustanawiać połączenia (jak w TCP – 3-way handshake), dzięki czemu dane mogą być wysyłane natychmiast.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Obsługa broadcastu i multicastu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pozwala wysyłać pakiety do wielu odbiorców jednocześnie (broadcast/multicast), co jest przydatne np. w transmisjach strumieniowych lub komunikacji sieciowej w grach.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Prostota implementacji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Ze względu na brak złożonych mechanizmów sterowania przepływem, UDP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łatwy do implementacji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aplikacjach.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🔴 Wady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107"/>
          <p:cNvSpPr txBox="1"/>
          <p:nvPr>
            <p:ph idx="1" type="body"/>
          </p:nvPr>
        </p:nvSpPr>
        <p:spPr>
          <a:xfrm>
            <a:off x="119625" y="2078875"/>
            <a:ext cx="89412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gwarancji dostarczenia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Pakiety mogą się zgubić, dotrzeć w złej kolejności lub zostać zduplikowane — UDP tego </a:t>
            </a:r>
            <a:r>
              <a:rPr b="1"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wykryje ani nie poprawi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kontroli przepływu i przeciążenia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 przeciwieństwie do TCP, UDP nie reaguje na przeciążenie sieci; może to prowadzić do utraty pakietów przy dużym ruchu.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potwierdzeń odbioru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Nadawca nie wie, czy dane zostały poprawnie odebrane przez odbiorcę.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Mniejsza niezawodność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Konieczność samodzielnego implementowania mechanizmów niezawodności (np. retransmisji, kontroli błędów) w aplikacji, jeśli są potrzebne.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zapewnienia kolejności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Kolej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ość 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przesłanych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pakietów może być różna od kolejności odbioru.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test</a:t>
            </a:r>
            <a:endParaRPr/>
          </a:p>
        </p:txBody>
      </p:sp>
      <p:sp>
        <p:nvSpPr>
          <p:cNvPr id="686" name="Google Shape;686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