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256" r:id="rId2"/>
    <p:sldId id="260" r:id="rId3"/>
    <p:sldId id="262" r:id="rId4"/>
    <p:sldId id="312" r:id="rId5"/>
    <p:sldId id="259" r:id="rId6"/>
    <p:sldId id="319" r:id="rId7"/>
    <p:sldId id="315" r:id="rId8"/>
    <p:sldId id="328" r:id="rId9"/>
    <p:sldId id="329" r:id="rId10"/>
    <p:sldId id="343" r:id="rId11"/>
    <p:sldId id="317" r:id="rId12"/>
    <p:sldId id="288" r:id="rId13"/>
    <p:sldId id="318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4" r:id="rId22"/>
    <p:sldId id="334" r:id="rId23"/>
    <p:sldId id="333" r:id="rId24"/>
    <p:sldId id="331" r:id="rId25"/>
    <p:sldId id="335" r:id="rId26"/>
    <p:sldId id="313" r:id="rId27"/>
    <p:sldId id="263" r:id="rId28"/>
    <p:sldId id="314" r:id="rId29"/>
    <p:sldId id="336" r:id="rId30"/>
    <p:sldId id="337" r:id="rId31"/>
    <p:sldId id="338" r:id="rId32"/>
    <p:sldId id="339" r:id="rId33"/>
    <p:sldId id="340" r:id="rId34"/>
    <p:sldId id="341" r:id="rId35"/>
    <p:sldId id="271" r:id="rId36"/>
    <p:sldId id="342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Commissioner" panose="020B0604020202020204" charset="0"/>
      <p:regular r:id="rId40"/>
      <p:bold r:id="rId41"/>
    </p:embeddedFont>
    <p:embeddedFont>
      <p:font typeface="Golos Tex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A517-7F76-4011-9E2E-61F37F4E73F9}">
  <a:tblStyle styleId="{410AA517-7F76-4011-9E2E-61F37F4E7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9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3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2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8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96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9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62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8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4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9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8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6" r:id="rId5"/>
    <p:sldLayoutId id="2147483667" r:id="rId6"/>
    <p:sldLayoutId id="2147483668" r:id="rId7"/>
    <p:sldLayoutId id="214748367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332200"/>
            <a:ext cx="5201067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Class </a:t>
            </a:r>
            <a:r>
              <a:rPr lang="pl-PL" sz="3200" dirty="0" err="1"/>
              <a:t>imbalance</a:t>
            </a:r>
            <a:r>
              <a:rPr lang="pl-PL" sz="3200" dirty="0"/>
              <a:t> problem and </a:t>
            </a:r>
            <a:r>
              <a:rPr lang="pl-PL" sz="3200" dirty="0" err="1"/>
              <a:t>cost-sensitive</a:t>
            </a:r>
            <a:r>
              <a:rPr lang="pl-PL" sz="3200" dirty="0"/>
              <a:t> learning</a:t>
            </a:r>
            <a:endParaRPr sz="3200"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Katarzyna </a:t>
            </a:r>
            <a:r>
              <a:rPr lang="pl-PL" dirty="0" err="1"/>
              <a:t>Macioszek</a:t>
            </a:r>
            <a:r>
              <a:rPr lang="pl-PL" dirty="0"/>
              <a:t>, Ada Majchrzak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Drummond, C., and Holte, R. 2000. </a:t>
            </a:r>
            <a:r>
              <a:rPr lang="en-GB" i="1" dirty="0"/>
              <a:t>Exploiting the cost (in)sensitivity of decision tree splitting</a:t>
            </a:r>
            <a:r>
              <a:rPr lang="pl-PL" i="1" dirty="0"/>
              <a:t> </a:t>
            </a:r>
            <a:r>
              <a:rPr lang="en-GB" i="1" dirty="0"/>
              <a:t>criteria</a:t>
            </a:r>
            <a:r>
              <a:rPr lang="en-GB" dirty="0"/>
              <a:t>. In Proceedings of the 17th International Conference on Machine Learning, 239-246.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en-GB" dirty="0"/>
              <a:t>Ling, C.X., Yang, Q., Wang, J., and Zhang, S. 2004. </a:t>
            </a:r>
            <a:r>
              <a:rPr lang="en-GB" i="1" dirty="0"/>
              <a:t>Decision Trees with Minimal Costs</a:t>
            </a:r>
            <a:r>
              <a:rPr lang="en-GB" dirty="0"/>
              <a:t>. In</a:t>
            </a:r>
            <a:r>
              <a:rPr lang="pl-PL" dirty="0"/>
              <a:t> </a:t>
            </a:r>
            <a:r>
              <a:rPr lang="en-GB" dirty="0"/>
              <a:t>Proceedings of 2004 International Conference on Machine Learning (ICML'2004).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Meta-learning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Sampling</a:t>
            </a:r>
            <a:endParaRPr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525500"/>
            <a:ext cx="7717499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We want to alter the original instance distribution by introducing weights (fractions) proportional to the relative missclassification cost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Transparent box: supply the weights directly to the classifier – can’t be applied to all classifiers, gives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Black box: resample according to the weights – can be applied to all classifiers, often leads to </a:t>
            </a:r>
            <a:r>
              <a:rPr lang="pl-PL" dirty="0" err="1"/>
              <a:t>overfitting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Cost-proportionate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55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 err="1"/>
                  <a:t>Cost-proportionate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weighting</a:t>
                </a:r>
                <a:r>
                  <a:rPr lang="pl-PL" dirty="0"/>
                  <a:t> </a:t>
                </a:r>
                <a:r>
                  <a:rPr lang="pl-PL" dirty="0" err="1"/>
                  <a:t>black</a:t>
                </a:r>
                <a:r>
                  <a:rPr lang="pl-PL" dirty="0"/>
                  <a:t> </a:t>
                </a:r>
                <a:r>
                  <a:rPr lang="pl-PL" dirty="0" err="1"/>
                  <a:t>box</a:t>
                </a:r>
                <a:r>
                  <a:rPr lang="pl-PL" dirty="0"/>
                  <a:t> approach, but instead of classical sampling with replacement, we </a:t>
                </a:r>
                <a:r>
                  <a:rPr lang="pl-PL" dirty="0" err="1"/>
                  <a:t>employ</a:t>
                </a:r>
                <a:r>
                  <a:rPr lang="pl-PL" dirty="0"/>
                  <a:t> so-called </a:t>
                </a:r>
                <a:r>
                  <a:rPr lang="pl-PL" dirty="0" err="1"/>
                  <a:t>rejection</a:t>
                </a:r>
                <a:r>
                  <a:rPr lang="pl-PL" dirty="0"/>
                  <a:t> </a:t>
                </a:r>
                <a:r>
                  <a:rPr lang="pl-PL" dirty="0" err="1"/>
                  <a:t>sampling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draw from distribution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 with domain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– classifier input space,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– binary output,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 – misclassification cost of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goal: learn a classifier minimizing the expected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Instead of cost matrix, we use one number per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2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keep the 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pl-PL" dirty="0"/>
                  <a:t> 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is a constant satysfying </a:t>
                </a:r>
                <a:br>
                  <a:rPr lang="pl-PL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– training set.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repeat as many times as there are samples and we obtain a new training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Cost-proportionate rejection sampling with </a:t>
            </a:r>
            <a:r>
              <a:rPr lang="pl-PL" dirty="0" err="1"/>
              <a:t>aggregation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CPRS produces a different training set each time, and each time it is </a:t>
            </a:r>
            <a:r>
              <a:rPr lang="pl-PL" dirty="0" err="1"/>
              <a:t>quite</a:t>
            </a:r>
            <a:r>
              <a:rPr lang="pl-PL" dirty="0"/>
              <a:t> small.</a:t>
            </a:r>
          </a:p>
          <a:p>
            <a:pPr>
              <a:lnSpc>
                <a:spcPct val="150000"/>
              </a:lnSpc>
            </a:pPr>
            <a:r>
              <a:rPr lang="pl-PL" dirty="0"/>
              <a:t>We can take advantage of that by producing an ensemble </a:t>
            </a:r>
            <a:r>
              <a:rPr lang="pl-PL" dirty="0" err="1"/>
              <a:t>classifier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04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Costing(learner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, sample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 count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)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For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 = rejection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with acceptance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pl-PL" b="0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Return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6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misclassifying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weight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, </a:t>
                </a: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</a:t>
                </a:r>
                <a:r>
                  <a:rPr lang="pl-PL" dirty="0" err="1"/>
                  <a:t>formula</a:t>
                </a:r>
                <a:r>
                  <a:rPr lang="pl-PL" dirty="0"/>
                  <a:t>,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convert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to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</a:t>
                </a:r>
                <a:r>
                  <a:rPr lang="pl-PL" dirty="0" err="1"/>
                  <a:t>use</a:t>
                </a:r>
                <a:r>
                  <a:rPr lang="pl-PL" dirty="0"/>
                  <a:t> the standard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</a:t>
                </a:r>
                <a:r>
                  <a:rPr lang="pl-PL" dirty="0"/>
                  <a:t> </a:t>
                </a:r>
                <a:r>
                  <a:rPr lang="pl-PL" dirty="0" err="1"/>
                  <a:t>procedure</a:t>
                </a:r>
                <a:r>
                  <a:rPr lang="pl-PL" dirty="0"/>
                  <a:t>, but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</a:t>
                </a:r>
                <a:r>
                  <a:rPr lang="pl-PL" dirty="0" err="1"/>
                  <a:t>at</a:t>
                </a:r>
                <a:r>
                  <a:rPr lang="pl-PL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node</a:t>
                </a:r>
                <a:r>
                  <a:rPr lang="pl-PL" dirty="0"/>
                  <a:t>,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when</a:t>
                </a:r>
                <a:r>
                  <a:rPr lang="pl-PL" dirty="0"/>
                  <a:t> </a:t>
                </a:r>
                <a:r>
                  <a:rPr lang="pl-PL" dirty="0" err="1"/>
                  <a:t>computing</a:t>
                </a:r>
                <a:r>
                  <a:rPr lang="pl-PL" dirty="0"/>
                  <a:t> the test </a:t>
                </a:r>
                <a:r>
                  <a:rPr lang="pl-PL" dirty="0" err="1"/>
                  <a:t>selection</a:t>
                </a:r>
                <a:r>
                  <a:rPr lang="pl-PL" dirty="0"/>
                  <a:t> </a:t>
                </a:r>
                <a:r>
                  <a:rPr lang="pl-PL" dirty="0" err="1"/>
                  <a:t>criterion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1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1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Instead of </a:t>
                </a:r>
                <a:r>
                  <a:rPr lang="pl-PL" dirty="0" err="1"/>
                  <a:t>minimizing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, we </a:t>
                </a:r>
                <a:r>
                  <a:rPr lang="pl-PL" dirty="0" err="1"/>
                  <a:t>minimize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 with high </a:t>
                </a:r>
                <a:r>
                  <a:rPr lang="pl-PL" dirty="0" err="1"/>
                  <a:t>cost</a:t>
                </a:r>
                <a:r>
                  <a:rPr lang="pl-PL" dirty="0"/>
                  <a:t> (</a:t>
                </a:r>
                <a:r>
                  <a:rPr lang="pl-PL" dirty="0" err="1"/>
                  <a:t>greater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1).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As a </a:t>
                </a:r>
                <a:r>
                  <a:rPr lang="pl-PL" dirty="0" err="1"/>
                  <a:t>result</a:t>
                </a:r>
                <a:r>
                  <a:rPr lang="pl-PL" dirty="0"/>
                  <a:t>, </a:t>
                </a:r>
                <a:r>
                  <a:rPr lang="pl-PL" dirty="0" err="1"/>
                  <a:t>usually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low-cost</a:t>
                </a:r>
                <a:r>
                  <a:rPr lang="pl-PL" dirty="0"/>
                  <a:t> </a:t>
                </a:r>
                <a:r>
                  <a:rPr lang="pl-PL" dirty="0" err="1"/>
                  <a:t>errors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increased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method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regarded</a:t>
                </a:r>
                <a:r>
                  <a:rPr lang="pl-PL" dirty="0"/>
                  <a:t> as </a:t>
                </a:r>
                <a:r>
                  <a:rPr lang="pl-PL" dirty="0" err="1"/>
                  <a:t>sampling</a:t>
                </a:r>
                <a:r>
                  <a:rPr lang="pl-PL" dirty="0"/>
                  <a:t> </a:t>
                </a:r>
                <a:r>
                  <a:rPr lang="pl-PL" dirty="0" err="1"/>
                  <a:t>because</a:t>
                </a:r>
                <a:r>
                  <a:rPr lang="pl-PL" dirty="0"/>
                  <a:t> the </a:t>
                </a:r>
                <a:r>
                  <a:rPr lang="pl-PL" dirty="0" err="1"/>
                  <a:t>instances</a:t>
                </a:r>
                <a:r>
                  <a:rPr lang="pl-PL" dirty="0"/>
                  <a:t> with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viewed</a:t>
                </a:r>
                <a:r>
                  <a:rPr lang="pl-PL" dirty="0"/>
                  <a:t> as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duplication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Problem </a:t>
            </a:r>
            <a:r>
              <a:rPr lang="pl-PL" dirty="0" err="1"/>
              <a:t>introduction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C4.5 model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to </a:t>
                </a:r>
                <a:r>
                  <a:rPr lang="pl-PL" dirty="0" err="1"/>
                  <a:t>create</a:t>
                </a:r>
                <a:r>
                  <a:rPr lang="pl-PL" dirty="0"/>
                  <a:t> a </a:t>
                </a:r>
                <a:r>
                  <a:rPr lang="pl-PL" dirty="0" err="1"/>
                  <a:t>cost-sensitive</a:t>
                </a:r>
                <a:r>
                  <a:rPr lang="pl-PL" dirty="0"/>
                  <a:t> C4.5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properly</a:t>
                </a:r>
                <a:r>
                  <a:rPr lang="pl-PL" dirty="0"/>
                  <a:t> </a:t>
                </a:r>
                <a:r>
                  <a:rPr lang="pl-PL" dirty="0" err="1"/>
                  <a:t>initialize</a:t>
                </a:r>
                <a:r>
                  <a:rPr lang="pl-PL" dirty="0"/>
                  <a:t> </a:t>
                </a:r>
                <a:r>
                  <a:rPr lang="pl-PL" dirty="0" err="1"/>
                  <a:t>weights</a:t>
                </a:r>
                <a:r>
                  <a:rPr lang="pl-PL" dirty="0"/>
                  <a:t> (</a:t>
                </a:r>
                <a:r>
                  <a:rPr lang="pl-PL" dirty="0" err="1"/>
                  <a:t>formula</a:t>
                </a:r>
                <a:r>
                  <a:rPr lang="pl-PL" dirty="0"/>
                  <a:t> from </a:t>
                </a:r>
                <a:r>
                  <a:rPr lang="pl-PL" dirty="0" err="1"/>
                  <a:t>previous</a:t>
                </a:r>
                <a:r>
                  <a:rPr lang="pl-PL" dirty="0"/>
                  <a:t> </a:t>
                </a:r>
                <a:r>
                  <a:rPr lang="pl-PL" dirty="0" err="1"/>
                  <a:t>slide</a:t>
                </a:r>
                <a:r>
                  <a:rPr lang="pl-PL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experiments</a:t>
                </a:r>
                <a:r>
                  <a:rPr lang="pl-PL" dirty="0"/>
                  <a:t> </a:t>
                </a:r>
                <a:r>
                  <a:rPr lang="pl-PL" dirty="0" err="1"/>
                  <a:t>conducted</a:t>
                </a:r>
                <a:r>
                  <a:rPr lang="pl-PL" dirty="0"/>
                  <a:t> in [</a:t>
                </a:r>
                <a:r>
                  <a:rPr lang="pl-PL" dirty="0" err="1"/>
                  <a:t>Ting</a:t>
                </a:r>
                <a:r>
                  <a:rPr lang="pl-PL" dirty="0"/>
                  <a:t> 1998], the CS C4.5 </a:t>
                </a:r>
                <a:r>
                  <a:rPr lang="pl-PL" dirty="0" err="1"/>
                  <a:t>performes</a:t>
                </a:r>
                <a:r>
                  <a:rPr lang="pl-PL" dirty="0"/>
                  <a:t> </a:t>
                </a:r>
                <a:r>
                  <a:rPr lang="pl-PL" dirty="0" err="1"/>
                  <a:t>better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C4.5 for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classification</a:t>
                </a:r>
                <a:r>
                  <a:rPr lang="pl-PL" dirty="0"/>
                  <a:t>, but </a:t>
                </a:r>
                <a:r>
                  <a:rPr lang="pl-PL" dirty="0" err="1"/>
                  <a:t>comparably</a:t>
                </a:r>
                <a:r>
                  <a:rPr lang="pl-PL" dirty="0"/>
                  <a:t> in </a:t>
                </a:r>
                <a:r>
                  <a:rPr lang="pl-PL" dirty="0" err="1"/>
                  <a:t>case</a:t>
                </a:r>
                <a:r>
                  <a:rPr lang="pl-PL" dirty="0"/>
                  <a:t> of </a:t>
                </a:r>
                <a:r>
                  <a:rPr lang="pl-PL" dirty="0" err="1"/>
                  <a:t>multiple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(</a:t>
                </a:r>
                <a:r>
                  <a:rPr lang="pl-PL" dirty="0" err="1"/>
                  <a:t>due</a:t>
                </a:r>
                <a:r>
                  <a:rPr lang="pl-PL" dirty="0"/>
                  <a:t> to </a:t>
                </a:r>
                <a:r>
                  <a:rPr lang="pl-PL" dirty="0" err="1"/>
                  <a:t>problematic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-&gt;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:r>
                  <a:rPr lang="pl-PL" dirty="0" err="1"/>
                  <a:t>conversion</a:t>
                </a:r>
                <a:r>
                  <a:rPr lang="pl-PL" dirty="0"/>
                  <a:t>).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r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Thresholding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6046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concepts</a:t>
            </a:r>
            <a:r>
              <a:rPr lang="pl-PL" dirty="0"/>
              <a:t> for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x </a:t>
                </a:r>
                <a:r>
                  <a:rPr lang="pl-PL" dirty="0" err="1"/>
                  <a:t>into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j: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	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err="1"/>
                  <a:t>obtained</a:t>
                </a:r>
                <a:r>
                  <a:rPr lang="pl-PL" dirty="0"/>
                  <a:t> from </a:t>
                </a:r>
                <a:r>
                  <a:rPr lang="pl-PL" dirty="0" err="1"/>
                  <a:t>cost</a:t>
                </a:r>
                <a:r>
                  <a:rPr lang="pl-PL" dirty="0"/>
                  <a:t> matrix:</a:t>
                </a:r>
                <a:endParaRPr lang="pl-PL" b="0" dirty="0"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	</a:t>
                </a:r>
                <a:r>
                  <a:rPr lang="pl-P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(1, 0)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(0, 1)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9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MetaCost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first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:r>
                  <a:rPr lang="pl-PL" dirty="0" err="1"/>
                  <a:t>bagging</a:t>
                </a:r>
                <a:r>
                  <a:rPr lang="pl-PL" dirty="0"/>
                  <a:t> on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trees</a:t>
                </a:r>
                <a:r>
                  <a:rPr lang="pl-PL" dirty="0"/>
                  <a:t> to </a:t>
                </a:r>
                <a:r>
                  <a:rPr lang="pl-PL" dirty="0" err="1"/>
                  <a:t>obtain</a:t>
                </a:r>
                <a:r>
                  <a:rPr lang="pl-PL" dirty="0"/>
                  <a:t> </a:t>
                </a:r>
                <a:r>
                  <a:rPr lang="pl-PL" dirty="0" err="1"/>
                  <a:t>reliable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 for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examples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After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built</a:t>
                </a:r>
                <a:r>
                  <a:rPr lang="pl-PL" dirty="0"/>
                  <a:t> for </a:t>
                </a:r>
                <a:r>
                  <a:rPr lang="pl-PL" dirty="0" err="1"/>
                  <a:t>relabeled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 to </a:t>
                </a:r>
                <a:r>
                  <a:rPr lang="pl-PL" dirty="0" err="1"/>
                  <a:t>produce</a:t>
                </a:r>
                <a:r>
                  <a:rPr lang="pl-PL" dirty="0"/>
                  <a:t> </a:t>
                </a:r>
                <a:r>
                  <a:rPr lang="pl-PL" dirty="0" err="1"/>
                  <a:t>predictions</a:t>
                </a:r>
                <a:r>
                  <a:rPr lang="pl-PL" dirty="0"/>
                  <a:t> for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3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CostSensitiveClassifier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b="0" dirty="0"/>
                  <a:t>If a </a:t>
                </a:r>
                <a:r>
                  <a:rPr lang="pl-PL" b="0" dirty="0" err="1"/>
                  <a:t>cost</a:t>
                </a:r>
                <a:r>
                  <a:rPr lang="pl-PL" dirty="0" err="1"/>
                  <a:t>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outputs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associated</a:t>
                </a:r>
                <a:r>
                  <a:rPr lang="pl-PL" dirty="0"/>
                  <a:t> with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, the CSC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with the </a:t>
                </a:r>
                <a:r>
                  <a:rPr lang="pl-PL" dirty="0" err="1"/>
                  <a:t>smallest</a:t>
                </a:r>
                <a:r>
                  <a:rPr lang="pl-PL" dirty="0"/>
                  <a:t>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b="0" dirty="0"/>
                  <a:t>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used</a:t>
                </a:r>
                <a:r>
                  <a:rPr lang="pl-PL" b="0" dirty="0"/>
                  <a:t> for the </a:t>
                </a:r>
                <a:r>
                  <a:rPr lang="pl-PL" b="0" dirty="0" err="1"/>
                  <a:t>classifier</a:t>
                </a:r>
                <a:r>
                  <a:rPr lang="pl-PL" b="0" dirty="0"/>
                  <a:t> to </a:t>
                </a:r>
                <a:r>
                  <a:rPr lang="pl-PL" b="0" dirty="0" err="1"/>
                  <a:t>classify</a:t>
                </a:r>
                <a:r>
                  <a:rPr lang="pl-PL" b="0" dirty="0"/>
                  <a:t> </a:t>
                </a:r>
                <a:r>
                  <a:rPr lang="pl-PL" b="0" dirty="0" err="1"/>
                  <a:t>instance</a:t>
                </a:r>
                <a:r>
                  <a:rPr lang="pl-PL" b="0" dirty="0"/>
                  <a:t> x to </a:t>
                </a:r>
                <a:r>
                  <a:rPr lang="pl-PL" b="0" dirty="0" err="1"/>
                  <a:t>positive</a:t>
                </a:r>
                <a:r>
                  <a:rPr lang="pl-PL" b="0" dirty="0"/>
                  <a:t> </a:t>
                </a:r>
                <a:r>
                  <a:rPr lang="pl-PL" b="0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b="0" dirty="0"/>
                  <a:t>Drawback: </a:t>
                </a:r>
                <a:r>
                  <a:rPr lang="pl-PL" dirty="0"/>
                  <a:t>we </a:t>
                </a:r>
                <a:r>
                  <a:rPr lang="pl-PL" dirty="0" err="1"/>
                  <a:t>need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produces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posterior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0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Does not </a:t>
                </a:r>
                <a:r>
                  <a:rPr lang="pl-PL" dirty="0" err="1"/>
                  <a:t>require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</a:t>
                </a:r>
                <a:r>
                  <a:rPr lang="pl-PL" dirty="0" err="1"/>
                  <a:t>function</a:t>
                </a:r>
                <a:r>
                  <a:rPr lang="pl-PL" dirty="0"/>
                  <a:t> of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calculates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for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Empirical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,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minimizes</a:t>
                </a:r>
                <a:r>
                  <a:rPr lang="pl-PL" dirty="0"/>
                  <a:t> 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,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used</a:t>
                </a:r>
                <a:r>
                  <a:rPr lang="pl-PL" dirty="0"/>
                  <a:t> to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labels</a:t>
                </a:r>
                <a:r>
                  <a:rPr lang="pl-PL" dirty="0"/>
                  <a:t> of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avoid</a:t>
                </a:r>
                <a:r>
                  <a:rPr lang="pl-PL" dirty="0"/>
                  <a:t> </a:t>
                </a:r>
                <a:r>
                  <a:rPr lang="pl-PL" dirty="0" err="1"/>
                  <a:t>overfitting</a:t>
                </a:r>
                <a:r>
                  <a:rPr lang="pl-PL" dirty="0"/>
                  <a:t>, </a:t>
                </a:r>
                <a:r>
                  <a:rPr lang="pl-PL" dirty="0" err="1"/>
                  <a:t>an</a:t>
                </a:r>
                <a:r>
                  <a:rPr lang="pl-PL" dirty="0"/>
                  <a:t> m-</a:t>
                </a:r>
                <a:r>
                  <a:rPr lang="pl-PL" dirty="0" err="1"/>
                  <a:t>fold</a:t>
                </a:r>
                <a:r>
                  <a:rPr lang="pl-PL" dirty="0"/>
                  <a:t> cross-</a:t>
                </a:r>
                <a:r>
                  <a:rPr lang="pl-PL" dirty="0" err="1"/>
                  <a:t>validation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applied, and the </a:t>
                </a:r>
                <a:r>
                  <a:rPr lang="pl-PL" dirty="0" err="1"/>
                  <a:t>best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chosen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</a:t>
                </a:r>
                <a:r>
                  <a:rPr lang="pl-PL" dirty="0" err="1"/>
                  <a:t>validation</a:t>
                </a:r>
                <a:r>
                  <a:rPr lang="pl-PL" dirty="0"/>
                  <a:t> set.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8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Case </a:t>
            </a:r>
            <a:r>
              <a:rPr lang="pl-PL" dirty="0" err="1"/>
              <a:t>study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9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691075" y="1798865"/>
            <a:ext cx="5761800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>
                <a:latin typeface="Commissioner" panose="020B0604020202020204" charset="0"/>
              </a:rPr>
              <a:t>Target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TenYearCHD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Congenital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Deffect</a:t>
            </a:r>
            <a:r>
              <a:rPr lang="pl-PL" dirty="0">
                <a:latin typeface="Commissioner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 – 1 (</a:t>
            </a:r>
            <a:r>
              <a:rPr lang="pl-PL" dirty="0" err="1">
                <a:latin typeface="Commissioner" panose="020B0604020202020204" charset="0"/>
              </a:rPr>
              <a:t>sick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 – 0 (</a:t>
            </a:r>
            <a:r>
              <a:rPr lang="pl-PL" dirty="0" err="1">
                <a:latin typeface="Commissioner" panose="020B0604020202020204" charset="0"/>
              </a:rPr>
              <a:t>healthy</a:t>
            </a:r>
            <a:r>
              <a:rPr lang="pl-PL" dirty="0">
                <a:latin typeface="Commissioner" panose="020B0604020202020204" charset="0"/>
              </a:rPr>
              <a:t>)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Framingham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71888CBA-0D81-26C7-4E66-60ADD3CB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1" y="481166"/>
            <a:ext cx="6794398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CostSensitiveClassifier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8E396D5-3AD7-6E77-2E2C-10D95E81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1" y="1826294"/>
            <a:ext cx="7852410" cy="26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</a:t>
            </a:r>
            <a:r>
              <a:rPr lang="pl-PL" dirty="0" err="1"/>
              <a:t>concepts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489717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Class </a:t>
            </a:r>
            <a:r>
              <a:rPr lang="pl-PL" dirty="0" err="1"/>
              <a:t>imbalance</a:t>
            </a:r>
            <a:r>
              <a:rPr lang="pl-PL" dirty="0"/>
              <a:t> – </a:t>
            </a:r>
            <a:r>
              <a:rPr lang="pl-PL" dirty="0" err="1"/>
              <a:t>situation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distributions</a:t>
            </a:r>
            <a:r>
              <a:rPr lang="pl-PL" dirty="0"/>
              <a:t> of data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imbalanced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larger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(1), </a:t>
            </a: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no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(0).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/>
              <a:t>CSC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EEA5CC-E536-3359-8846-24CBD987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64240"/>
              </p:ext>
            </p:extLst>
          </p:nvPr>
        </p:nvGraphicFramePr>
        <p:xfrm>
          <a:off x="1630682" y="1385570"/>
          <a:ext cx="2315724" cy="1541204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309101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Original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results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755584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1712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17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755584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00" r="-54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52284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=0.17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52284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262" t="-2000" r="-262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137872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=0.091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137872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262" t="-2000" r="-52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261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Empirical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Thresholding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1F705B-864A-4039-47EB-8CC74B8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" y="2011679"/>
            <a:ext cx="698814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9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FED635-9C52-434E-A750-6157DDE8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72619"/>
              </p:ext>
            </p:extLst>
          </p:nvPr>
        </p:nvGraphicFramePr>
        <p:xfrm>
          <a:off x="3414112" y="2571750"/>
          <a:ext cx="2315724" cy="1536903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Results</a:t>
                      </a:r>
                      <a:r>
                        <a:rPr lang="pl-PL" dirty="0"/>
                        <a:t> for 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8EAABCBE-BAEA-5117-BE52-FB52DE95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440251"/>
            <a:ext cx="6712296" cy="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pl-PL" dirty="0"/>
          </a:p>
        </p:txBody>
      </p:sp>
      <p:sp>
        <p:nvSpPr>
          <p:cNvPr id="5" name="Google Shape;355;p48">
            <a:extLst>
              <a:ext uri="{FF2B5EF4-FFF2-40B4-BE49-F238E27FC236}">
                <a16:creationId xmlns:a16="http://schemas.microsoft.com/office/drawing/2014/main" id="{24632FD3-63E9-A8D4-F2A0-56C363FC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237" y="1238794"/>
            <a:ext cx="5778983" cy="42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caret</a:t>
            </a:r>
            <a:r>
              <a:rPr lang="pl-PL" dirty="0">
                <a:latin typeface="Commissioner" panose="020B0604020202020204" charset="0"/>
              </a:rPr>
              <a:t> and </a:t>
            </a:r>
            <a:r>
              <a:rPr lang="pl-PL" dirty="0" err="1">
                <a:latin typeface="Commissioner" panose="020B0604020202020204" charset="0"/>
              </a:rPr>
              <a:t>costsensitive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packages</a:t>
            </a:r>
            <a:r>
              <a:rPr lang="pl-PL" dirty="0">
                <a:latin typeface="Commissioner" panose="020B0604020202020204" charset="0"/>
              </a:rPr>
              <a:t> in R</a:t>
            </a:r>
            <a:endParaRPr dirty="0">
              <a:latin typeface="Commissioner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DC81E-0C46-BB65-B4B3-0A5B5D6F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1" y="1961594"/>
            <a:ext cx="8742829" cy="114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29B93-752B-0AC1-CE2F-1F193877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55" y="3225533"/>
            <a:ext cx="8739112" cy="428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B1F67-A817-AB37-E248-87575AA1A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55" y="3769882"/>
            <a:ext cx="8739112" cy="3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Rejection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24546-99B2-4D96-F87F-A90A22E9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33736"/>
              </p:ext>
            </p:extLst>
          </p:nvPr>
        </p:nvGraphicFramePr>
        <p:xfrm>
          <a:off x="1143860" y="1885950"/>
          <a:ext cx="1718628" cy="137160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136522019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22646271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60432383"/>
                    </a:ext>
                  </a:extLst>
                </a:gridCol>
              </a:tblGrid>
              <a:tr h="232608">
                <a:tc gridSpan="3"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latin typeface="Comissioner"/>
                        </a:rPr>
                        <a:t>Basic KNN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663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endParaRPr lang="en-GB" sz="1200">
                        <a:latin typeface="Comissioner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Reference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94578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Comissioner"/>
                        </a:rPr>
                        <a:t>Prediction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93360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539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90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59285"/>
                  </a:ext>
                </a:extLst>
              </a:tr>
              <a:tr h="271577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1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3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Comissioner"/>
                        </a:rPr>
                        <a:t>7</a:t>
                      </a:r>
                      <a:endParaRPr lang="en-GB" sz="1200" dirty="0">
                        <a:latin typeface="Comission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=0.7, </m:t>
                                </m:r>
                                <m:sSub>
                                  <m:sSubPr>
                                    <m:ctrlP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2AD8509-6CBC-1800-3723-357BA4A59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50615"/>
                  </p:ext>
                </p:extLst>
              </p:nvPr>
            </p:nvGraphicFramePr>
            <p:xfrm>
              <a:off x="3656002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3"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502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77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20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32608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=0.95, </m:t>
                              </m:r>
                              <m:sSub>
                                <m:sSub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pl-PL" sz="1200" dirty="0">
                              <a:latin typeface="Comissioner"/>
                            </a:rPr>
                            <a:t>05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1577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BFD2554-F31A-201E-614C-FA38CE42D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53391"/>
                  </p:ext>
                </p:extLst>
              </p:nvPr>
            </p:nvGraphicFramePr>
            <p:xfrm>
              <a:off x="6168144" y="1885950"/>
              <a:ext cx="1718628" cy="13716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851218">
                      <a:extLst>
                        <a:ext uri="{9D8B030D-6E8A-4147-A177-3AD203B41FA5}">
                          <a16:colId xmlns:a16="http://schemas.microsoft.com/office/drawing/2014/main" val="2136522019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122646271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60432383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707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5266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GB" sz="1200">
                            <a:latin typeface="Comissioner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Reference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945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 err="1">
                              <a:latin typeface="Comissioner"/>
                            </a:rPr>
                            <a:t>Prediction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6933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0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5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59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1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486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200" dirty="0">
                              <a:latin typeface="Comissioner"/>
                            </a:rPr>
                            <a:t>92</a:t>
                          </a:r>
                          <a:endParaRPr lang="en-GB" sz="1200" dirty="0">
                            <a:latin typeface="Comissioner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297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63D8F1B-F9E7-8224-998F-E05505664CBF}"/>
              </a:ext>
            </a:extLst>
          </p:cNvPr>
          <p:cNvSpPr txBox="1"/>
          <p:nvPr/>
        </p:nvSpPr>
        <p:spPr>
          <a:xfrm>
            <a:off x="1143860" y="3473245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0.85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0.07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0.99</a:t>
            </a:r>
            <a:endParaRPr lang="en-GB" sz="1200" dirty="0">
              <a:latin typeface="Comission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24208-8218-6EA4-756F-D10F2E811FD7}"/>
              </a:ext>
            </a:extLst>
          </p:cNvPr>
          <p:cNvSpPr txBox="1"/>
          <p:nvPr/>
        </p:nvSpPr>
        <p:spPr>
          <a:xfrm>
            <a:off x="3656002" y="3473244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0.82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0.20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0.93</a:t>
            </a:r>
            <a:endParaRPr lang="en-GB" sz="1200" dirty="0">
              <a:latin typeface="Comissione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785F8-2DEA-1C2D-BE4A-A024F6302C91}"/>
              </a:ext>
            </a:extLst>
          </p:cNvPr>
          <p:cNvSpPr txBox="1"/>
          <p:nvPr/>
        </p:nvSpPr>
        <p:spPr>
          <a:xfrm>
            <a:off x="6168144" y="3473243"/>
            <a:ext cx="17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Comissioner"/>
              </a:rPr>
              <a:t>Accuracy</a:t>
            </a:r>
            <a:r>
              <a:rPr lang="pl-PL" sz="1200" dirty="0">
                <a:latin typeface="Comissioner"/>
              </a:rPr>
              <a:t>: 0.23</a:t>
            </a:r>
          </a:p>
          <a:p>
            <a:pPr algn="ctr"/>
            <a:r>
              <a:rPr lang="pl-PL" sz="1200" dirty="0" err="1">
                <a:latin typeface="Comissioner"/>
              </a:rPr>
              <a:t>Sensitivity</a:t>
            </a:r>
            <a:r>
              <a:rPr lang="pl-PL" sz="1200" dirty="0">
                <a:latin typeface="Comissioner"/>
              </a:rPr>
              <a:t>: 0.95</a:t>
            </a:r>
          </a:p>
          <a:p>
            <a:pPr algn="ctr"/>
            <a:r>
              <a:rPr lang="pl-PL" sz="1200" dirty="0" err="1">
                <a:latin typeface="Comissioner"/>
              </a:rPr>
              <a:t>Specificity</a:t>
            </a:r>
            <a:r>
              <a:rPr lang="pl-PL" sz="1200" dirty="0">
                <a:latin typeface="Comissioner"/>
              </a:rPr>
              <a:t>: 0.10</a:t>
            </a:r>
            <a:endParaRPr lang="en-GB" sz="1200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3586997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>
            <a:spLocks noGrp="1"/>
          </p:cNvSpPr>
          <p:nvPr>
            <p:ph type="title"/>
          </p:nvPr>
        </p:nvSpPr>
        <p:spPr>
          <a:xfrm>
            <a:off x="1624633" y="1648200"/>
            <a:ext cx="5894734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65278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2" name="Google Shape;349;p47">
            <a:extLst>
              <a:ext uri="{FF2B5EF4-FFF2-40B4-BE49-F238E27FC236}">
                <a16:creationId xmlns:a16="http://schemas.microsoft.com/office/drawing/2014/main" id="{080CF29F-FE17-DF28-5535-68B857E1DC78}"/>
              </a:ext>
            </a:extLst>
          </p:cNvPr>
          <p:cNvSpPr txBox="1">
            <a:spLocks/>
          </p:cNvSpPr>
          <p:nvPr/>
        </p:nvSpPr>
        <p:spPr>
          <a:xfrm>
            <a:off x="843105" y="1334858"/>
            <a:ext cx="7587619" cy="380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[Ling 2010] </a:t>
            </a:r>
            <a:r>
              <a:rPr lang="en-GB" sz="1200" dirty="0"/>
              <a:t>Ling, Charles &amp; Sheng, Victor. (2010).</a:t>
            </a:r>
            <a:r>
              <a:rPr lang="pl-PL" sz="1200" dirty="0"/>
              <a:t> </a:t>
            </a:r>
            <a:r>
              <a:rPr lang="en-GB" sz="1200" i="1" dirty="0"/>
              <a:t>Cost-Sensitive Learning and the Class</a:t>
            </a:r>
            <a:r>
              <a:rPr lang="pl-PL" sz="1200" i="1" dirty="0"/>
              <a:t> </a:t>
            </a:r>
            <a:r>
              <a:rPr lang="en-GB" sz="1200" i="1" dirty="0"/>
              <a:t>Imbalance Problem.</a:t>
            </a:r>
            <a:endParaRPr lang="pl-PL" sz="1200" i="1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Turney</a:t>
            </a:r>
            <a:r>
              <a:rPr lang="pl-PL" sz="1200" b="1" dirty="0"/>
              <a:t> 1995] </a:t>
            </a:r>
            <a:r>
              <a:rPr lang="en-GB" sz="1200" dirty="0"/>
              <a:t>Turney, P.D. 1995. </a:t>
            </a:r>
            <a:r>
              <a:rPr lang="en-GB" sz="1200" i="1" dirty="0"/>
              <a:t>Cost-Sensitive Classification: Empirical Evaluation of a Hybrid Genetic</a:t>
            </a:r>
            <a:r>
              <a:rPr lang="pl-PL" sz="1200" i="1" dirty="0"/>
              <a:t> </a:t>
            </a:r>
            <a:r>
              <a:rPr lang="en-GB" sz="1200" i="1" dirty="0"/>
              <a:t>Decision Tree Induction Algorithm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Zadrozny</a:t>
            </a:r>
            <a:r>
              <a:rPr lang="pl-PL" sz="1200" b="1" dirty="0"/>
              <a:t> 2003] </a:t>
            </a:r>
            <a:r>
              <a:rPr lang="en-GB" sz="1200" dirty="0" err="1"/>
              <a:t>Zadrozny</a:t>
            </a:r>
            <a:r>
              <a:rPr lang="en-GB" sz="1200" dirty="0"/>
              <a:t>, B., Langford, J., and Abe, N. 2003. </a:t>
            </a:r>
            <a:r>
              <a:rPr lang="en-GB" sz="1200" i="1" dirty="0"/>
              <a:t>Cost-sensitive learning by Cost-Proportionate</a:t>
            </a:r>
            <a:r>
              <a:rPr lang="pl-PL" sz="1200" i="1" dirty="0"/>
              <a:t> </a:t>
            </a:r>
            <a:r>
              <a:rPr lang="en-GB" sz="1200" i="1" dirty="0"/>
              <a:t>instance Weighting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Ting</a:t>
            </a:r>
            <a:r>
              <a:rPr lang="pl-PL" sz="1200" b="1" dirty="0"/>
              <a:t> 1998] </a:t>
            </a:r>
            <a:r>
              <a:rPr lang="en-GB" sz="1200" dirty="0"/>
              <a:t>Ting, K.M. 1998. </a:t>
            </a:r>
            <a:r>
              <a:rPr lang="en-GB" sz="1200" i="1" dirty="0"/>
              <a:t>Inducing Cost-Sensitive Trees via Instance Weighting</a:t>
            </a:r>
            <a:r>
              <a:rPr lang="en-GB" sz="1200" dirty="0"/>
              <a:t>. </a:t>
            </a:r>
            <a:endParaRPr lang="pl-PL" sz="1200" dirty="0"/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Witten</a:t>
            </a:r>
            <a:r>
              <a:rPr lang="pl-PL" sz="1200" b="1" dirty="0"/>
              <a:t> &amp; Frank 2005] </a:t>
            </a:r>
            <a:r>
              <a:rPr lang="en-US" sz="1200" dirty="0"/>
              <a:t>Witten, I.H., and Frank</a:t>
            </a:r>
            <a:r>
              <a:rPr lang="en-US" sz="1200" i="1" dirty="0"/>
              <a:t>, </a:t>
            </a:r>
            <a:r>
              <a:rPr lang="en-US" sz="1200" dirty="0"/>
              <a:t>E. 2005</a:t>
            </a:r>
            <a:r>
              <a:rPr lang="en-US" sz="1200" i="1" dirty="0"/>
              <a:t>. Data Mining – Practical Machine Learning Tools and</a:t>
            </a:r>
            <a:r>
              <a:rPr lang="pl-PL" sz="1200" i="1" dirty="0" err="1"/>
              <a:t>Techniques</a:t>
            </a:r>
            <a:r>
              <a:rPr lang="pl-PL" sz="1200" i="1" dirty="0"/>
              <a:t> with Java </a:t>
            </a:r>
            <a:r>
              <a:rPr lang="pl-PL" sz="1200" i="1" dirty="0" err="1"/>
              <a:t>Implementations</a:t>
            </a:r>
            <a:r>
              <a:rPr lang="pl-PL" sz="1200" i="1" dirty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</a:t>
            </a:r>
            <a:r>
              <a:rPr lang="pl-PL" sz="1200" b="1" dirty="0" err="1"/>
              <a:t>Sheng</a:t>
            </a:r>
            <a:r>
              <a:rPr lang="pl-PL" sz="1200" b="1" dirty="0"/>
              <a:t> &amp; Ling 2006] </a:t>
            </a:r>
            <a:r>
              <a:rPr lang="en-US" sz="1200" dirty="0"/>
              <a:t>Sheng, V.S. and Ling, C.X. 2006. </a:t>
            </a:r>
            <a:r>
              <a:rPr lang="en-US" sz="1200" i="1" dirty="0"/>
              <a:t>Thresholding for Making Classifiers Cost-sensitive. In</a:t>
            </a:r>
            <a:r>
              <a:rPr lang="pl-PL" sz="1200" i="1" dirty="0"/>
              <a:t> </a:t>
            </a:r>
            <a:r>
              <a:rPr lang="en-US" sz="1200" i="1" dirty="0"/>
              <a:t>Proceedings of the 21st National Conference on Artificial Intelligence</a:t>
            </a:r>
            <a:r>
              <a:rPr lang="pl-PL" sz="1200" i="1" dirty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pl-PL" sz="1200" b="1" dirty="0"/>
              <a:t>[Domingos 1999] </a:t>
            </a:r>
            <a:r>
              <a:rPr lang="en-US" sz="1200" dirty="0"/>
              <a:t>Domingos, P. 1999</a:t>
            </a:r>
            <a:r>
              <a:rPr lang="en-US" sz="1200" i="1" dirty="0"/>
              <a:t>. </a:t>
            </a:r>
            <a:r>
              <a:rPr lang="en-US" sz="1200" i="1" dirty="0" err="1"/>
              <a:t>MetaCost</a:t>
            </a:r>
            <a:r>
              <a:rPr lang="en-US" sz="1200" i="1" dirty="0"/>
              <a:t>: A general method for making classifiers cost-sensitive.</a:t>
            </a:r>
            <a:endParaRPr lang="pl-PL" sz="1200" i="1" dirty="0"/>
          </a:p>
        </p:txBody>
      </p:sp>
    </p:spTree>
    <p:extLst>
      <p:ext uri="{BB962C8B-B14F-4D97-AF65-F5344CB8AC3E}">
        <p14:creationId xmlns:p14="http://schemas.microsoft.com/office/powerpoint/2010/main" val="11080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Cost</a:t>
            </a:r>
            <a:r>
              <a:rPr lang="pl-PL" dirty="0"/>
              <a:t> matrix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202501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Cost</a:t>
            </a:r>
            <a:r>
              <a:rPr lang="pl-PL" dirty="0"/>
              <a:t> matrix –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evaluate</a:t>
            </a:r>
            <a:r>
              <a:rPr lang="pl-PL" dirty="0"/>
              <a:t> and </a:t>
            </a:r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 with </a:t>
            </a:r>
            <a:r>
              <a:rPr lang="pl-PL" dirty="0" err="1"/>
              <a:t>missclassification</a:t>
            </a:r>
            <a:r>
              <a:rPr lang="pl-PL" dirty="0"/>
              <a:t>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Example</a:t>
            </a:r>
            <a:r>
              <a:rPr lang="pl-PL" dirty="0"/>
              <a:t> for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 err="1"/>
              <a:t>Where</a:t>
            </a:r>
            <a:r>
              <a:rPr lang="pl-PL" dirty="0"/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i,i</a:t>
            </a:r>
            <a:r>
              <a:rPr lang="pl-PL" dirty="0"/>
              <a:t>) – </a:t>
            </a:r>
            <a:r>
              <a:rPr lang="pl-PL" dirty="0" err="1"/>
              <a:t>negated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(benefit)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predicted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,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i,j</a:t>
            </a:r>
            <a:r>
              <a:rPr lang="pl-PL" dirty="0"/>
              <a:t>) –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misclassifying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j</a:t>
            </a:r>
            <a:r>
              <a:rPr lang="pl-PL" dirty="0"/>
              <a:t> as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285DC-7E36-2B0B-E705-A52E3263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5571"/>
              </p:ext>
            </p:extLst>
          </p:nvPr>
        </p:nvGraphicFramePr>
        <p:xfrm>
          <a:off x="2346075" y="2412466"/>
          <a:ext cx="4451850" cy="77724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1483950">
                  <a:extLst>
                    <a:ext uri="{9D8B030D-6E8A-4147-A177-3AD203B41FA5}">
                      <a16:colId xmlns:a16="http://schemas.microsoft.com/office/drawing/2014/main" val="2046382016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1628310203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3634819062"/>
                    </a:ext>
                  </a:extLst>
                </a:gridCol>
              </a:tblGrid>
              <a:tr h="229429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2091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72335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FP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TP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8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 err="1"/>
              <a:t>Cost-sensitive</a:t>
            </a:r>
            <a:r>
              <a:rPr lang="pl-PL" sz="3100" dirty="0"/>
              <a:t> learning for </a:t>
            </a:r>
            <a:r>
              <a:rPr lang="pl-PL" sz="3100" dirty="0" err="1"/>
              <a:t>class</a:t>
            </a:r>
            <a:r>
              <a:rPr lang="pl-PL" sz="3100" dirty="0"/>
              <a:t> </a:t>
            </a:r>
            <a:r>
              <a:rPr lang="pl-PL" sz="3100" dirty="0" err="1"/>
              <a:t>imbalance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Common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approach</a:t>
            </a:r>
            <a:r>
              <a:rPr lang="pl-PL" dirty="0">
                <a:latin typeface="Commissioner" panose="020B0604020202020204" charset="0"/>
              </a:rPr>
              <a:t> to </a:t>
            </a:r>
            <a:r>
              <a:rPr lang="pl-PL" dirty="0" err="1">
                <a:latin typeface="Commissioner" panose="020B0604020202020204" charset="0"/>
              </a:rPr>
              <a:t>solve</a:t>
            </a:r>
            <a:r>
              <a:rPr lang="pl-PL" dirty="0">
                <a:latin typeface="Commissioner" panose="020B0604020202020204" charset="0"/>
              </a:rPr>
              <a:t> the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imbalance</a:t>
            </a:r>
            <a:r>
              <a:rPr lang="pl-PL" dirty="0">
                <a:latin typeface="Commissioner" panose="020B0604020202020204" charset="0"/>
              </a:rPr>
              <a:t>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For </a:t>
            </a:r>
            <a:r>
              <a:rPr lang="pl-PL" dirty="0" err="1">
                <a:latin typeface="Commissioner" panose="020B0604020202020204" charset="0"/>
              </a:rPr>
              <a:t>binary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classification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Usually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bigger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cost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associated</a:t>
            </a:r>
            <a:r>
              <a:rPr lang="pl-PL" dirty="0">
                <a:latin typeface="Commissioner" panose="020B0604020202020204" charset="0"/>
              </a:rPr>
              <a:t> with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misclassification</a:t>
            </a:r>
            <a:r>
              <a:rPr lang="pl-PL" dirty="0">
                <a:latin typeface="Commissioner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Our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case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study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–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– no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.</a:t>
            </a:r>
            <a:endParaRPr lang="en-GB" dirty="0">
              <a:latin typeface="Commissione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/>
              <a:t>Real-</a:t>
            </a:r>
            <a:r>
              <a:rPr lang="pl-PL" sz="3100" dirty="0" err="1"/>
              <a:t>world</a:t>
            </a:r>
            <a:r>
              <a:rPr lang="pl-PL" sz="3100" dirty="0"/>
              <a:t> </a:t>
            </a:r>
            <a:r>
              <a:rPr lang="pl-PL" sz="3100" dirty="0" err="1"/>
              <a:t>applications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0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Fraud </a:t>
            </a:r>
            <a:r>
              <a:rPr lang="pl-PL" dirty="0" err="1">
                <a:latin typeface="Commissioner" panose="020B0604020202020204" charset="0"/>
              </a:rPr>
              <a:t>detection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Medical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diagnosis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Business </a:t>
            </a:r>
            <a:r>
              <a:rPr lang="pl-PL" dirty="0" err="1">
                <a:latin typeface="Commissioner" panose="020B0604020202020204" charset="0"/>
              </a:rPr>
              <a:t>decision-making</a:t>
            </a:r>
            <a:endParaRPr lang="en-GB" dirty="0"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Direct </a:t>
            </a:r>
            <a:r>
              <a:rPr lang="pl-PL" dirty="0" err="1"/>
              <a:t>methods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0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1" y="1759300"/>
            <a:ext cx="7290668" cy="2092500"/>
          </a:xfrm>
        </p:spPr>
        <p:txBody>
          <a:bodyPr/>
          <a:lstStyle/>
          <a:p>
            <a:r>
              <a:rPr lang="en-GB" dirty="0"/>
              <a:t>To calculate the cost of a particular case, we follow its path down the decision tree</a:t>
            </a:r>
            <a:r>
              <a:rPr lang="pl-PL" dirty="0"/>
              <a:t> (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dirty="0" err="1"/>
              <a:t>cost</a:t>
            </a:r>
            <a:r>
              <a:rPr lang="pl-PL" dirty="0"/>
              <a:t>).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misclassified</a:t>
            </a:r>
            <a:r>
              <a:rPr lang="pl-PL" dirty="0"/>
              <a:t>,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added</a:t>
            </a:r>
            <a:r>
              <a:rPr lang="pl-PL" dirty="0"/>
              <a:t> to the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splits</a:t>
            </a:r>
            <a:r>
              <a:rPr lang="pl-PL" dirty="0"/>
              <a:t>.</a:t>
            </a:r>
          </a:p>
          <a:p>
            <a:r>
              <a:rPr lang="pl-PL" dirty="0"/>
              <a:t>ICET </a:t>
            </a:r>
            <a:r>
              <a:rPr lang="pl-PL" dirty="0" err="1"/>
              <a:t>is</a:t>
            </a:r>
            <a:r>
              <a:rPr lang="pl-PL" dirty="0"/>
              <a:t> a h</a:t>
            </a:r>
            <a:r>
              <a:rPr lang="en-GB" dirty="0" err="1"/>
              <a:t>ybrid</a:t>
            </a:r>
            <a:r>
              <a:rPr lang="en-GB" dirty="0"/>
              <a:t> of a genetic algorithm and a decision tree induction algorithm</a:t>
            </a:r>
            <a:r>
              <a:rPr lang="pl-PL" dirty="0"/>
              <a:t>.</a:t>
            </a:r>
          </a:p>
          <a:p>
            <a:r>
              <a:rPr lang="en-GB" dirty="0"/>
              <a:t>The genetic algorithm evolves a population of biases for the decision tree induction algorithm 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93E4F447-1557-CE5C-D020-0380BD73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8" y="1240978"/>
            <a:ext cx="6352613" cy="324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6155E-F8E9-4D82-2F3A-A71AC24FA958}"/>
              </a:ext>
            </a:extLst>
          </p:cNvPr>
          <p:cNvSpPr txBox="1"/>
          <p:nvPr/>
        </p:nvSpPr>
        <p:spPr>
          <a:xfrm>
            <a:off x="2230667" y="4518961"/>
            <a:ext cx="468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missioner"/>
              </a:rPr>
              <a:t>Source: [</a:t>
            </a:r>
            <a:r>
              <a:rPr lang="pl-PL" dirty="0" err="1">
                <a:latin typeface="Comissioner"/>
              </a:rPr>
              <a:t>Turney</a:t>
            </a:r>
            <a:r>
              <a:rPr lang="pl-PL" dirty="0">
                <a:latin typeface="Comissioner"/>
              </a:rPr>
              <a:t> 1995]</a:t>
            </a:r>
            <a:endParaRPr lang="en-GB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342707706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1592</Words>
  <Application>Microsoft Office PowerPoint</Application>
  <PresentationFormat>Pokaz na ekranie (16:9)</PresentationFormat>
  <Paragraphs>228</Paragraphs>
  <Slides>36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3" baseType="lpstr">
      <vt:lpstr>Commissioner</vt:lpstr>
      <vt:lpstr>Arial</vt:lpstr>
      <vt:lpstr>Golos Text</vt:lpstr>
      <vt:lpstr>Cambria Math</vt:lpstr>
      <vt:lpstr>Red Hat Display</vt:lpstr>
      <vt:lpstr>Comissioner</vt:lpstr>
      <vt:lpstr>Formulating a Research Problem for University Students by Slidesgo</vt:lpstr>
      <vt:lpstr>Class imbalance problem and cost-sensitive learning</vt:lpstr>
      <vt:lpstr>Problem introduction</vt:lpstr>
      <vt:lpstr>Basic concepts</vt:lpstr>
      <vt:lpstr>Cost matrix</vt:lpstr>
      <vt:lpstr>Cost-sensitive learning for class imbalance</vt:lpstr>
      <vt:lpstr>Real-world applications</vt:lpstr>
      <vt:lpstr>Direct methods</vt:lpstr>
      <vt:lpstr>ICET algorithm</vt:lpstr>
      <vt:lpstr>ICET algorithm</vt:lpstr>
      <vt:lpstr>Cost-sensitive decision trees</vt:lpstr>
      <vt:lpstr>Meta-learning</vt:lpstr>
      <vt:lpstr>Sampling</vt:lpstr>
      <vt:lpstr>Cost-proportionate instance weighting</vt:lpstr>
      <vt:lpstr>Cost-proportionate rejection sampling</vt:lpstr>
      <vt:lpstr>Cost-proportionate rejection sampling</vt:lpstr>
      <vt:lpstr>Costing</vt:lpstr>
      <vt:lpstr>Costing</vt:lpstr>
      <vt:lpstr>Instance weighting – cost-sensitive trees</vt:lpstr>
      <vt:lpstr>Instance weighting – cost-sensitive trees</vt:lpstr>
      <vt:lpstr>Instance weighting – cost-sensitive trees</vt:lpstr>
      <vt:lpstr>Thresholding</vt:lpstr>
      <vt:lpstr>Basic concepts for thresholding</vt:lpstr>
      <vt:lpstr>MetaCost</vt:lpstr>
      <vt:lpstr>CostSensitiveClassifier</vt:lpstr>
      <vt:lpstr>Empirical thresholding</vt:lpstr>
      <vt:lpstr>Case study</vt:lpstr>
      <vt:lpstr>Framingham dataset</vt:lpstr>
      <vt:lpstr>Prezentacja programu PowerPoint</vt:lpstr>
      <vt:lpstr>Thresholding algorithms</vt:lpstr>
      <vt:lpstr>CSC results</vt:lpstr>
      <vt:lpstr>Thresholding algorithms</vt:lpstr>
      <vt:lpstr>Empirical thresholding results</vt:lpstr>
      <vt:lpstr>Rejection sampling</vt:lpstr>
      <vt:lpstr>Rejection sampling results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problem and cost-sensitive learning</dc:title>
  <dc:creator>Ada Majchrzak</dc:creator>
  <cp:lastModifiedBy>Katarzyna Macioszek (255735)</cp:lastModifiedBy>
  <cp:revision>17</cp:revision>
  <dcterms:modified xsi:type="dcterms:W3CDTF">2023-12-20T10:37:51Z</dcterms:modified>
</cp:coreProperties>
</file>