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8"/>
  </p:notesMasterIdLst>
  <p:sldIdLst>
    <p:sldId id="256" r:id="rId2"/>
    <p:sldId id="260" r:id="rId3"/>
    <p:sldId id="262" r:id="rId4"/>
    <p:sldId id="312" r:id="rId5"/>
    <p:sldId id="259" r:id="rId6"/>
    <p:sldId id="319" r:id="rId7"/>
    <p:sldId id="315" r:id="rId8"/>
    <p:sldId id="328" r:id="rId9"/>
    <p:sldId id="329" r:id="rId10"/>
    <p:sldId id="343" r:id="rId11"/>
    <p:sldId id="317" r:id="rId12"/>
    <p:sldId id="288" r:id="rId13"/>
    <p:sldId id="318" r:id="rId14"/>
    <p:sldId id="320" r:id="rId15"/>
    <p:sldId id="321" r:id="rId16"/>
    <p:sldId id="322" r:id="rId17"/>
    <p:sldId id="323" r:id="rId18"/>
    <p:sldId id="325" r:id="rId19"/>
    <p:sldId id="326" r:id="rId20"/>
    <p:sldId id="327" r:id="rId21"/>
    <p:sldId id="324" r:id="rId22"/>
    <p:sldId id="334" r:id="rId23"/>
    <p:sldId id="333" r:id="rId24"/>
    <p:sldId id="331" r:id="rId25"/>
    <p:sldId id="335" r:id="rId26"/>
    <p:sldId id="313" r:id="rId27"/>
    <p:sldId id="263" r:id="rId28"/>
    <p:sldId id="314" r:id="rId29"/>
    <p:sldId id="336" r:id="rId30"/>
    <p:sldId id="337" r:id="rId31"/>
    <p:sldId id="338" r:id="rId32"/>
    <p:sldId id="339" r:id="rId33"/>
    <p:sldId id="340" r:id="rId34"/>
    <p:sldId id="341" r:id="rId35"/>
    <p:sldId id="271" r:id="rId36"/>
    <p:sldId id="342" r:id="rId3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Commissioner" panose="020B0604020202020204" charset="0"/>
      <p:regular r:id="rId40"/>
      <p:bold r:id="rId41"/>
    </p:embeddedFont>
    <p:embeddedFont>
      <p:font typeface="Golos Text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0AA517-7F76-4011-9E2E-61F37F4E73F9}">
  <a:tblStyle styleId="{410AA517-7F76-4011-9E2E-61F37F4E7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6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99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6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432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023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386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496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495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88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62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3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28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64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19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8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55" name="Google Shape;55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rot="10800000" flipH="1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53" name="Google Shape;153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2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6" r:id="rId5"/>
    <p:sldLayoutId id="2147483667" r:id="rId6"/>
    <p:sldLayoutId id="2147483668" r:id="rId7"/>
    <p:sldLayoutId id="2147483672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713224" y="1332200"/>
            <a:ext cx="5201067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dirty="0"/>
              <a:t>Class </a:t>
            </a:r>
            <a:r>
              <a:rPr lang="pl-PL" sz="3200" dirty="0" err="1"/>
              <a:t>imbalance</a:t>
            </a:r>
            <a:r>
              <a:rPr lang="pl-PL" sz="3200" dirty="0"/>
              <a:t> problem and </a:t>
            </a:r>
            <a:r>
              <a:rPr lang="pl-PL" sz="3200" dirty="0" err="1"/>
              <a:t>cost-sensitive</a:t>
            </a:r>
            <a:r>
              <a:rPr lang="pl-PL" sz="3200" dirty="0"/>
              <a:t> learning</a:t>
            </a:r>
            <a:endParaRPr sz="3200"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Katarzyna </a:t>
            </a:r>
            <a:r>
              <a:rPr lang="pl-PL" dirty="0" err="1"/>
              <a:t>Macioszek</a:t>
            </a:r>
            <a:r>
              <a:rPr lang="pl-PL" dirty="0"/>
              <a:t>, Ada Majchrzak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EF3890-B994-AC9A-8487-E2D305E5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641" y="1759300"/>
            <a:ext cx="7290668" cy="2092500"/>
          </a:xfrm>
        </p:spPr>
        <p:txBody>
          <a:bodyPr/>
          <a:lstStyle/>
          <a:p>
            <a:r>
              <a:rPr lang="en-GB" dirty="0"/>
              <a:t>Drummond, C., and Holte, R. 2000. </a:t>
            </a:r>
            <a:r>
              <a:rPr lang="en-GB" i="1" dirty="0"/>
              <a:t>Exploiting the cost (in)sensitivity of decision tree splitting</a:t>
            </a:r>
            <a:r>
              <a:rPr lang="pl-PL" i="1" dirty="0"/>
              <a:t> </a:t>
            </a:r>
            <a:r>
              <a:rPr lang="en-GB" i="1" dirty="0"/>
              <a:t>criteria</a:t>
            </a:r>
            <a:r>
              <a:rPr lang="en-GB" dirty="0"/>
              <a:t>. In Proceedings of the 17th International Conference on Machine Learning, 239-246.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en-GB" dirty="0"/>
              <a:t>Ling, C.X., Yang, Q., Wang, J., and Zhang, S. 2004. </a:t>
            </a:r>
            <a:r>
              <a:rPr lang="en-GB" i="1" dirty="0"/>
              <a:t>Decision Trees with Minimal Costs</a:t>
            </a:r>
            <a:r>
              <a:rPr lang="en-GB" dirty="0"/>
              <a:t>. In</a:t>
            </a:r>
            <a:r>
              <a:rPr lang="pl-PL" dirty="0"/>
              <a:t> </a:t>
            </a:r>
            <a:r>
              <a:rPr lang="en-GB" dirty="0"/>
              <a:t>Proceedings of 2004 International Conference on Machine Learning (ICML'2004).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D0B89-BD1D-5B34-00CA-E494772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Meta-learning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73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Sampling</a:t>
            </a:r>
            <a:endParaRPr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6" y="1525500"/>
            <a:ext cx="7717499" cy="2092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We want to alter the original instance distribution by introducing weights (fractions) proportional to the relative missclassification cost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Transparent box: supply the weights directly to the classifier – can’t be applied to all classifiers, gives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Black box: resample according to the weights – can be applied to all classifiers, often leads to </a:t>
            </a:r>
            <a:r>
              <a:rPr lang="pl-PL" dirty="0" err="1"/>
              <a:t>overfitting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Cost-proportionate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55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 err="1"/>
                  <a:t>Cost-proportionate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</a:t>
                </a:r>
                <a:r>
                  <a:rPr lang="pl-PL" dirty="0" err="1"/>
                  <a:t>weighting</a:t>
                </a:r>
                <a:r>
                  <a:rPr lang="pl-PL" dirty="0"/>
                  <a:t> </a:t>
                </a:r>
                <a:r>
                  <a:rPr lang="pl-PL" dirty="0" err="1"/>
                  <a:t>black</a:t>
                </a:r>
                <a:r>
                  <a:rPr lang="pl-PL" dirty="0"/>
                  <a:t> </a:t>
                </a:r>
                <a:r>
                  <a:rPr lang="pl-PL" dirty="0" err="1"/>
                  <a:t>box</a:t>
                </a:r>
                <a:r>
                  <a:rPr lang="pl-PL" dirty="0"/>
                  <a:t> approach, but instead of classical sampling with replacement, we </a:t>
                </a:r>
                <a:r>
                  <a:rPr lang="pl-PL" dirty="0" err="1"/>
                  <a:t>employ</a:t>
                </a:r>
                <a:r>
                  <a:rPr lang="pl-PL" dirty="0"/>
                  <a:t> so-called </a:t>
                </a:r>
                <a:r>
                  <a:rPr lang="pl-PL" dirty="0" err="1"/>
                  <a:t>rejection</a:t>
                </a:r>
                <a:r>
                  <a:rPr lang="pl-PL" dirty="0"/>
                  <a:t> </a:t>
                </a:r>
                <a:r>
                  <a:rPr lang="pl-PL" dirty="0" err="1"/>
                  <a:t>sampling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We draw from distribution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dirty="0"/>
                  <a:t> with domain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l-PL" dirty="0"/>
                  <a:t>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l-PL" dirty="0"/>
                  <a:t> – classifier input space,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 – binary output,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l-PL" dirty="0"/>
                  <a:t> – misclassification cost of </a:t>
                </a:r>
                <a:r>
                  <a:rPr lang="pl-PL" dirty="0" err="1"/>
                  <a:t>given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goal: learn a classifier minimizing the expected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Instead of cost matrix, we use one number per </a:t>
                </a:r>
                <a:r>
                  <a:rPr lang="pl-PL" dirty="0" err="1"/>
                  <a:t>instance</a:t>
                </a:r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Cost-proportionate rejection 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42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sample from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dirty="0"/>
                  <a:t>.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keep the sample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pl-PL" dirty="0"/>
                  <a:t> 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/>
                  <a:t> is a constant satysfying </a:t>
                </a:r>
                <a:br>
                  <a:rPr lang="pl-PL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/>
                  <a:t>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 – training set.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repeat as many times as there are samples and we obtain a new training set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Cost-proportionate rejection 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19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Cost-proportionate rejection sampling with </a:t>
            </a:r>
            <a:r>
              <a:rPr lang="pl-PL" dirty="0" err="1"/>
              <a:t>aggregation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CPRS produces a different training set each time, and each time it is </a:t>
            </a:r>
            <a:r>
              <a:rPr lang="pl-PL" dirty="0" err="1"/>
              <a:t>quite</a:t>
            </a:r>
            <a:r>
              <a:rPr lang="pl-PL" dirty="0"/>
              <a:t> small.</a:t>
            </a:r>
          </a:p>
          <a:p>
            <a:pPr>
              <a:lnSpc>
                <a:spcPct val="150000"/>
              </a:lnSpc>
            </a:pPr>
            <a:r>
              <a:rPr lang="pl-PL" dirty="0"/>
              <a:t>We can take advantage of that by producing an ensemble </a:t>
            </a:r>
            <a:r>
              <a:rPr lang="pl-PL" dirty="0" err="1"/>
              <a:t>classifier</a:t>
            </a:r>
            <a:r>
              <a:rPr lang="pl-PL" dirty="0"/>
              <a:t>.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04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/>
                  <a:t>Costing(learner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dirty="0"/>
                  <a:t>, sample set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, count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l-PL" dirty="0"/>
                  <a:t>)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For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pl-PL" dirty="0"/>
                </a:br>
                <a:r>
                  <a:rPr lang="pl-PL" dirty="0"/>
                  <a:t>-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l-PL" dirty="0"/>
                  <a:t> = rejection sample from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 with acceptance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br>
                  <a:rPr lang="pl-PL" dirty="0"/>
                </a:br>
                <a:r>
                  <a:rPr lang="pl-PL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pl-PL" b="0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Return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10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96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in </a:t>
                </a:r>
                <a:r>
                  <a:rPr lang="pl-PL" dirty="0" err="1"/>
                  <a:t>training</a:t>
                </a:r>
                <a:r>
                  <a:rPr lang="pl-PL" dirty="0"/>
                  <a:t>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/>
                  <a:t> -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pl-PL" dirty="0"/>
                  <a:t> in </a:t>
                </a:r>
                <a:r>
                  <a:rPr lang="pl-PL" dirty="0" err="1"/>
                  <a:t>training</a:t>
                </a:r>
                <a:r>
                  <a:rPr lang="pl-PL" dirty="0"/>
                  <a:t> set,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cost</a:t>
                </a:r>
                <a:r>
                  <a:rPr lang="pl-PL" dirty="0"/>
                  <a:t> of </a:t>
                </a:r>
                <a:r>
                  <a:rPr lang="pl-PL" dirty="0" err="1"/>
                  <a:t>misclassifying</a:t>
                </a:r>
                <a:r>
                  <a:rPr lang="pl-PL" dirty="0"/>
                  <a:t> </a:t>
                </a:r>
                <a:r>
                  <a:rPr lang="pl-PL" dirty="0" err="1"/>
                  <a:t>an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weight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pl-PL" dirty="0"/>
                  <a:t>, </a:t>
                </a:r>
                <a:r>
                  <a:rPr lang="pl-PL" dirty="0" err="1"/>
                  <a:t>where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To </a:t>
                </a:r>
                <a:r>
                  <a:rPr lang="pl-PL" dirty="0" err="1"/>
                  <a:t>use</a:t>
                </a:r>
                <a:r>
                  <a:rPr lang="pl-PL" dirty="0"/>
                  <a:t> </a:t>
                </a:r>
                <a:r>
                  <a:rPr lang="pl-PL" dirty="0" err="1"/>
                  <a:t>above</a:t>
                </a:r>
                <a:r>
                  <a:rPr lang="pl-PL" dirty="0"/>
                  <a:t> </a:t>
                </a:r>
                <a:r>
                  <a:rPr lang="pl-PL" dirty="0" err="1"/>
                  <a:t>formula</a:t>
                </a:r>
                <a:r>
                  <a:rPr lang="pl-PL" dirty="0"/>
                  <a:t>, we </a:t>
                </a:r>
                <a:r>
                  <a:rPr lang="pl-PL" dirty="0" err="1"/>
                  <a:t>need</a:t>
                </a:r>
                <a:r>
                  <a:rPr lang="pl-PL" dirty="0"/>
                  <a:t> to </a:t>
                </a:r>
                <a:r>
                  <a:rPr lang="pl-PL" dirty="0" err="1"/>
                  <a:t>convert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matrix to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vector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We </a:t>
                </a:r>
                <a:r>
                  <a:rPr lang="pl-PL" dirty="0" err="1"/>
                  <a:t>use</a:t>
                </a:r>
                <a:r>
                  <a:rPr lang="pl-PL" dirty="0"/>
                  <a:t> the standard </a:t>
                </a:r>
                <a:r>
                  <a:rPr lang="pl-PL" dirty="0" err="1"/>
                  <a:t>decision</a:t>
                </a:r>
                <a:r>
                  <a:rPr lang="pl-PL" dirty="0"/>
                  <a:t> </a:t>
                </a:r>
                <a:r>
                  <a:rPr lang="pl-PL" dirty="0" err="1"/>
                  <a:t>tree</a:t>
                </a:r>
                <a:r>
                  <a:rPr lang="pl-PL" dirty="0"/>
                  <a:t> </a:t>
                </a:r>
                <a:r>
                  <a:rPr lang="pl-PL" dirty="0" err="1"/>
                  <a:t>procedure</a:t>
                </a:r>
                <a:r>
                  <a:rPr lang="pl-PL" dirty="0"/>
                  <a:t>, but </a:t>
                </a:r>
                <a:r>
                  <a:rPr lang="pl-PL" dirty="0" err="1"/>
                  <a:t>instead</a:t>
                </a:r>
                <a:r>
                  <a:rPr lang="pl-PL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</a:t>
                </a:r>
                <a:r>
                  <a:rPr lang="pl-PL" dirty="0" err="1"/>
                  <a:t>at</a:t>
                </a:r>
                <a:r>
                  <a:rPr lang="pl-PL" dirty="0"/>
                  <a:t> </a:t>
                </a:r>
                <a:r>
                  <a:rPr lang="pl-PL" dirty="0" err="1"/>
                  <a:t>given</a:t>
                </a:r>
                <a:r>
                  <a:rPr lang="pl-PL" dirty="0"/>
                  <a:t> </a:t>
                </a:r>
                <a:r>
                  <a:rPr lang="pl-PL" dirty="0" err="1"/>
                  <a:t>node</a:t>
                </a:r>
                <a:r>
                  <a:rPr lang="pl-PL" dirty="0"/>
                  <a:t>, we </a:t>
                </a:r>
                <a:r>
                  <a:rPr lang="pl-PL" dirty="0" err="1"/>
                  <a:t>use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when</a:t>
                </a:r>
                <a:r>
                  <a:rPr lang="pl-PL" dirty="0"/>
                  <a:t> </a:t>
                </a:r>
                <a:r>
                  <a:rPr lang="pl-PL" dirty="0" err="1"/>
                  <a:t>computing</a:t>
                </a:r>
                <a:r>
                  <a:rPr lang="pl-PL" dirty="0"/>
                  <a:t> the test </a:t>
                </a:r>
                <a:r>
                  <a:rPr lang="pl-PL" dirty="0" err="1"/>
                  <a:t>selection</a:t>
                </a:r>
                <a:r>
                  <a:rPr lang="pl-PL" dirty="0"/>
                  <a:t> </a:t>
                </a:r>
                <a:r>
                  <a:rPr lang="pl-PL" dirty="0" err="1"/>
                  <a:t>criterion</a:t>
                </a:r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11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31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/>
                  <a:t>Instead of </a:t>
                </a:r>
                <a:r>
                  <a:rPr lang="pl-PL" dirty="0" err="1"/>
                  <a:t>minimizing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errors</a:t>
                </a:r>
                <a:r>
                  <a:rPr lang="pl-PL" dirty="0"/>
                  <a:t>, we </a:t>
                </a:r>
                <a:r>
                  <a:rPr lang="pl-PL" dirty="0" err="1"/>
                  <a:t>minimize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errors</a:t>
                </a:r>
                <a:r>
                  <a:rPr lang="pl-PL" dirty="0"/>
                  <a:t> with high </a:t>
                </a:r>
                <a:r>
                  <a:rPr lang="pl-PL" dirty="0" err="1"/>
                  <a:t>cost</a:t>
                </a:r>
                <a:r>
                  <a:rPr lang="pl-PL" dirty="0"/>
                  <a:t> (</a:t>
                </a:r>
                <a:r>
                  <a:rPr lang="pl-PL" dirty="0" err="1"/>
                  <a:t>greater</a:t>
                </a:r>
                <a:r>
                  <a:rPr lang="pl-PL" dirty="0"/>
                  <a:t> </a:t>
                </a:r>
                <a:r>
                  <a:rPr lang="pl-PL" dirty="0" err="1"/>
                  <a:t>than</a:t>
                </a:r>
                <a:r>
                  <a:rPr lang="pl-PL" dirty="0"/>
                  <a:t> 1).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As a </a:t>
                </a:r>
                <a:r>
                  <a:rPr lang="pl-PL" dirty="0" err="1"/>
                  <a:t>result</a:t>
                </a:r>
                <a:r>
                  <a:rPr lang="pl-PL" dirty="0"/>
                  <a:t>, </a:t>
                </a:r>
                <a:r>
                  <a:rPr lang="pl-PL" dirty="0" err="1"/>
                  <a:t>usually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low-cost</a:t>
                </a:r>
                <a:r>
                  <a:rPr lang="pl-PL" dirty="0"/>
                  <a:t> </a:t>
                </a:r>
                <a:r>
                  <a:rPr lang="pl-PL" dirty="0" err="1"/>
                  <a:t>errors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increased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This</a:t>
                </a:r>
                <a:r>
                  <a:rPr lang="pl-PL" dirty="0"/>
                  <a:t> </a:t>
                </a:r>
                <a:r>
                  <a:rPr lang="pl-PL" dirty="0" err="1"/>
                  <a:t>method</a:t>
                </a:r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regarded</a:t>
                </a:r>
                <a:r>
                  <a:rPr lang="pl-PL" dirty="0"/>
                  <a:t> as </a:t>
                </a:r>
                <a:r>
                  <a:rPr lang="pl-PL" dirty="0" err="1"/>
                  <a:t>sampling</a:t>
                </a:r>
                <a:r>
                  <a:rPr lang="pl-PL" dirty="0"/>
                  <a:t> </a:t>
                </a:r>
                <a:r>
                  <a:rPr lang="pl-PL" dirty="0" err="1"/>
                  <a:t>because</a:t>
                </a:r>
                <a:r>
                  <a:rPr lang="pl-PL" dirty="0"/>
                  <a:t> the </a:t>
                </a:r>
                <a:r>
                  <a:rPr lang="pl-PL" dirty="0" err="1"/>
                  <a:t>instances</a:t>
                </a:r>
                <a:r>
                  <a:rPr lang="pl-PL" dirty="0"/>
                  <a:t> with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viewed</a:t>
                </a:r>
                <a:r>
                  <a:rPr lang="pl-PL" dirty="0"/>
                  <a:t> as </a:t>
                </a:r>
                <a:r>
                  <a:rPr lang="pl-PL" dirty="0" err="1"/>
                  <a:t>instance</a:t>
                </a:r>
                <a:r>
                  <a:rPr lang="pl-PL" dirty="0"/>
                  <a:t> </a:t>
                </a:r>
                <a:r>
                  <a:rPr lang="pl-PL" dirty="0" err="1"/>
                  <a:t>duplication</a:t>
                </a:r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52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Problem </a:t>
            </a:r>
            <a:r>
              <a:rPr lang="pl-PL" dirty="0" err="1"/>
              <a:t>introduction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/>
                  <a:t>C4.5 model </a:t>
                </a:r>
                <a:r>
                  <a:rPr lang="pl-PL" dirty="0" err="1"/>
                  <a:t>already</a:t>
                </a:r>
                <a:r>
                  <a:rPr lang="pl-PL" dirty="0"/>
                  <a:t> </a:t>
                </a:r>
                <a:r>
                  <a:rPr lang="pl-PL" dirty="0" err="1"/>
                  <a:t>uses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instead</a:t>
                </a:r>
                <a:r>
                  <a:rPr lang="pl-PL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to </a:t>
                </a:r>
                <a:r>
                  <a:rPr lang="pl-PL" dirty="0" err="1"/>
                  <a:t>create</a:t>
                </a:r>
                <a:r>
                  <a:rPr lang="pl-PL" dirty="0"/>
                  <a:t> a </a:t>
                </a:r>
                <a:r>
                  <a:rPr lang="pl-PL" dirty="0" err="1"/>
                  <a:t>cost-sensitive</a:t>
                </a:r>
                <a:r>
                  <a:rPr lang="pl-PL" dirty="0"/>
                  <a:t> C4.5 we </a:t>
                </a:r>
                <a:r>
                  <a:rPr lang="pl-PL" dirty="0" err="1"/>
                  <a:t>need</a:t>
                </a:r>
                <a:r>
                  <a:rPr lang="pl-PL" dirty="0"/>
                  <a:t> to </a:t>
                </a:r>
                <a:r>
                  <a:rPr lang="pl-PL" dirty="0" err="1"/>
                  <a:t>properly</a:t>
                </a:r>
                <a:r>
                  <a:rPr lang="pl-PL" dirty="0"/>
                  <a:t> </a:t>
                </a:r>
                <a:r>
                  <a:rPr lang="pl-PL" dirty="0" err="1"/>
                  <a:t>initialize</a:t>
                </a:r>
                <a:r>
                  <a:rPr lang="pl-PL" dirty="0"/>
                  <a:t> </a:t>
                </a:r>
                <a:r>
                  <a:rPr lang="pl-PL" dirty="0" err="1"/>
                  <a:t>weights</a:t>
                </a:r>
                <a:r>
                  <a:rPr lang="pl-PL" dirty="0"/>
                  <a:t> (</a:t>
                </a:r>
                <a:r>
                  <a:rPr lang="pl-PL" dirty="0" err="1"/>
                  <a:t>formula</a:t>
                </a:r>
                <a:r>
                  <a:rPr lang="pl-PL" dirty="0"/>
                  <a:t> from </a:t>
                </a:r>
                <a:r>
                  <a:rPr lang="pl-PL" dirty="0" err="1"/>
                  <a:t>previous</a:t>
                </a:r>
                <a:r>
                  <a:rPr lang="pl-PL" dirty="0"/>
                  <a:t> </a:t>
                </a:r>
                <a:r>
                  <a:rPr lang="pl-PL" dirty="0" err="1"/>
                  <a:t>slide</a:t>
                </a:r>
                <a:r>
                  <a:rPr lang="pl-PL" dirty="0"/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According</a:t>
                </a:r>
                <a:r>
                  <a:rPr lang="pl-PL" dirty="0"/>
                  <a:t> to </a:t>
                </a:r>
                <a:r>
                  <a:rPr lang="pl-PL" dirty="0" err="1"/>
                  <a:t>experiments</a:t>
                </a:r>
                <a:r>
                  <a:rPr lang="pl-PL" dirty="0"/>
                  <a:t> </a:t>
                </a:r>
                <a:r>
                  <a:rPr lang="pl-PL" dirty="0" err="1"/>
                  <a:t>conducted</a:t>
                </a:r>
                <a:r>
                  <a:rPr lang="pl-PL" dirty="0"/>
                  <a:t> in [</a:t>
                </a:r>
                <a:r>
                  <a:rPr lang="pl-PL" dirty="0" err="1"/>
                  <a:t>Ting</a:t>
                </a:r>
                <a:r>
                  <a:rPr lang="pl-PL" dirty="0"/>
                  <a:t> 1998], the CS C4.5 </a:t>
                </a:r>
                <a:r>
                  <a:rPr lang="pl-PL" dirty="0" err="1"/>
                  <a:t>performes</a:t>
                </a:r>
                <a:r>
                  <a:rPr lang="pl-PL" dirty="0"/>
                  <a:t> </a:t>
                </a:r>
                <a:r>
                  <a:rPr lang="pl-PL" dirty="0" err="1"/>
                  <a:t>better</a:t>
                </a:r>
                <a:r>
                  <a:rPr lang="pl-PL" dirty="0"/>
                  <a:t> </a:t>
                </a:r>
                <a:r>
                  <a:rPr lang="pl-PL" dirty="0" err="1"/>
                  <a:t>than</a:t>
                </a:r>
                <a:r>
                  <a:rPr lang="pl-PL" dirty="0"/>
                  <a:t> C4.5 for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classification</a:t>
                </a:r>
                <a:r>
                  <a:rPr lang="pl-PL" dirty="0"/>
                  <a:t>, but </a:t>
                </a:r>
                <a:r>
                  <a:rPr lang="pl-PL" dirty="0" err="1"/>
                  <a:t>comparably</a:t>
                </a:r>
                <a:r>
                  <a:rPr lang="pl-PL" dirty="0"/>
                  <a:t> in </a:t>
                </a:r>
                <a:r>
                  <a:rPr lang="pl-PL" dirty="0" err="1"/>
                  <a:t>case</a:t>
                </a:r>
                <a:r>
                  <a:rPr lang="pl-PL" dirty="0"/>
                  <a:t> of </a:t>
                </a:r>
                <a:r>
                  <a:rPr lang="pl-PL" dirty="0" err="1"/>
                  <a:t>multiple</a:t>
                </a:r>
                <a:r>
                  <a:rPr lang="pl-PL" dirty="0"/>
                  <a:t> </a:t>
                </a:r>
                <a:r>
                  <a:rPr lang="pl-PL" dirty="0" err="1"/>
                  <a:t>classes</a:t>
                </a:r>
                <a:r>
                  <a:rPr lang="pl-PL" dirty="0"/>
                  <a:t> (</a:t>
                </a:r>
                <a:r>
                  <a:rPr lang="pl-PL" dirty="0" err="1"/>
                  <a:t>due</a:t>
                </a:r>
                <a:r>
                  <a:rPr lang="pl-PL" dirty="0"/>
                  <a:t> to </a:t>
                </a:r>
                <a:r>
                  <a:rPr lang="pl-PL" dirty="0" err="1"/>
                  <a:t>problematic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matrix -&gt;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vector</a:t>
                </a:r>
                <a:r>
                  <a:rPr lang="pl-PL" dirty="0"/>
                  <a:t> </a:t>
                </a:r>
                <a:r>
                  <a:rPr lang="pl-PL" dirty="0" err="1"/>
                  <a:t>conversion</a:t>
                </a:r>
                <a:r>
                  <a:rPr lang="pl-PL" dirty="0"/>
                  <a:t>).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r="-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22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73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Thresholding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60462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concepts</a:t>
            </a:r>
            <a:r>
              <a:rPr lang="pl-PL" dirty="0"/>
              <a:t> for </a:t>
            </a:r>
            <a:r>
              <a:rPr lang="pl-PL" dirty="0" err="1"/>
              <a:t>thresholding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expected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of </a:t>
                </a:r>
                <a:r>
                  <a:rPr lang="pl-PL" dirty="0" err="1"/>
                  <a:t>classifying</a:t>
                </a:r>
                <a:r>
                  <a:rPr lang="pl-PL" dirty="0"/>
                  <a:t> </a:t>
                </a:r>
                <a:r>
                  <a:rPr lang="pl-PL" dirty="0" err="1"/>
                  <a:t>an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x </a:t>
                </a:r>
                <a:r>
                  <a:rPr lang="pl-PL" dirty="0" err="1"/>
                  <a:t>into</a:t>
                </a:r>
                <a:r>
                  <a:rPr lang="pl-PL" dirty="0"/>
                  <a:t> </a:t>
                </a:r>
                <a:r>
                  <a:rPr lang="pl-PL" dirty="0" err="1"/>
                  <a:t>class</a:t>
                </a:r>
                <a:r>
                  <a:rPr lang="pl-PL" dirty="0"/>
                  <a:t> j: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/>
                  <a:t>	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case</a:t>
                </a:r>
                <a:r>
                  <a:rPr lang="pl-PL" dirty="0"/>
                  <a:t> the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err="1"/>
                  <a:t>obtained</a:t>
                </a:r>
                <a:r>
                  <a:rPr lang="pl-PL" dirty="0"/>
                  <a:t> from </a:t>
                </a:r>
                <a:r>
                  <a:rPr lang="pl-PL" dirty="0" err="1"/>
                  <a:t>cost</a:t>
                </a:r>
                <a:r>
                  <a:rPr lang="pl-PL" dirty="0"/>
                  <a:t> matrix:</a:t>
                </a:r>
                <a:endParaRPr lang="pl-PL" b="0" dirty="0"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>
                    <a:ea typeface="Cambria Math" panose="02040503050406030204" pitchFamily="18" charset="0"/>
                  </a:rPr>
                  <a:t>	</a:t>
                </a:r>
                <a:r>
                  <a:rPr lang="pl-PL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(1, 0)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1, 0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(0, 1)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pl-PL" b="0" dirty="0"/>
                  <a:t> 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94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MetaCost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algorithm</a:t>
                </a:r>
                <a:r>
                  <a:rPr lang="pl-PL" dirty="0"/>
                  <a:t> </a:t>
                </a:r>
                <a:r>
                  <a:rPr lang="pl-PL" dirty="0" err="1"/>
                  <a:t>first</a:t>
                </a:r>
                <a:r>
                  <a:rPr lang="pl-PL" dirty="0"/>
                  <a:t> </a:t>
                </a:r>
                <a:r>
                  <a:rPr lang="pl-PL" dirty="0" err="1"/>
                  <a:t>uses</a:t>
                </a:r>
                <a:r>
                  <a:rPr lang="pl-PL" dirty="0"/>
                  <a:t> </a:t>
                </a:r>
                <a:r>
                  <a:rPr lang="pl-PL" dirty="0" err="1"/>
                  <a:t>bagging</a:t>
                </a:r>
                <a:r>
                  <a:rPr lang="pl-PL" dirty="0"/>
                  <a:t> on </a:t>
                </a:r>
                <a:r>
                  <a:rPr lang="pl-PL" dirty="0" err="1"/>
                  <a:t>decision</a:t>
                </a:r>
                <a:r>
                  <a:rPr lang="pl-PL" dirty="0"/>
                  <a:t> </a:t>
                </a:r>
                <a:r>
                  <a:rPr lang="pl-PL" dirty="0" err="1"/>
                  <a:t>trees</a:t>
                </a:r>
                <a:r>
                  <a:rPr lang="pl-PL" dirty="0"/>
                  <a:t> to </a:t>
                </a:r>
                <a:r>
                  <a:rPr lang="pl-PL" dirty="0" err="1"/>
                  <a:t>obtain</a:t>
                </a:r>
                <a:r>
                  <a:rPr lang="pl-PL" dirty="0"/>
                  <a:t> </a:t>
                </a:r>
                <a:r>
                  <a:rPr lang="pl-PL" dirty="0" err="1"/>
                  <a:t>reliable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 for </a:t>
                </a:r>
                <a:r>
                  <a:rPr lang="pl-PL" dirty="0" err="1"/>
                  <a:t>training</a:t>
                </a:r>
                <a:r>
                  <a:rPr lang="pl-PL" dirty="0"/>
                  <a:t>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training</a:t>
                </a:r>
                <a:r>
                  <a:rPr lang="pl-PL" dirty="0"/>
                  <a:t> </a:t>
                </a:r>
                <a:r>
                  <a:rPr lang="pl-PL" dirty="0" err="1"/>
                  <a:t>examples</a:t>
                </a:r>
                <a:r>
                  <a:rPr lang="pl-PL" dirty="0"/>
                  <a:t> </a:t>
                </a:r>
                <a:r>
                  <a:rPr lang="pl-PL" dirty="0" err="1"/>
                  <a:t>are</a:t>
                </a:r>
                <a:r>
                  <a:rPr lang="pl-PL" dirty="0"/>
                  <a:t> </a:t>
                </a:r>
                <a:r>
                  <a:rPr lang="pl-PL" dirty="0" err="1"/>
                  <a:t>relabeled</a:t>
                </a:r>
                <a:r>
                  <a:rPr lang="pl-PL" dirty="0"/>
                  <a:t> </a:t>
                </a:r>
                <a:r>
                  <a:rPr lang="pl-PL" dirty="0" err="1"/>
                  <a:t>according</a:t>
                </a:r>
                <a:r>
                  <a:rPr lang="pl-PL" dirty="0"/>
                  <a:t> to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After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a </a:t>
                </a:r>
                <a:r>
                  <a:rPr lang="pl-PL" dirty="0" err="1"/>
                  <a:t>cost-insensitive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built</a:t>
                </a:r>
                <a:r>
                  <a:rPr lang="pl-PL" dirty="0"/>
                  <a:t> for </a:t>
                </a:r>
                <a:r>
                  <a:rPr lang="pl-PL" dirty="0" err="1"/>
                  <a:t>relabeled</a:t>
                </a:r>
                <a:r>
                  <a:rPr lang="pl-PL" dirty="0"/>
                  <a:t> </a:t>
                </a:r>
                <a:r>
                  <a:rPr lang="pl-PL" dirty="0" err="1"/>
                  <a:t>instances</a:t>
                </a:r>
                <a:r>
                  <a:rPr lang="pl-PL" dirty="0"/>
                  <a:t> to </a:t>
                </a:r>
                <a:r>
                  <a:rPr lang="pl-PL" dirty="0" err="1"/>
                  <a:t>produce</a:t>
                </a:r>
                <a:r>
                  <a:rPr lang="pl-PL" dirty="0"/>
                  <a:t> </a:t>
                </a:r>
                <a:r>
                  <a:rPr lang="pl-PL" dirty="0" err="1"/>
                  <a:t>predictions</a:t>
                </a:r>
                <a:r>
                  <a:rPr lang="pl-PL" dirty="0"/>
                  <a:t> for test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23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CostSensitiveClassifier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b="0" dirty="0"/>
                  <a:t>If a </a:t>
                </a:r>
                <a:r>
                  <a:rPr lang="pl-PL" b="0" dirty="0" err="1"/>
                  <a:t>cost</a:t>
                </a:r>
                <a:r>
                  <a:rPr lang="pl-PL" dirty="0" err="1"/>
                  <a:t>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outputs</a:t>
                </a:r>
                <a:r>
                  <a:rPr lang="pl-PL" dirty="0"/>
                  <a:t> </a:t>
                </a:r>
                <a:r>
                  <a:rPr lang="pl-PL" dirty="0" err="1"/>
                  <a:t>probabilities</a:t>
                </a:r>
                <a:r>
                  <a:rPr lang="pl-PL" dirty="0"/>
                  <a:t> </a:t>
                </a:r>
                <a:r>
                  <a:rPr lang="pl-PL" dirty="0" err="1"/>
                  <a:t>associated</a:t>
                </a:r>
                <a:r>
                  <a:rPr lang="pl-PL" dirty="0"/>
                  <a:t> with </a:t>
                </a:r>
                <a:r>
                  <a:rPr lang="pl-PL" dirty="0" err="1"/>
                  <a:t>each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, the CSC </a:t>
                </a:r>
                <a:r>
                  <a:rPr lang="pl-PL" dirty="0" err="1"/>
                  <a:t>can</a:t>
                </a:r>
                <a:r>
                  <a:rPr lang="pl-PL" dirty="0"/>
                  <a:t> </a:t>
                </a:r>
                <a:r>
                  <a:rPr lang="pl-PL" dirty="0" err="1"/>
                  <a:t>predict</a:t>
                </a:r>
                <a:r>
                  <a:rPr lang="pl-PL" dirty="0"/>
                  <a:t> </a:t>
                </a:r>
                <a:r>
                  <a:rPr lang="pl-PL" dirty="0" err="1"/>
                  <a:t>classes</a:t>
                </a:r>
                <a:r>
                  <a:rPr lang="pl-PL" dirty="0"/>
                  <a:t> with the </a:t>
                </a:r>
                <a:r>
                  <a:rPr lang="pl-PL" dirty="0" err="1"/>
                  <a:t>smallest</a:t>
                </a:r>
                <a:r>
                  <a:rPr lang="pl-PL" dirty="0"/>
                  <a:t> </a:t>
                </a:r>
                <a:r>
                  <a:rPr lang="pl-PL" dirty="0" err="1"/>
                  <a:t>expected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case</a:t>
                </a:r>
                <a:r>
                  <a:rPr lang="pl-PL" dirty="0"/>
                  <a:t> the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b="0" dirty="0"/>
                  <a:t> </a:t>
                </a:r>
                <a:r>
                  <a:rPr lang="pl-PL" b="0" dirty="0" err="1"/>
                  <a:t>is</a:t>
                </a:r>
                <a:r>
                  <a:rPr lang="pl-PL" b="0" dirty="0"/>
                  <a:t> </a:t>
                </a:r>
                <a:r>
                  <a:rPr lang="pl-PL" b="0" dirty="0" err="1"/>
                  <a:t>used</a:t>
                </a:r>
                <a:r>
                  <a:rPr lang="pl-PL" b="0" dirty="0"/>
                  <a:t> for the </a:t>
                </a:r>
                <a:r>
                  <a:rPr lang="pl-PL" b="0" dirty="0" err="1"/>
                  <a:t>classifier</a:t>
                </a:r>
                <a:r>
                  <a:rPr lang="pl-PL" b="0" dirty="0"/>
                  <a:t> to </a:t>
                </a:r>
                <a:r>
                  <a:rPr lang="pl-PL" b="0" dirty="0" err="1"/>
                  <a:t>classify</a:t>
                </a:r>
                <a:r>
                  <a:rPr lang="pl-PL" b="0" dirty="0"/>
                  <a:t> </a:t>
                </a:r>
                <a:r>
                  <a:rPr lang="pl-PL" b="0" dirty="0" err="1"/>
                  <a:t>instance</a:t>
                </a:r>
                <a:r>
                  <a:rPr lang="pl-PL" b="0" dirty="0"/>
                  <a:t> x to </a:t>
                </a:r>
                <a:r>
                  <a:rPr lang="pl-PL" b="0" dirty="0" err="1"/>
                  <a:t>positive</a:t>
                </a:r>
                <a:r>
                  <a:rPr lang="pl-PL" b="0" dirty="0"/>
                  <a:t> </a:t>
                </a:r>
                <a:r>
                  <a:rPr lang="pl-PL" b="0" dirty="0" err="1"/>
                  <a:t>class</a:t>
                </a:r>
                <a:r>
                  <a:rPr lang="pl-PL" dirty="0"/>
                  <a:t> </a:t>
                </a:r>
                <a:r>
                  <a:rPr lang="pl-PL" dirty="0" err="1"/>
                  <a:t>if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b="0" dirty="0"/>
                  <a:t>Drawback: </a:t>
                </a:r>
                <a:r>
                  <a:rPr lang="pl-PL" dirty="0"/>
                  <a:t>we </a:t>
                </a:r>
                <a:r>
                  <a:rPr lang="pl-PL" dirty="0" err="1"/>
                  <a:t>need</a:t>
                </a:r>
                <a:r>
                  <a:rPr lang="pl-PL" dirty="0"/>
                  <a:t> a </a:t>
                </a:r>
                <a:r>
                  <a:rPr lang="pl-PL" dirty="0" err="1"/>
                  <a:t>cost-insensitive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produces</a:t>
                </a:r>
                <a:r>
                  <a:rPr lang="pl-PL" dirty="0"/>
                  <a:t> </a:t>
                </a:r>
                <a:r>
                  <a:rPr lang="pl-PL" dirty="0" err="1"/>
                  <a:t>accurate</a:t>
                </a:r>
                <a:r>
                  <a:rPr lang="pl-PL" dirty="0"/>
                  <a:t> </a:t>
                </a:r>
                <a:r>
                  <a:rPr lang="pl-PL" dirty="0" err="1"/>
                  <a:t>posterior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60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Empirical</a:t>
            </a:r>
            <a:r>
              <a:rPr lang="pl-PL" dirty="0"/>
              <a:t> </a:t>
            </a:r>
            <a:r>
              <a:rPr lang="pl-PL" dirty="0" err="1"/>
              <a:t>thresholding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Does not </a:t>
                </a:r>
                <a:r>
                  <a:rPr lang="pl-PL" dirty="0" err="1"/>
                  <a:t>require</a:t>
                </a:r>
                <a:r>
                  <a:rPr lang="pl-PL" dirty="0"/>
                  <a:t> </a:t>
                </a:r>
                <a:r>
                  <a:rPr lang="pl-PL" dirty="0" err="1"/>
                  <a:t>accurate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total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a </a:t>
                </a:r>
                <a:r>
                  <a:rPr lang="pl-PL" dirty="0" err="1"/>
                  <a:t>function</a:t>
                </a:r>
                <a:r>
                  <a:rPr lang="pl-PL" dirty="0"/>
                  <a:t> of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algorithm</a:t>
                </a:r>
                <a:r>
                  <a:rPr lang="pl-PL" dirty="0"/>
                  <a:t> </a:t>
                </a:r>
                <a:r>
                  <a:rPr lang="pl-PL" dirty="0" err="1"/>
                  <a:t>calculates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only</a:t>
                </a:r>
                <a:r>
                  <a:rPr lang="pl-PL" dirty="0"/>
                  <a:t> for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Empirical</a:t>
                </a:r>
                <a:r>
                  <a:rPr lang="pl-PL" dirty="0"/>
                  <a:t> </a:t>
                </a:r>
                <a:r>
                  <a:rPr lang="pl-PL" dirty="0" err="1"/>
                  <a:t>threshold</a:t>
                </a:r>
                <a:r>
                  <a:rPr lang="pl-PL" dirty="0"/>
                  <a:t>,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minimizes</a:t>
                </a:r>
                <a:r>
                  <a:rPr lang="pl-PL" dirty="0"/>
                  <a:t> the </a:t>
                </a:r>
                <a:r>
                  <a:rPr lang="pl-PL" dirty="0" err="1"/>
                  <a:t>total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,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used</a:t>
                </a:r>
                <a:r>
                  <a:rPr lang="pl-PL" dirty="0"/>
                  <a:t> to </a:t>
                </a:r>
                <a:r>
                  <a:rPr lang="pl-PL" dirty="0" err="1"/>
                  <a:t>predict</a:t>
                </a:r>
                <a:r>
                  <a:rPr lang="pl-PL" dirty="0"/>
                  <a:t>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:r>
                  <a:rPr lang="pl-PL" dirty="0" err="1"/>
                  <a:t>labels</a:t>
                </a:r>
                <a:r>
                  <a:rPr lang="pl-PL" dirty="0"/>
                  <a:t> of test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To </a:t>
                </a:r>
                <a:r>
                  <a:rPr lang="pl-PL" dirty="0" err="1"/>
                  <a:t>avoid</a:t>
                </a:r>
                <a:r>
                  <a:rPr lang="pl-PL" dirty="0"/>
                  <a:t> </a:t>
                </a:r>
                <a:r>
                  <a:rPr lang="pl-PL" dirty="0" err="1"/>
                  <a:t>overfitting</a:t>
                </a:r>
                <a:r>
                  <a:rPr lang="pl-PL" dirty="0"/>
                  <a:t>, </a:t>
                </a:r>
                <a:r>
                  <a:rPr lang="pl-PL" dirty="0" err="1"/>
                  <a:t>an</a:t>
                </a:r>
                <a:r>
                  <a:rPr lang="pl-PL" dirty="0"/>
                  <a:t> m-</a:t>
                </a:r>
                <a:r>
                  <a:rPr lang="pl-PL" dirty="0" err="1"/>
                  <a:t>fold</a:t>
                </a:r>
                <a:r>
                  <a:rPr lang="pl-PL" dirty="0"/>
                  <a:t> cross-</a:t>
                </a:r>
                <a:r>
                  <a:rPr lang="pl-PL" dirty="0" err="1"/>
                  <a:t>validation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applied, and the </a:t>
                </a:r>
                <a:r>
                  <a:rPr lang="pl-PL" dirty="0" err="1"/>
                  <a:t>best</a:t>
                </a:r>
                <a:r>
                  <a:rPr lang="pl-PL" dirty="0"/>
                  <a:t>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chosen</a:t>
                </a:r>
                <a:r>
                  <a:rPr lang="pl-PL" dirty="0"/>
                  <a:t> </a:t>
                </a:r>
                <a:r>
                  <a:rPr lang="pl-PL" dirty="0" err="1"/>
                  <a:t>using</a:t>
                </a:r>
                <a:r>
                  <a:rPr lang="pl-PL" dirty="0"/>
                  <a:t> </a:t>
                </a:r>
                <a:r>
                  <a:rPr lang="pl-PL" dirty="0" err="1"/>
                  <a:t>validation</a:t>
                </a:r>
                <a:r>
                  <a:rPr lang="pl-PL" dirty="0"/>
                  <a:t> set.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78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Case </a:t>
            </a:r>
            <a:r>
              <a:rPr lang="pl-PL" dirty="0" err="1"/>
              <a:t>study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9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1691075" y="1798865"/>
            <a:ext cx="5761800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>
                <a:latin typeface="Commissioner" panose="020B0604020202020204" charset="0"/>
              </a:rPr>
              <a:t>Target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TenYearCHD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Congenital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Deffect</a:t>
            </a:r>
            <a:r>
              <a:rPr lang="pl-PL" dirty="0">
                <a:latin typeface="Commissioner" panose="020B0604020202020204" charset="0"/>
              </a:rPr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pl-PL" dirty="0" err="1">
                <a:latin typeface="Commissioner" panose="020B0604020202020204" charset="0"/>
              </a:rPr>
              <a:t>Minority</a:t>
            </a:r>
            <a:r>
              <a:rPr lang="pl-PL" dirty="0">
                <a:latin typeface="Commissioner" panose="020B0604020202020204" charset="0"/>
              </a:rPr>
              <a:t> – 1 (</a:t>
            </a:r>
            <a:r>
              <a:rPr lang="pl-PL" dirty="0" err="1">
                <a:latin typeface="Commissioner" panose="020B0604020202020204" charset="0"/>
              </a:rPr>
              <a:t>sick</a:t>
            </a:r>
            <a:r>
              <a:rPr lang="pl-PL" dirty="0">
                <a:latin typeface="Commissioner" panose="020B0604020202020204" charset="0"/>
              </a:rPr>
              <a:t>), </a:t>
            </a:r>
            <a:r>
              <a:rPr lang="pl-PL" dirty="0" err="1">
                <a:latin typeface="Commissioner" panose="020B0604020202020204" charset="0"/>
              </a:rPr>
              <a:t>majority</a:t>
            </a:r>
            <a:r>
              <a:rPr lang="pl-PL" dirty="0">
                <a:latin typeface="Commissioner" panose="020B0604020202020204" charset="0"/>
              </a:rPr>
              <a:t> – 0 (</a:t>
            </a:r>
            <a:r>
              <a:rPr lang="pl-PL" dirty="0" err="1">
                <a:latin typeface="Commissioner" panose="020B0604020202020204" charset="0"/>
              </a:rPr>
              <a:t>healthy</a:t>
            </a:r>
            <a:r>
              <a:rPr lang="pl-PL" dirty="0">
                <a:latin typeface="Commissioner" panose="020B0604020202020204" charset="0"/>
              </a:rPr>
              <a:t>)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Framingham</a:t>
            </a:r>
            <a:r>
              <a:rPr lang="pl-PL" dirty="0"/>
              <a:t> </a:t>
            </a:r>
            <a:r>
              <a:rPr lang="pl-PL" dirty="0" err="1"/>
              <a:t>dataset</a:t>
            </a:r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bars&#10;&#10;Description automatically generated">
            <a:extLst>
              <a:ext uri="{FF2B5EF4-FFF2-40B4-BE49-F238E27FC236}">
                <a16:creationId xmlns:a16="http://schemas.microsoft.com/office/drawing/2014/main" id="{71888CBA-0D81-26C7-4E66-60ADD3CB7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01" y="481166"/>
            <a:ext cx="6794398" cy="41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8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713224" y="1238794"/>
            <a:ext cx="7681625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Commissioner" panose="020B0604020202020204" charset="0"/>
              </a:rPr>
              <a:t>CostSensitiveClassifier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implementation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using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mlr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package</a:t>
            </a:r>
            <a:r>
              <a:rPr lang="pl-PL" dirty="0">
                <a:latin typeface="Commissioner" panose="020B0604020202020204" charset="0"/>
              </a:rPr>
              <a:t> in R: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algorithms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8E396D5-3AD7-6E77-2E2C-10D95E81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1" y="1826294"/>
            <a:ext cx="7852410" cy="26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Basic </a:t>
            </a:r>
            <a:r>
              <a:rPr lang="pl-PL" dirty="0" err="1"/>
              <a:t>concepts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1"/>
          </p:nvPr>
        </p:nvSpPr>
        <p:spPr>
          <a:xfrm>
            <a:off x="843106" y="1489717"/>
            <a:ext cx="7587619" cy="2959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Class </a:t>
            </a:r>
            <a:r>
              <a:rPr lang="pl-PL" dirty="0" err="1"/>
              <a:t>imbalance</a:t>
            </a:r>
            <a:r>
              <a:rPr lang="pl-PL" dirty="0"/>
              <a:t> – </a:t>
            </a:r>
            <a:r>
              <a:rPr lang="pl-PL" dirty="0" err="1"/>
              <a:t>situation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distributions</a:t>
            </a:r>
            <a:r>
              <a:rPr lang="pl-PL" dirty="0"/>
              <a:t> of data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highly</a:t>
            </a:r>
            <a:r>
              <a:rPr lang="pl-PL" dirty="0"/>
              <a:t> </a:t>
            </a:r>
            <a:r>
              <a:rPr lang="pl-PL" dirty="0" err="1"/>
              <a:t>imbalanced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Minority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–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a </a:t>
            </a:r>
            <a:r>
              <a:rPr lang="pl-PL" dirty="0" err="1"/>
              <a:t>smaller</a:t>
            </a:r>
            <a:r>
              <a:rPr lang="pl-PL" dirty="0"/>
              <a:t> </a:t>
            </a:r>
            <a:r>
              <a:rPr lang="pl-PL" dirty="0" err="1"/>
              <a:t>proportion</a:t>
            </a:r>
            <a:r>
              <a:rPr lang="pl-PL" dirty="0"/>
              <a:t> in the </a:t>
            </a:r>
            <a:r>
              <a:rPr lang="pl-PL" dirty="0" err="1"/>
              <a:t>dataset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Majority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–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a </a:t>
            </a:r>
            <a:r>
              <a:rPr lang="pl-PL" dirty="0" err="1"/>
              <a:t>larger</a:t>
            </a:r>
            <a:r>
              <a:rPr lang="pl-PL" dirty="0"/>
              <a:t> </a:t>
            </a:r>
            <a:r>
              <a:rPr lang="pl-PL" dirty="0" err="1"/>
              <a:t>proportion</a:t>
            </a:r>
            <a:r>
              <a:rPr lang="pl-PL" dirty="0"/>
              <a:t> in the </a:t>
            </a:r>
            <a:r>
              <a:rPr lang="pl-PL" dirty="0" err="1"/>
              <a:t>dataset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study</a:t>
            </a:r>
            <a:r>
              <a:rPr lang="pl-PL" dirty="0"/>
              <a:t>: </a:t>
            </a:r>
            <a:r>
              <a:rPr lang="pl-PL" dirty="0" err="1"/>
              <a:t>minority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= </a:t>
            </a:r>
            <a:r>
              <a:rPr lang="pl-PL" dirty="0" err="1"/>
              <a:t>heart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 (1), </a:t>
            </a:r>
            <a:r>
              <a:rPr lang="pl-PL" dirty="0" err="1"/>
              <a:t>majority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= no </a:t>
            </a:r>
            <a:r>
              <a:rPr lang="pl-PL" dirty="0" err="1"/>
              <a:t>heart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 (0).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l-P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/>
              <a:t>CSC </a:t>
            </a:r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7EEA5CC-E536-3359-8846-24CBD987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26962"/>
              </p:ext>
            </p:extLst>
          </p:nvPr>
        </p:nvGraphicFramePr>
        <p:xfrm>
          <a:off x="1630682" y="1385570"/>
          <a:ext cx="2315724" cy="1541204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362267">
                  <a:extLst>
                    <a:ext uri="{9D8B030D-6E8A-4147-A177-3AD203B41FA5}">
                      <a16:colId xmlns:a16="http://schemas.microsoft.com/office/drawing/2014/main" val="1745940311"/>
                    </a:ext>
                  </a:extLst>
                </a:gridCol>
                <a:gridCol w="268993">
                  <a:extLst>
                    <a:ext uri="{9D8B030D-6E8A-4147-A177-3AD203B41FA5}">
                      <a16:colId xmlns:a16="http://schemas.microsoft.com/office/drawing/2014/main" val="852712599"/>
                    </a:ext>
                  </a:extLst>
                </a:gridCol>
                <a:gridCol w="838644">
                  <a:extLst>
                    <a:ext uri="{9D8B030D-6E8A-4147-A177-3AD203B41FA5}">
                      <a16:colId xmlns:a16="http://schemas.microsoft.com/office/drawing/2014/main" val="220330703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894837113"/>
                    </a:ext>
                  </a:extLst>
                </a:gridCol>
              </a:tblGrid>
              <a:tr h="309101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Original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results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73346"/>
                  </a:ext>
                </a:extLst>
              </a:tr>
              <a:tr h="309101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Predicted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54855"/>
                  </a:ext>
                </a:extLst>
              </a:tr>
              <a:tr h="303192">
                <a:tc gridSpan="2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30658"/>
                  </a:ext>
                </a:extLst>
              </a:tr>
              <a:tr h="309101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Actual</a:t>
                      </a:r>
                      <a:endParaRPr lang="pl-P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26702"/>
                  </a:ext>
                </a:extLst>
              </a:tr>
              <a:tr h="30910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898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42776C2-CB74-D3B9-FD13-267EDD2D46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467035"/>
                  </p:ext>
                </p:extLst>
              </p:nvPr>
            </p:nvGraphicFramePr>
            <p:xfrm>
              <a:off x="5186165" y="1385570"/>
              <a:ext cx="2231905" cy="1530177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49155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59256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08290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15204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1712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=0.33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6859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17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685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6859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42776C2-CB74-D3B9-FD13-267EDD2D46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467035"/>
                  </p:ext>
                </p:extLst>
              </p:nvPr>
            </p:nvGraphicFramePr>
            <p:xfrm>
              <a:off x="5186165" y="1385570"/>
              <a:ext cx="2231905" cy="1530177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49155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59256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08290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15204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3"/>
                          <a:stretch>
                            <a:fillRect l="-272" t="-2000" r="-545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6859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685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6859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F44DAD76-5926-E5DB-4483-034BA1F4C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656109"/>
                  </p:ext>
                </p:extLst>
              </p:nvPr>
            </p:nvGraphicFramePr>
            <p:xfrm>
              <a:off x="1642111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291163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=0.17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291163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2393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2911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291163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F44DAD76-5926-E5DB-4483-034BA1F4C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656109"/>
                  </p:ext>
                </p:extLst>
              </p:nvPr>
            </p:nvGraphicFramePr>
            <p:xfrm>
              <a:off x="1642111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4"/>
                          <a:stretch>
                            <a:fillRect l="-262" t="-2000" r="-262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4800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61BDC5AF-16B2-5164-8E39-2FD0F68D9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921486"/>
                  </p:ext>
                </p:extLst>
              </p:nvPr>
            </p:nvGraphicFramePr>
            <p:xfrm>
              <a:off x="5186165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291163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=0.091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291163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2393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2911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291163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61BDC5AF-16B2-5164-8E39-2FD0F68D9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921486"/>
                  </p:ext>
                </p:extLst>
              </p:nvPr>
            </p:nvGraphicFramePr>
            <p:xfrm>
              <a:off x="5186165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262" t="-2000" r="-525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4800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2616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713224" y="1238794"/>
            <a:ext cx="7681625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Commissioner" panose="020B0604020202020204" charset="0"/>
              </a:rPr>
              <a:t>Empirical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Thresholding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implementation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using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mlr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package</a:t>
            </a:r>
            <a:r>
              <a:rPr lang="pl-PL" dirty="0">
                <a:latin typeface="Commissioner" panose="020B0604020202020204" charset="0"/>
              </a:rPr>
              <a:t> in R: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algorithms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61F705B-864A-4039-47EB-8CC74B8D6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63" y="2011679"/>
            <a:ext cx="698814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9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Empirical</a:t>
            </a:r>
            <a:r>
              <a:rPr lang="pl-PL" dirty="0"/>
              <a:t> </a:t>
            </a: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6FED635-9C52-434E-A750-6157DDE8F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01651"/>
              </p:ext>
            </p:extLst>
          </p:nvPr>
        </p:nvGraphicFramePr>
        <p:xfrm>
          <a:off x="3414112" y="2571750"/>
          <a:ext cx="2315724" cy="1536903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362267">
                  <a:extLst>
                    <a:ext uri="{9D8B030D-6E8A-4147-A177-3AD203B41FA5}">
                      <a16:colId xmlns:a16="http://schemas.microsoft.com/office/drawing/2014/main" val="1745940311"/>
                    </a:ext>
                  </a:extLst>
                </a:gridCol>
                <a:gridCol w="268993">
                  <a:extLst>
                    <a:ext uri="{9D8B030D-6E8A-4147-A177-3AD203B41FA5}">
                      <a16:colId xmlns:a16="http://schemas.microsoft.com/office/drawing/2014/main" val="852712599"/>
                    </a:ext>
                  </a:extLst>
                </a:gridCol>
                <a:gridCol w="838644">
                  <a:extLst>
                    <a:ext uri="{9D8B030D-6E8A-4147-A177-3AD203B41FA5}">
                      <a16:colId xmlns:a16="http://schemas.microsoft.com/office/drawing/2014/main" val="220330703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89483711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Results</a:t>
                      </a:r>
                      <a:r>
                        <a:rPr lang="pl-PL" dirty="0"/>
                        <a:t> for 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73346"/>
                  </a:ext>
                </a:extLst>
              </a:tr>
              <a:tr h="309101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Predicted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54855"/>
                  </a:ext>
                </a:extLst>
              </a:tr>
              <a:tr h="303192">
                <a:tc gridSpan="2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30658"/>
                  </a:ext>
                </a:extLst>
              </a:tr>
              <a:tr h="309101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Actual</a:t>
                      </a:r>
                      <a:endParaRPr lang="pl-P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26702"/>
                  </a:ext>
                </a:extLst>
              </a:tr>
              <a:tr h="30910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89875"/>
                  </a:ext>
                </a:extLst>
              </a:tr>
            </a:tbl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8EAABCBE-BAEA-5117-BE52-FB52DE95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52" y="1440251"/>
            <a:ext cx="6712296" cy="7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38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Rejection</a:t>
            </a:r>
            <a:r>
              <a:rPr lang="pl-PL" dirty="0"/>
              <a:t> </a:t>
            </a:r>
            <a:r>
              <a:rPr lang="pl-PL" dirty="0" err="1"/>
              <a:t>sampling</a:t>
            </a:r>
            <a:endParaRPr lang="pl-PL" dirty="0"/>
          </a:p>
        </p:txBody>
      </p:sp>
      <p:sp>
        <p:nvSpPr>
          <p:cNvPr id="5" name="Google Shape;355;p48">
            <a:extLst>
              <a:ext uri="{FF2B5EF4-FFF2-40B4-BE49-F238E27FC236}">
                <a16:creationId xmlns:a16="http://schemas.microsoft.com/office/drawing/2014/main" id="{24632FD3-63E9-A8D4-F2A0-56C363FC4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5237" y="1238794"/>
            <a:ext cx="5778983" cy="428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Commissioner" panose="020B0604020202020204" charset="0"/>
              </a:rPr>
              <a:t>Implementation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using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caret</a:t>
            </a:r>
            <a:r>
              <a:rPr lang="pl-PL" dirty="0">
                <a:latin typeface="Commissioner" panose="020B0604020202020204" charset="0"/>
              </a:rPr>
              <a:t> and </a:t>
            </a:r>
            <a:r>
              <a:rPr lang="pl-PL" dirty="0" err="1">
                <a:latin typeface="Commissioner" panose="020B0604020202020204" charset="0"/>
              </a:rPr>
              <a:t>costsensitive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packages</a:t>
            </a:r>
            <a:r>
              <a:rPr lang="pl-PL" dirty="0">
                <a:latin typeface="Commissioner" panose="020B0604020202020204" charset="0"/>
              </a:rPr>
              <a:t> in R</a:t>
            </a:r>
            <a:endParaRPr dirty="0">
              <a:latin typeface="Commissioner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DC81E-0C46-BB65-B4B3-0A5B5D6F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71" y="1961594"/>
            <a:ext cx="8742829" cy="1147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929B93-752B-0AC1-CE2F-1F193877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55" y="3225533"/>
            <a:ext cx="8739112" cy="428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B1F67-A817-AB37-E248-87575AA1A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55" y="3769882"/>
            <a:ext cx="8739112" cy="3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8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Rejection</a:t>
            </a:r>
            <a:r>
              <a:rPr lang="pl-PL" dirty="0"/>
              <a:t> </a:t>
            </a:r>
            <a:r>
              <a:rPr lang="pl-PL" dirty="0" err="1"/>
              <a:t>sampling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124546-99B2-4D96-F87F-A90A22E96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33736"/>
              </p:ext>
            </p:extLst>
          </p:nvPr>
        </p:nvGraphicFramePr>
        <p:xfrm>
          <a:off x="1143860" y="1885950"/>
          <a:ext cx="1718628" cy="1371600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136522019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1226462718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60432383"/>
                    </a:ext>
                  </a:extLst>
                </a:gridCol>
              </a:tblGrid>
              <a:tr h="232608">
                <a:tc gridSpan="3"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latin typeface="Comissioner"/>
                        </a:rPr>
                        <a:t>Basic KNN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26630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endParaRPr lang="en-GB" sz="1200">
                        <a:latin typeface="Comissioner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Reference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94578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r>
                        <a:rPr lang="pl-PL" sz="1200" dirty="0" err="1">
                          <a:latin typeface="Comissioner"/>
                        </a:rPr>
                        <a:t>Prediction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0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1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93360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0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539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90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59285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1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3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7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7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2AD8509-6CBC-1800-3723-357BA4A59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50615"/>
                  </p:ext>
                </p:extLst>
              </p:nvPr>
            </p:nvGraphicFramePr>
            <p:xfrm>
              <a:off x="3656002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32608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=0.7, </m:t>
                                </m:r>
                                <m:sSub>
                                  <m:sSubPr>
                                    <m:ctrlP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502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77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20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2AD8509-6CBC-1800-3723-357BA4A59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50615"/>
                  </p:ext>
                </p:extLst>
              </p:nvPr>
            </p:nvGraphicFramePr>
            <p:xfrm>
              <a:off x="3656002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3" t="-2222" r="-707" b="-4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502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77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20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BFD2554-F31A-201E-614C-FA38CE42D8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753391"/>
                  </p:ext>
                </p:extLst>
              </p:nvPr>
            </p:nvGraphicFramePr>
            <p:xfrm>
              <a:off x="6168144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32608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=0.95, </m:t>
                              </m:r>
                              <m:sSub>
                                <m:sSubPr>
                                  <m:ctrlP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oMath>
                          </a14:m>
                          <a:r>
                            <a:rPr lang="pl-PL" sz="1200" dirty="0">
                              <a:latin typeface="Comissioner"/>
                            </a:rPr>
                            <a:t>05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486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92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BFD2554-F31A-201E-614C-FA38CE42D8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753391"/>
                  </p:ext>
                </p:extLst>
              </p:nvPr>
            </p:nvGraphicFramePr>
            <p:xfrm>
              <a:off x="6168144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222" r="-707" b="-4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486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92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63D8F1B-F9E7-8224-998F-E05505664CBF}"/>
              </a:ext>
            </a:extLst>
          </p:cNvPr>
          <p:cNvSpPr txBox="1"/>
          <p:nvPr/>
        </p:nvSpPr>
        <p:spPr>
          <a:xfrm>
            <a:off x="1143860" y="3473245"/>
            <a:ext cx="17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Comissioner"/>
              </a:rPr>
              <a:t>Accuracy</a:t>
            </a:r>
            <a:r>
              <a:rPr lang="pl-PL" sz="1200" dirty="0">
                <a:latin typeface="Comissioner"/>
              </a:rPr>
              <a:t>: 0.85</a:t>
            </a:r>
          </a:p>
          <a:p>
            <a:pPr algn="ctr"/>
            <a:r>
              <a:rPr lang="pl-PL" sz="1200" dirty="0" err="1">
                <a:latin typeface="Comissioner"/>
              </a:rPr>
              <a:t>Sensitivity</a:t>
            </a:r>
            <a:r>
              <a:rPr lang="pl-PL" sz="1200" dirty="0">
                <a:latin typeface="Comissioner"/>
              </a:rPr>
              <a:t>: 0.07</a:t>
            </a:r>
          </a:p>
          <a:p>
            <a:pPr algn="ctr"/>
            <a:r>
              <a:rPr lang="pl-PL" sz="1200" dirty="0" err="1">
                <a:latin typeface="Comissioner"/>
              </a:rPr>
              <a:t>Specificity</a:t>
            </a:r>
            <a:r>
              <a:rPr lang="pl-PL" sz="1200" dirty="0">
                <a:latin typeface="Comissioner"/>
              </a:rPr>
              <a:t>: 0.99</a:t>
            </a:r>
            <a:endParaRPr lang="en-GB" sz="1200" dirty="0">
              <a:latin typeface="Comission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24208-8218-6EA4-756F-D10F2E811FD7}"/>
              </a:ext>
            </a:extLst>
          </p:cNvPr>
          <p:cNvSpPr txBox="1"/>
          <p:nvPr/>
        </p:nvSpPr>
        <p:spPr>
          <a:xfrm>
            <a:off x="3656002" y="3473244"/>
            <a:ext cx="17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Comissioner"/>
              </a:rPr>
              <a:t>Accuracy</a:t>
            </a:r>
            <a:r>
              <a:rPr lang="pl-PL" sz="1200" dirty="0">
                <a:latin typeface="Comissioner"/>
              </a:rPr>
              <a:t>: 0.82</a:t>
            </a:r>
          </a:p>
          <a:p>
            <a:pPr algn="ctr"/>
            <a:r>
              <a:rPr lang="pl-PL" sz="1200" dirty="0" err="1">
                <a:latin typeface="Comissioner"/>
              </a:rPr>
              <a:t>Sensitivity</a:t>
            </a:r>
            <a:r>
              <a:rPr lang="pl-PL" sz="1200" dirty="0">
                <a:latin typeface="Comissioner"/>
              </a:rPr>
              <a:t>: 0.20</a:t>
            </a:r>
          </a:p>
          <a:p>
            <a:pPr algn="ctr"/>
            <a:r>
              <a:rPr lang="pl-PL" sz="1200" dirty="0" err="1">
                <a:latin typeface="Comissioner"/>
              </a:rPr>
              <a:t>Specificity</a:t>
            </a:r>
            <a:r>
              <a:rPr lang="pl-PL" sz="1200" dirty="0">
                <a:latin typeface="Comissioner"/>
              </a:rPr>
              <a:t>: 0.93</a:t>
            </a:r>
            <a:endParaRPr lang="en-GB" sz="1200" dirty="0">
              <a:latin typeface="Comissione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785F8-2DEA-1C2D-BE4A-A024F6302C91}"/>
              </a:ext>
            </a:extLst>
          </p:cNvPr>
          <p:cNvSpPr txBox="1"/>
          <p:nvPr/>
        </p:nvSpPr>
        <p:spPr>
          <a:xfrm>
            <a:off x="6168144" y="3473243"/>
            <a:ext cx="17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Comissioner"/>
              </a:rPr>
              <a:t>Accuracy</a:t>
            </a:r>
            <a:r>
              <a:rPr lang="pl-PL" sz="1200" dirty="0">
                <a:latin typeface="Comissioner"/>
              </a:rPr>
              <a:t>: 0.23</a:t>
            </a:r>
          </a:p>
          <a:p>
            <a:pPr algn="ctr"/>
            <a:r>
              <a:rPr lang="pl-PL" sz="1200" dirty="0" err="1">
                <a:latin typeface="Comissioner"/>
              </a:rPr>
              <a:t>Sensitivity</a:t>
            </a:r>
            <a:r>
              <a:rPr lang="pl-PL" sz="1200" dirty="0">
                <a:latin typeface="Comissioner"/>
              </a:rPr>
              <a:t>: 0.95</a:t>
            </a:r>
          </a:p>
          <a:p>
            <a:pPr algn="ctr"/>
            <a:r>
              <a:rPr lang="pl-PL" sz="1200" dirty="0" err="1">
                <a:latin typeface="Comissioner"/>
              </a:rPr>
              <a:t>Specificity</a:t>
            </a:r>
            <a:r>
              <a:rPr lang="pl-PL" sz="1200" dirty="0">
                <a:latin typeface="Comissioner"/>
              </a:rPr>
              <a:t>: 0.10</a:t>
            </a:r>
            <a:endParaRPr lang="en-GB" sz="1200" dirty="0">
              <a:latin typeface="Co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3586997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>
            <a:spLocks noGrp="1"/>
          </p:cNvSpPr>
          <p:nvPr>
            <p:ph type="title"/>
          </p:nvPr>
        </p:nvSpPr>
        <p:spPr>
          <a:xfrm>
            <a:off x="1624633" y="1648200"/>
            <a:ext cx="5894734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265278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2" name="Google Shape;349;p47">
            <a:extLst>
              <a:ext uri="{FF2B5EF4-FFF2-40B4-BE49-F238E27FC236}">
                <a16:creationId xmlns:a16="http://schemas.microsoft.com/office/drawing/2014/main" id="{080CF29F-FE17-DF28-5535-68B857E1DC78}"/>
              </a:ext>
            </a:extLst>
          </p:cNvPr>
          <p:cNvSpPr txBox="1">
            <a:spLocks/>
          </p:cNvSpPr>
          <p:nvPr/>
        </p:nvSpPr>
        <p:spPr>
          <a:xfrm>
            <a:off x="843105" y="1334858"/>
            <a:ext cx="7587619" cy="380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[Ling 2010] </a:t>
            </a:r>
            <a:r>
              <a:rPr lang="en-GB" sz="1200" dirty="0"/>
              <a:t>Ling, Charles &amp; Sheng, Victor. (2010).</a:t>
            </a:r>
            <a:r>
              <a:rPr lang="pl-PL" sz="1200" dirty="0"/>
              <a:t> </a:t>
            </a:r>
            <a:r>
              <a:rPr lang="en-GB" sz="1200" i="1" dirty="0"/>
              <a:t>Cost-Sensitive Learning and the Class</a:t>
            </a:r>
            <a:r>
              <a:rPr lang="pl-PL" sz="1200" i="1" dirty="0"/>
              <a:t> </a:t>
            </a:r>
            <a:r>
              <a:rPr lang="en-GB" sz="1200" i="1" dirty="0"/>
              <a:t>Imbalance Problem.</a:t>
            </a:r>
            <a:endParaRPr lang="pl-PL" sz="1200" i="1" dirty="0"/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Turney</a:t>
            </a:r>
            <a:r>
              <a:rPr lang="pl-PL" sz="1200" b="1" dirty="0"/>
              <a:t> 1995] </a:t>
            </a:r>
            <a:r>
              <a:rPr lang="en-GB" sz="1200" dirty="0"/>
              <a:t>Turney, P.D. 1995. </a:t>
            </a:r>
            <a:r>
              <a:rPr lang="en-GB" sz="1200" i="1" dirty="0"/>
              <a:t>Cost-Sensitive Classification: Empirical Evaluation of a Hybrid Genetic</a:t>
            </a:r>
            <a:r>
              <a:rPr lang="pl-PL" sz="1200" i="1" dirty="0"/>
              <a:t> </a:t>
            </a:r>
            <a:r>
              <a:rPr lang="en-GB" sz="1200" i="1" dirty="0"/>
              <a:t>Decision Tree Induction Algorithm</a:t>
            </a:r>
            <a:r>
              <a:rPr lang="en-GB" sz="1200" dirty="0"/>
              <a:t>. </a:t>
            </a:r>
            <a:endParaRPr lang="pl-PL" sz="1200" dirty="0"/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Zadrozny</a:t>
            </a:r>
            <a:r>
              <a:rPr lang="pl-PL" sz="1200" b="1" dirty="0"/>
              <a:t> 2003] </a:t>
            </a:r>
            <a:r>
              <a:rPr lang="en-GB" sz="1200" dirty="0" err="1"/>
              <a:t>Zadrozny</a:t>
            </a:r>
            <a:r>
              <a:rPr lang="en-GB" sz="1200" dirty="0"/>
              <a:t>, B., Langford, J., and Abe, N. 2003. </a:t>
            </a:r>
            <a:r>
              <a:rPr lang="en-GB" sz="1200" i="1" dirty="0"/>
              <a:t>Cost-sensitive learning by Cost-Proportionate</a:t>
            </a:r>
            <a:r>
              <a:rPr lang="pl-PL" sz="1200" i="1" dirty="0"/>
              <a:t> </a:t>
            </a:r>
            <a:r>
              <a:rPr lang="en-GB" sz="1200" i="1" dirty="0"/>
              <a:t>instance Weighting</a:t>
            </a:r>
            <a:r>
              <a:rPr lang="en-GB" sz="1200" dirty="0"/>
              <a:t>. </a:t>
            </a:r>
            <a:endParaRPr lang="pl-PL" sz="1200" dirty="0"/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Ting</a:t>
            </a:r>
            <a:r>
              <a:rPr lang="pl-PL" sz="1200" b="1" dirty="0"/>
              <a:t> 1998] </a:t>
            </a:r>
            <a:r>
              <a:rPr lang="en-GB" sz="1200" dirty="0"/>
              <a:t>Ting, K.M. 1998. </a:t>
            </a:r>
            <a:r>
              <a:rPr lang="en-GB" sz="1200" i="1" dirty="0"/>
              <a:t>Inducing Cost-Sensitive Trees via Instance Weighting</a:t>
            </a:r>
            <a:r>
              <a:rPr lang="en-GB" sz="1200" dirty="0"/>
              <a:t>. </a:t>
            </a:r>
            <a:endParaRPr lang="pl-PL" sz="1200" dirty="0"/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Witten</a:t>
            </a:r>
            <a:r>
              <a:rPr lang="pl-PL" sz="1200" b="1" dirty="0"/>
              <a:t> &amp; Frank 2005] </a:t>
            </a:r>
            <a:r>
              <a:rPr lang="en-US" sz="1200" dirty="0"/>
              <a:t>Witten, I.H., and Frank</a:t>
            </a:r>
            <a:r>
              <a:rPr lang="en-US" sz="1200" i="1" dirty="0"/>
              <a:t>, </a:t>
            </a:r>
            <a:r>
              <a:rPr lang="en-US" sz="1200" dirty="0"/>
              <a:t>E. 2005</a:t>
            </a:r>
            <a:r>
              <a:rPr lang="en-US" sz="1200" i="1" dirty="0"/>
              <a:t>. Data Mining – Practical Machine Learning Tools and</a:t>
            </a:r>
            <a:r>
              <a:rPr lang="pl-PL" sz="1200" i="1" dirty="0" err="1"/>
              <a:t>Techniques</a:t>
            </a:r>
            <a:r>
              <a:rPr lang="pl-PL" sz="1200" i="1" dirty="0"/>
              <a:t> with Java </a:t>
            </a:r>
            <a:r>
              <a:rPr lang="pl-PL" sz="1200" i="1" dirty="0" err="1"/>
              <a:t>Implementations</a:t>
            </a:r>
            <a:r>
              <a:rPr lang="pl-PL" sz="1200" i="1" dirty="0"/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Sheng</a:t>
            </a:r>
            <a:r>
              <a:rPr lang="pl-PL" sz="1200" b="1" dirty="0"/>
              <a:t> &amp; Ling 2006] </a:t>
            </a:r>
            <a:r>
              <a:rPr lang="en-US" sz="1200" dirty="0"/>
              <a:t>Sheng, V.S. and Ling, C.X. 2006. </a:t>
            </a:r>
            <a:r>
              <a:rPr lang="en-US" sz="1200" i="1" dirty="0"/>
              <a:t>Thresholding for Making Classifiers Cost-sensitive. In</a:t>
            </a:r>
            <a:r>
              <a:rPr lang="pl-PL" sz="1200" i="1" dirty="0"/>
              <a:t> </a:t>
            </a:r>
            <a:r>
              <a:rPr lang="en-US" sz="1200" i="1" dirty="0"/>
              <a:t>Proceedings of the 21st National Conference on Artificial Intelligence</a:t>
            </a:r>
            <a:r>
              <a:rPr lang="pl-PL" sz="1200" i="1" dirty="0"/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[Domingos 1999] </a:t>
            </a:r>
            <a:r>
              <a:rPr lang="en-US" sz="1200" dirty="0"/>
              <a:t>Domingos, P. 1999</a:t>
            </a:r>
            <a:r>
              <a:rPr lang="en-US" sz="1200" i="1" dirty="0"/>
              <a:t>. </a:t>
            </a:r>
            <a:r>
              <a:rPr lang="en-US" sz="1200" i="1" dirty="0" err="1"/>
              <a:t>MetaCost</a:t>
            </a:r>
            <a:r>
              <a:rPr lang="en-US" sz="1200" i="1" dirty="0"/>
              <a:t>: A general method for making classifiers cost-sensitive.</a:t>
            </a:r>
            <a:endParaRPr lang="pl-PL" sz="1200" i="1" dirty="0"/>
          </a:p>
        </p:txBody>
      </p:sp>
    </p:spTree>
    <p:extLst>
      <p:ext uri="{BB962C8B-B14F-4D97-AF65-F5344CB8AC3E}">
        <p14:creationId xmlns:p14="http://schemas.microsoft.com/office/powerpoint/2010/main" val="110804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Cost</a:t>
            </a:r>
            <a:r>
              <a:rPr lang="pl-PL" dirty="0"/>
              <a:t> matrix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1"/>
          </p:nvPr>
        </p:nvSpPr>
        <p:spPr>
          <a:xfrm>
            <a:off x="843106" y="1202501"/>
            <a:ext cx="7587619" cy="2959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Cost</a:t>
            </a:r>
            <a:r>
              <a:rPr lang="pl-PL" dirty="0"/>
              <a:t> matrix –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evaluate</a:t>
            </a:r>
            <a:r>
              <a:rPr lang="pl-PL" dirty="0"/>
              <a:t> and </a:t>
            </a:r>
            <a:r>
              <a:rPr lang="pl-PL" dirty="0" err="1"/>
              <a:t>analyze</a:t>
            </a:r>
            <a:r>
              <a:rPr lang="pl-PL" dirty="0"/>
              <a:t> the </a:t>
            </a:r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associated</a:t>
            </a:r>
            <a:r>
              <a:rPr lang="pl-PL" dirty="0"/>
              <a:t>  with </a:t>
            </a:r>
            <a:r>
              <a:rPr lang="pl-PL" dirty="0" err="1"/>
              <a:t>missclassification</a:t>
            </a:r>
            <a:r>
              <a:rPr lang="pl-PL" dirty="0"/>
              <a:t> of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Example</a:t>
            </a:r>
            <a:r>
              <a:rPr lang="pl-PL" dirty="0"/>
              <a:t> for </a:t>
            </a:r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classification</a:t>
            </a:r>
            <a:r>
              <a:rPr lang="pl-PL" dirty="0"/>
              <a:t>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 err="1"/>
              <a:t>Where</a:t>
            </a:r>
            <a:r>
              <a:rPr lang="pl-PL" dirty="0"/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C(</a:t>
            </a:r>
            <a:r>
              <a:rPr lang="pl-PL" dirty="0" err="1"/>
              <a:t>i,i</a:t>
            </a:r>
            <a:r>
              <a:rPr lang="pl-PL" dirty="0"/>
              <a:t>) – </a:t>
            </a:r>
            <a:r>
              <a:rPr lang="pl-PL" dirty="0" err="1"/>
              <a:t>negated</a:t>
            </a:r>
            <a:r>
              <a:rPr lang="pl-PL" dirty="0"/>
              <a:t> </a:t>
            </a:r>
            <a:r>
              <a:rPr lang="pl-PL" dirty="0" err="1"/>
              <a:t>cost</a:t>
            </a:r>
            <a:r>
              <a:rPr lang="pl-PL" dirty="0"/>
              <a:t> (benefit)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predicted</a:t>
            </a:r>
            <a:r>
              <a:rPr lang="pl-PL" dirty="0"/>
              <a:t> </a:t>
            </a:r>
            <a:r>
              <a:rPr lang="pl-PL" dirty="0" err="1"/>
              <a:t>correctly</a:t>
            </a:r>
            <a:r>
              <a:rPr lang="pl-PL" dirty="0"/>
              <a:t>,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C(</a:t>
            </a:r>
            <a:r>
              <a:rPr lang="pl-PL" dirty="0" err="1"/>
              <a:t>i,j</a:t>
            </a:r>
            <a:r>
              <a:rPr lang="pl-PL" dirty="0"/>
              <a:t>) – </a:t>
            </a:r>
            <a:r>
              <a:rPr lang="pl-PL" dirty="0" err="1"/>
              <a:t>cost</a:t>
            </a:r>
            <a:r>
              <a:rPr lang="pl-PL" dirty="0"/>
              <a:t> of </a:t>
            </a:r>
            <a:r>
              <a:rPr lang="pl-PL" dirty="0" err="1"/>
              <a:t>misclassifying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i="1" dirty="0"/>
              <a:t>j</a:t>
            </a:r>
            <a:r>
              <a:rPr lang="pl-PL" dirty="0"/>
              <a:t> as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i="1" dirty="0"/>
              <a:t>i.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	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l-PL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A285DC-7E36-2B0B-E705-A52E3263A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85571"/>
              </p:ext>
            </p:extLst>
          </p:nvPr>
        </p:nvGraphicFramePr>
        <p:xfrm>
          <a:off x="2346075" y="2412466"/>
          <a:ext cx="4451850" cy="777240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1483950">
                  <a:extLst>
                    <a:ext uri="{9D8B030D-6E8A-4147-A177-3AD203B41FA5}">
                      <a16:colId xmlns:a16="http://schemas.microsoft.com/office/drawing/2014/main" val="2046382016"/>
                    </a:ext>
                  </a:extLst>
                </a:gridCol>
                <a:gridCol w="1483950">
                  <a:extLst>
                    <a:ext uri="{9D8B030D-6E8A-4147-A177-3AD203B41FA5}">
                      <a16:colId xmlns:a16="http://schemas.microsoft.com/office/drawing/2014/main" val="1628310203"/>
                    </a:ext>
                  </a:extLst>
                </a:gridCol>
                <a:gridCol w="1483950">
                  <a:extLst>
                    <a:ext uri="{9D8B030D-6E8A-4147-A177-3AD203B41FA5}">
                      <a16:colId xmlns:a16="http://schemas.microsoft.com/office/drawing/2014/main" val="3634819062"/>
                    </a:ext>
                  </a:extLst>
                </a:gridCol>
              </a:tblGrid>
              <a:tr h="229429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/>
                        <a:t>Actual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negative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/>
                        <a:t>Actual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positive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2091"/>
                  </a:ext>
                </a:extLst>
              </a:tr>
              <a:tr h="229429">
                <a:tc>
                  <a:txBody>
                    <a:bodyPr/>
                    <a:lstStyle/>
                    <a:p>
                      <a:r>
                        <a:rPr lang="pl-PL" sz="1100" dirty="0" err="1"/>
                        <a:t>Predict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negative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C(0,0)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TN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C(0,1)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FN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72335"/>
                  </a:ext>
                </a:extLst>
              </a:tr>
              <a:tr h="229429">
                <a:tc>
                  <a:txBody>
                    <a:bodyPr/>
                    <a:lstStyle/>
                    <a:p>
                      <a:r>
                        <a:rPr lang="pl-PL" sz="1100" dirty="0" err="1"/>
                        <a:t>Predict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positive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C(1,0)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FP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C(1,1)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TP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8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832337" y="726141"/>
            <a:ext cx="7573108" cy="63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100" dirty="0" err="1"/>
              <a:t>Cost-sensitive</a:t>
            </a:r>
            <a:r>
              <a:rPr lang="pl-PL" sz="3100" dirty="0"/>
              <a:t> learning for </a:t>
            </a:r>
            <a:r>
              <a:rPr lang="pl-PL" sz="3100" dirty="0" err="1"/>
              <a:t>class</a:t>
            </a:r>
            <a:r>
              <a:rPr lang="pl-PL" sz="3100" dirty="0"/>
              <a:t> </a:t>
            </a:r>
            <a:r>
              <a:rPr lang="pl-PL" sz="3100" dirty="0" err="1"/>
              <a:t>imbalance</a:t>
            </a:r>
            <a:endParaRPr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C54E2-7F51-CF36-476B-E7BA20383CFD}"/>
              </a:ext>
            </a:extLst>
          </p:cNvPr>
          <p:cNvSpPr txBox="1"/>
          <p:nvPr/>
        </p:nvSpPr>
        <p:spPr>
          <a:xfrm>
            <a:off x="1225060" y="2168769"/>
            <a:ext cx="678766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Common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approach</a:t>
            </a:r>
            <a:r>
              <a:rPr lang="pl-PL" dirty="0">
                <a:latin typeface="Commissioner" panose="020B0604020202020204" charset="0"/>
              </a:rPr>
              <a:t> to </a:t>
            </a:r>
            <a:r>
              <a:rPr lang="pl-PL" dirty="0" err="1">
                <a:latin typeface="Commissioner" panose="020B0604020202020204" charset="0"/>
              </a:rPr>
              <a:t>solve</a:t>
            </a:r>
            <a:r>
              <a:rPr lang="pl-PL" dirty="0">
                <a:latin typeface="Commissioner" panose="020B0604020202020204" charset="0"/>
              </a:rPr>
              <a:t> the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imbalance</a:t>
            </a:r>
            <a:r>
              <a:rPr lang="pl-PL" dirty="0">
                <a:latin typeface="Commissioner" panose="020B0604020202020204" charset="0"/>
              </a:rPr>
              <a:t> problem.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For </a:t>
            </a:r>
            <a:r>
              <a:rPr lang="pl-PL" dirty="0" err="1">
                <a:latin typeface="Commissioner" panose="020B0604020202020204" charset="0"/>
              </a:rPr>
              <a:t>binary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classification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minority</a:t>
            </a:r>
            <a:r>
              <a:rPr lang="pl-PL" dirty="0">
                <a:latin typeface="Commissioner" panose="020B0604020202020204" charset="0"/>
              </a:rPr>
              <a:t>), </a:t>
            </a:r>
            <a:r>
              <a:rPr lang="pl-PL" dirty="0" err="1">
                <a:latin typeface="Commissioner" panose="020B0604020202020204" charset="0"/>
              </a:rPr>
              <a:t>negative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majority</a:t>
            </a:r>
            <a:r>
              <a:rPr lang="pl-PL" dirty="0">
                <a:latin typeface="Commissioner" panose="020B060402020202020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Usually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bigger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cost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associated</a:t>
            </a:r>
            <a:r>
              <a:rPr lang="pl-PL" dirty="0">
                <a:latin typeface="Commissioner" panose="020B0604020202020204" charset="0"/>
              </a:rPr>
              <a:t> with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misclassification</a:t>
            </a:r>
            <a:r>
              <a:rPr lang="pl-PL" dirty="0">
                <a:latin typeface="Commissioner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Our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case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study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–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disease</a:t>
            </a:r>
            <a:r>
              <a:rPr lang="pl-PL" dirty="0">
                <a:latin typeface="Commissioner" panose="020B0604020202020204" charset="0"/>
              </a:rPr>
              <a:t>, </a:t>
            </a:r>
            <a:r>
              <a:rPr lang="pl-PL" dirty="0" err="1">
                <a:latin typeface="Commissioner" panose="020B0604020202020204" charset="0"/>
              </a:rPr>
              <a:t>negative</a:t>
            </a:r>
            <a:r>
              <a:rPr lang="pl-PL" dirty="0">
                <a:latin typeface="Commissioner" panose="020B0604020202020204" charset="0"/>
              </a:rPr>
              <a:t> – no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disease</a:t>
            </a:r>
            <a:r>
              <a:rPr lang="pl-PL" dirty="0">
                <a:latin typeface="Commissioner" panose="020B0604020202020204" charset="0"/>
              </a:rPr>
              <a:t>.</a:t>
            </a:r>
            <a:endParaRPr lang="en-GB" dirty="0">
              <a:latin typeface="Commissioner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832337" y="726141"/>
            <a:ext cx="7573108" cy="63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100" dirty="0"/>
              <a:t>Real-</a:t>
            </a:r>
            <a:r>
              <a:rPr lang="pl-PL" sz="3100" dirty="0" err="1"/>
              <a:t>world</a:t>
            </a:r>
            <a:r>
              <a:rPr lang="pl-PL" sz="3100" dirty="0"/>
              <a:t> </a:t>
            </a:r>
            <a:r>
              <a:rPr lang="pl-PL" sz="3100" dirty="0" err="1"/>
              <a:t>applications</a:t>
            </a:r>
            <a:endParaRPr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C54E2-7F51-CF36-476B-E7BA20383CFD}"/>
              </a:ext>
            </a:extLst>
          </p:cNvPr>
          <p:cNvSpPr txBox="1"/>
          <p:nvPr/>
        </p:nvSpPr>
        <p:spPr>
          <a:xfrm>
            <a:off x="1225060" y="2168769"/>
            <a:ext cx="6787661" cy="101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Fraud </a:t>
            </a:r>
            <a:r>
              <a:rPr lang="pl-PL" dirty="0" err="1">
                <a:latin typeface="Commissioner" panose="020B0604020202020204" charset="0"/>
              </a:rPr>
              <a:t>detection</a:t>
            </a:r>
            <a:endParaRPr lang="pl-PL" dirty="0">
              <a:latin typeface="Commissioner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Medical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diagnosis</a:t>
            </a:r>
            <a:endParaRPr lang="pl-PL" dirty="0">
              <a:latin typeface="Commissioner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Business </a:t>
            </a:r>
            <a:r>
              <a:rPr lang="pl-PL" dirty="0" err="1">
                <a:latin typeface="Commissioner" panose="020B0604020202020204" charset="0"/>
              </a:rPr>
              <a:t>decision-making</a:t>
            </a:r>
            <a:endParaRPr lang="en-GB" dirty="0">
              <a:latin typeface="Commission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Direct </a:t>
            </a:r>
            <a:r>
              <a:rPr lang="pl-PL" dirty="0" err="1"/>
              <a:t>methods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09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EF3890-B994-AC9A-8487-E2D305E5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641" y="1759300"/>
            <a:ext cx="7290668" cy="2092500"/>
          </a:xfrm>
        </p:spPr>
        <p:txBody>
          <a:bodyPr/>
          <a:lstStyle/>
          <a:p>
            <a:r>
              <a:rPr lang="en-GB" dirty="0"/>
              <a:t>To calculate the cost of a particular case, we follow its path down the decision tree</a:t>
            </a:r>
            <a:r>
              <a:rPr lang="pl-PL" dirty="0"/>
              <a:t> (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split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a </a:t>
            </a:r>
            <a:r>
              <a:rPr lang="pl-PL" dirty="0" err="1"/>
              <a:t>cost</a:t>
            </a:r>
            <a:r>
              <a:rPr lang="pl-PL" dirty="0"/>
              <a:t>).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misclassified</a:t>
            </a:r>
            <a:r>
              <a:rPr lang="pl-PL" dirty="0"/>
              <a:t>, the </a:t>
            </a:r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added</a:t>
            </a:r>
            <a:r>
              <a:rPr lang="pl-PL" dirty="0"/>
              <a:t> to the </a:t>
            </a:r>
            <a:r>
              <a:rPr lang="pl-PL" dirty="0" err="1"/>
              <a:t>cost</a:t>
            </a:r>
            <a:r>
              <a:rPr lang="pl-PL" dirty="0"/>
              <a:t> of </a:t>
            </a:r>
            <a:r>
              <a:rPr lang="pl-PL" dirty="0" err="1"/>
              <a:t>splits</a:t>
            </a:r>
            <a:r>
              <a:rPr lang="pl-PL" dirty="0"/>
              <a:t>.</a:t>
            </a:r>
          </a:p>
          <a:p>
            <a:r>
              <a:rPr lang="pl-PL" dirty="0"/>
              <a:t>ICET </a:t>
            </a:r>
            <a:r>
              <a:rPr lang="pl-PL" dirty="0" err="1"/>
              <a:t>is</a:t>
            </a:r>
            <a:r>
              <a:rPr lang="pl-PL" dirty="0"/>
              <a:t> a h</a:t>
            </a:r>
            <a:r>
              <a:rPr lang="en-GB" dirty="0" err="1"/>
              <a:t>ybrid</a:t>
            </a:r>
            <a:r>
              <a:rPr lang="en-GB" dirty="0"/>
              <a:t> of a genetic algorithm and a decision tree induction algorithm</a:t>
            </a:r>
            <a:r>
              <a:rPr lang="pl-PL" dirty="0"/>
              <a:t>.</a:t>
            </a:r>
          </a:p>
          <a:p>
            <a:r>
              <a:rPr lang="en-GB" dirty="0"/>
              <a:t>The genetic algorithm evolves a population of biases for the decision tree induction algorithm 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D0B89-BD1D-5B34-00CA-E494772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ICET </a:t>
            </a:r>
            <a:r>
              <a:rPr lang="pl-PL" dirty="0" err="1"/>
              <a:t>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9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BD0B89-BD1D-5B34-00CA-E494772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ICET </a:t>
            </a:r>
            <a:r>
              <a:rPr lang="pl-PL" dirty="0" err="1"/>
              <a:t>algorithm</a:t>
            </a:r>
            <a:endParaRPr lang="en-GB" dirty="0"/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93E4F447-1557-CE5C-D020-0380BD73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8" y="1240978"/>
            <a:ext cx="6352613" cy="3242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6155E-F8E9-4D82-2F3A-A71AC24FA958}"/>
              </a:ext>
            </a:extLst>
          </p:cNvPr>
          <p:cNvSpPr txBox="1"/>
          <p:nvPr/>
        </p:nvSpPr>
        <p:spPr>
          <a:xfrm>
            <a:off x="2230667" y="4518961"/>
            <a:ext cx="468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missioner"/>
              </a:rPr>
              <a:t>Source: [</a:t>
            </a:r>
            <a:r>
              <a:rPr lang="pl-PL" dirty="0" err="1">
                <a:latin typeface="Comissioner"/>
              </a:rPr>
              <a:t>Turney</a:t>
            </a:r>
            <a:r>
              <a:rPr lang="pl-PL" dirty="0">
                <a:latin typeface="Comissioner"/>
              </a:rPr>
              <a:t> 1995]</a:t>
            </a:r>
            <a:endParaRPr lang="en-GB" dirty="0">
              <a:latin typeface="Co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2342707706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1592</Words>
  <Application>Microsoft Office PowerPoint</Application>
  <PresentationFormat>Pokaz na ekranie (16:9)</PresentationFormat>
  <Paragraphs>228</Paragraphs>
  <Slides>36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3" baseType="lpstr">
      <vt:lpstr>Golos Text</vt:lpstr>
      <vt:lpstr>Cambria Math</vt:lpstr>
      <vt:lpstr>Red Hat Display</vt:lpstr>
      <vt:lpstr>Comissioner</vt:lpstr>
      <vt:lpstr>Commissioner</vt:lpstr>
      <vt:lpstr>Arial</vt:lpstr>
      <vt:lpstr>Formulating a Research Problem for University Students by Slidesgo</vt:lpstr>
      <vt:lpstr>Class imbalance problem and cost-sensitive learning</vt:lpstr>
      <vt:lpstr>Problem introduction</vt:lpstr>
      <vt:lpstr>Basic concepts</vt:lpstr>
      <vt:lpstr>Cost matrix</vt:lpstr>
      <vt:lpstr>Cost-sensitive learning for class imbalance</vt:lpstr>
      <vt:lpstr>Real-world applications</vt:lpstr>
      <vt:lpstr>Direct methods</vt:lpstr>
      <vt:lpstr>ICET algorithm</vt:lpstr>
      <vt:lpstr>ICET algorithm</vt:lpstr>
      <vt:lpstr>Cost-sensitive decision trees</vt:lpstr>
      <vt:lpstr>Meta-learning</vt:lpstr>
      <vt:lpstr>Sampling</vt:lpstr>
      <vt:lpstr>Cost-proportionate instance weighting</vt:lpstr>
      <vt:lpstr>Cost-proportionate rejection sampling</vt:lpstr>
      <vt:lpstr>Cost-proportionate rejection sampling</vt:lpstr>
      <vt:lpstr>Costing</vt:lpstr>
      <vt:lpstr>Costing</vt:lpstr>
      <vt:lpstr>Instance weighting – cost-sensitive trees</vt:lpstr>
      <vt:lpstr>Instance weighting – cost-sensitive trees</vt:lpstr>
      <vt:lpstr>Instance weighting – cost-sensitive trees</vt:lpstr>
      <vt:lpstr>Thresholding</vt:lpstr>
      <vt:lpstr>Basic concepts for thresholding</vt:lpstr>
      <vt:lpstr>MetaCost</vt:lpstr>
      <vt:lpstr>CostSensitiveClassifier</vt:lpstr>
      <vt:lpstr>Empirical thresholding</vt:lpstr>
      <vt:lpstr>Case study</vt:lpstr>
      <vt:lpstr>Framingham dataset</vt:lpstr>
      <vt:lpstr>Prezentacja programu PowerPoint</vt:lpstr>
      <vt:lpstr>Thresholding algorithms</vt:lpstr>
      <vt:lpstr>CSC results</vt:lpstr>
      <vt:lpstr>Thresholding algorithms</vt:lpstr>
      <vt:lpstr>Empirical thresholding results</vt:lpstr>
      <vt:lpstr>Rejection sampling</vt:lpstr>
      <vt:lpstr>Rejection sampling results</vt:lpstr>
      <vt:lpstr>Thank you for your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imbalance problem and cost-sensitive learning</dc:title>
  <dc:creator>Ada Majchrzak</dc:creator>
  <cp:lastModifiedBy>Katarzyna Macioszek (255735)</cp:lastModifiedBy>
  <cp:revision>15</cp:revision>
  <dcterms:modified xsi:type="dcterms:W3CDTF">2023-12-18T19:11:02Z</dcterms:modified>
</cp:coreProperties>
</file>