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BB54-B974-40DE-A255-58C1C1B0B8F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8545-45B1-4389-BCA5-B3C63A9DC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CD7-B7F1-4AAD-962D-CDD3BAF7F1D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539-7385-40AF-BA17-4E9F28F6548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3B0-1479-41E1-926B-1653CE3A49A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38C-D703-43D1-B5FD-C5D23D6D5E8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82142" y="417688"/>
            <a:ext cx="414867" cy="365125"/>
          </a:xfrm>
        </p:spPr>
        <p:txBody>
          <a:bodyPr/>
          <a:lstStyle>
            <a:lvl1pPr>
              <a:defRPr sz="1400"/>
            </a:lvl1pPr>
          </a:lstStyle>
          <a:p>
            <a:fld id="{A210D7A9-3A09-4452-A720-2F222243D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7E7C-53D1-4640-AD3E-FA6CE25830D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229-9AA1-445C-8CD8-AEF5BA05A4D2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8CB-C77D-46F3-8315-CDC08B82ECA8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AC5F-5AEB-4B3B-873F-A836C5B99F35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7CB-8E9F-4568-8A1C-1620A06283A5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2E0-BBFB-4681-BBC5-056C5C6D8A2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0FAD-6C0C-4061-A162-2E5C9C2C9A31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F494-EB60-4939-945D-040306943B3B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5208" y="417689"/>
            <a:ext cx="414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D7A9-3A09-4452-A720-2F222243DA0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782"/>
            <a:ext cx="696686" cy="69668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86" y="93436"/>
            <a:ext cx="587914" cy="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685" y="1540041"/>
            <a:ext cx="10034336" cy="1969921"/>
          </a:xfrm>
        </p:spPr>
        <p:txBody>
          <a:bodyPr>
            <a:normAutofit/>
          </a:bodyPr>
          <a:lstStyle/>
          <a:p>
            <a:r>
              <a:rPr lang="en-US" dirty="0" smtClean="0"/>
              <a:t>Writing, Compiling, Packing, and Executing a Java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INT105 Programming Fundamentals II</a:t>
            </a:r>
          </a:p>
          <a:p>
            <a:r>
              <a:rPr lang="en-US" dirty="0" smtClean="0"/>
              <a:t>2018-2</a:t>
            </a:r>
          </a:p>
          <a:p>
            <a:r>
              <a:rPr lang="en-US" dirty="0" smtClean="0"/>
              <a:t>Asst. Prof. Kriengkrai Porkaew, PhD.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5651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 a package </a:t>
            </a:r>
            <a:br>
              <a:rPr lang="en-US" dirty="0" smtClean="0"/>
            </a:br>
            <a:r>
              <a:rPr lang="en-US" dirty="0" smtClean="0"/>
              <a:t>into a jar file and executing it as a program.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199" y="3560758"/>
            <a:ext cx="10445416" cy="816683"/>
            <a:chOff x="6882303" y="4535595"/>
            <a:chExt cx="12286026" cy="816683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4" y="4535595"/>
              <a:ext cx="12286025" cy="745230"/>
              <a:chOff x="6882304" y="4535595"/>
              <a:chExt cx="12286025" cy="74523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973116" y="4911493"/>
                <a:ext cx="105752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smtClean="0"/>
                  <a:t>C:\fd\store&gt;jar </a:t>
                </a:r>
                <a:r>
                  <a:rPr lang="en-US" dirty="0" err="1" smtClean="0"/>
                  <a:t>cfmv</a:t>
                </a:r>
                <a:r>
                  <a:rPr lang="en-US" dirty="0" smtClean="0"/>
                  <a:t> myApp.jar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manifest.mf</a:t>
                </a:r>
                <a:r>
                  <a:rPr lang="en-US" dirty="0" smtClean="0"/>
                  <a:t> pack\sub\</a:t>
                </a:r>
                <a:r>
                  <a:rPr lang="en-US" dirty="0" err="1" smtClean="0"/>
                  <a:t>Simple.class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4" y="4535595"/>
                <a:ext cx="122860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a java class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Simple.class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 a package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882303" y="4568261"/>
              <a:ext cx="12286025" cy="78401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8199" y="4712946"/>
            <a:ext cx="5245158" cy="863794"/>
            <a:chOff x="6776760" y="5746930"/>
            <a:chExt cx="5245158" cy="863794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160246" cy="738664"/>
              <a:chOff x="6861671" y="5746930"/>
              <a:chExt cx="5160246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42539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myApp.jar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160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it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60" y="5746930"/>
              <a:ext cx="5245158" cy="8637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31" idx="2"/>
            <a:endCxn id="36" idx="0"/>
          </p:cNvCxnSpPr>
          <p:nvPr/>
        </p:nvCxnSpPr>
        <p:spPr>
          <a:xfrm rot="5400000">
            <a:off x="4593091" y="3245129"/>
            <a:ext cx="335505" cy="2600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2228" y="4578463"/>
            <a:ext cx="3372206" cy="1132760"/>
            <a:chOff x="6785511" y="4535595"/>
            <a:chExt cx="3966430" cy="1132760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3779171" cy="1015663"/>
              <a:chOff x="6882304" y="4535595"/>
              <a:chExt cx="3779171" cy="1015663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973603" y="5181926"/>
                <a:ext cx="331794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</a:t>
                </a:r>
                <a:r>
                  <a:rPr lang="en-US" dirty="0" smtClean="0"/>
                  <a:t>-jar myApp.jar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37791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jar file </a:t>
                </a:r>
                <a:b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as 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1" y="4535595"/>
              <a:ext cx="3966430" cy="1132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24" idx="3"/>
            <a:endCxn id="31" idx="0"/>
          </p:cNvCxnSpPr>
          <p:nvPr/>
        </p:nvCxnSpPr>
        <p:spPr>
          <a:xfrm>
            <a:off x="5085298" y="2410674"/>
            <a:ext cx="975609" cy="1182750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90401" y="5800160"/>
            <a:ext cx="7185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specified by Main-Class in the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file in the jar file.</a:t>
            </a:r>
          </a:p>
        </p:txBody>
      </p:sp>
      <p:cxnSp>
        <p:nvCxnSpPr>
          <p:cNvPr id="64" name="Elbow Connector 63"/>
          <p:cNvCxnSpPr>
            <a:stCxn id="50" idx="3"/>
            <a:endCxn id="63" idx="3"/>
          </p:cNvCxnSpPr>
          <p:nvPr/>
        </p:nvCxnSpPr>
        <p:spPr>
          <a:xfrm flipH="1">
            <a:off x="9676310" y="5144843"/>
            <a:ext cx="1228124" cy="1116982"/>
          </a:xfrm>
          <a:prstGeom prst="bentConnector3">
            <a:avLst>
              <a:gd name="adj1" fmla="val -18614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8199" y="1553880"/>
            <a:ext cx="4247099" cy="1713587"/>
            <a:chOff x="605024" y="1292744"/>
            <a:chExt cx="4247099" cy="1691931"/>
          </a:xfrm>
        </p:grpSpPr>
        <p:grpSp>
          <p:nvGrpSpPr>
            <p:cNvPr id="23" name="Group 22"/>
            <p:cNvGrpSpPr/>
            <p:nvPr/>
          </p:nvGrpSpPr>
          <p:grpSpPr>
            <a:xfrm>
              <a:off x="684002" y="1292744"/>
              <a:ext cx="4074118" cy="1585015"/>
              <a:chOff x="634575" y="1737804"/>
              <a:chExt cx="4074118" cy="1585015"/>
            </a:xfrm>
          </p:grpSpPr>
          <p:sp>
            <p:nvSpPr>
              <p:cNvPr id="25" name="Folded Corner 24"/>
              <p:cNvSpPr/>
              <p:nvPr/>
            </p:nvSpPr>
            <p:spPr>
              <a:xfrm>
                <a:off x="684103" y="2441456"/>
                <a:ext cx="4024590" cy="881363"/>
              </a:xfrm>
              <a:prstGeom prst="foldedCorner">
                <a:avLst>
                  <a:gd name="adj" fmla="val 30805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Main-Class: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pack.sub.Simple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i="1" dirty="0" smtClean="0">
                    <a:solidFill>
                      <a:schemeClr val="bg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&lt;one blank line&gt;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4101" y="2084005"/>
                <a:ext cx="3355406" cy="364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C:\fd\store\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manifest.mf</a:t>
                </a:r>
                <a:endPara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4575" y="1737804"/>
                <a:ext cx="3492843" cy="36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manifest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05024" y="1292744"/>
              <a:ext cx="4247099" cy="16919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Elbow Connector 38"/>
          <p:cNvCxnSpPr>
            <a:stCxn id="36" idx="3"/>
            <a:endCxn id="50" idx="1"/>
          </p:cNvCxnSpPr>
          <p:nvPr/>
        </p:nvCxnSpPr>
        <p:spPr>
          <a:xfrm>
            <a:off x="6083357" y="5144843"/>
            <a:ext cx="144887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it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Move and execute java classes somewhere else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Move and execute jar files somewhere else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75398"/>
            <a:ext cx="10515600" cy="974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Writing, Compiling, and Executing a Java Program</a:t>
            </a:r>
            <a:endParaRPr lang="en-US" dirty="0"/>
          </a:p>
        </p:txBody>
      </p:sp>
      <p:cxnSp>
        <p:nvCxnSpPr>
          <p:cNvPr id="23" name="Elbow Connector 22"/>
          <p:cNvCxnSpPr>
            <a:stCxn id="33" idx="3"/>
            <a:endCxn id="35" idx="1"/>
          </p:cNvCxnSpPr>
          <p:nvPr/>
        </p:nvCxnSpPr>
        <p:spPr>
          <a:xfrm flipV="1">
            <a:off x="6659243" y="1657587"/>
            <a:ext cx="403294" cy="801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5" idx="2"/>
            <a:endCxn id="36" idx="0"/>
          </p:cNvCxnSpPr>
          <p:nvPr/>
        </p:nvCxnSpPr>
        <p:spPr>
          <a:xfrm rot="16200000" flipH="1">
            <a:off x="9173648" y="2438625"/>
            <a:ext cx="582063" cy="3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6" idx="2"/>
            <a:endCxn id="37" idx="0"/>
          </p:cNvCxnSpPr>
          <p:nvPr/>
        </p:nvCxnSpPr>
        <p:spPr>
          <a:xfrm rot="5400000">
            <a:off x="9175491" y="4005870"/>
            <a:ext cx="58206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38" idx="0"/>
          </p:cNvCxnSpPr>
          <p:nvPr/>
        </p:nvCxnSpPr>
        <p:spPr>
          <a:xfrm rot="5400000">
            <a:off x="9274981" y="5494112"/>
            <a:ext cx="38308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4034" y="1125257"/>
            <a:ext cx="6585209" cy="2668452"/>
            <a:chOff x="2852705" y="1266734"/>
            <a:chExt cx="6585209" cy="2668452"/>
          </a:xfrm>
        </p:grpSpPr>
        <p:grpSp>
          <p:nvGrpSpPr>
            <p:cNvPr id="21" name="Group 20"/>
            <p:cNvGrpSpPr/>
            <p:nvPr/>
          </p:nvGrpSpPr>
          <p:grpSpPr>
            <a:xfrm>
              <a:off x="2951206" y="1266734"/>
              <a:ext cx="6339016" cy="2533272"/>
              <a:chOff x="2901779" y="1711794"/>
              <a:chExt cx="6339016" cy="2533272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2901780" y="2453337"/>
                <a:ext cx="6339015" cy="1791729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Plain101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public static void main(String[]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("Hello World");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01779" y="2084005"/>
                <a:ext cx="363112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C:\MyFolder\Plain101.java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1779" y="1711794"/>
                <a:ext cx="36905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52705" y="1266734"/>
              <a:ext cx="6585209" cy="2668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2537" y="1165737"/>
            <a:ext cx="4800600" cy="983700"/>
            <a:chOff x="1060288" y="4505037"/>
            <a:chExt cx="4800600" cy="983700"/>
          </a:xfrm>
        </p:grpSpPr>
        <p:grpSp>
          <p:nvGrpSpPr>
            <p:cNvPr id="17" name="Group 16"/>
            <p:cNvGrpSpPr/>
            <p:nvPr/>
          </p:nvGrpSpPr>
          <p:grpSpPr>
            <a:xfrm>
              <a:off x="1173891" y="4538134"/>
              <a:ext cx="4596131" cy="766705"/>
              <a:chOff x="1173891" y="4538134"/>
              <a:chExt cx="4596131" cy="76670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459613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C:\MyFolder&gt;javac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Plain101.java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73891" y="4538134"/>
                <a:ext cx="45961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60288" y="4505037"/>
              <a:ext cx="4800600" cy="9837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04955" y="2731500"/>
            <a:ext cx="4123133" cy="983339"/>
            <a:chOff x="978807" y="5686921"/>
            <a:chExt cx="4123133" cy="983339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891" y="5746930"/>
              <a:ext cx="3768981" cy="738664"/>
              <a:chOff x="1173891" y="5746930"/>
              <a:chExt cx="3768981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2" y="6116262"/>
                <a:ext cx="376898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C:\MyFolder\Plain101.class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73891" y="5746930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78807" y="5686921"/>
              <a:ext cx="4123133" cy="9833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00957" y="4296902"/>
            <a:ext cx="4131129" cy="1005669"/>
            <a:chOff x="6785509" y="4460741"/>
            <a:chExt cx="4131129" cy="1005669"/>
          </a:xfrm>
        </p:grpSpPr>
        <p:grpSp>
          <p:nvGrpSpPr>
            <p:cNvPr id="20" name="Group 19"/>
            <p:cNvGrpSpPr/>
            <p:nvPr/>
          </p:nvGrpSpPr>
          <p:grpSpPr>
            <a:xfrm>
              <a:off x="6936259" y="4536532"/>
              <a:ext cx="3768981" cy="768307"/>
              <a:chOff x="6936259" y="4536532"/>
              <a:chExt cx="3768981" cy="76830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936260" y="4935507"/>
                <a:ext cx="376898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C:\MyFolder&gt;java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Plain101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6259" y="4536532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09" y="4460741"/>
              <a:ext cx="4131129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91016" y="5685653"/>
            <a:ext cx="3151011" cy="983339"/>
            <a:chOff x="6776760" y="5686921"/>
            <a:chExt cx="3151011" cy="983339"/>
          </a:xfrm>
        </p:grpSpPr>
        <p:grpSp>
          <p:nvGrpSpPr>
            <p:cNvPr id="19" name="Group 18"/>
            <p:cNvGrpSpPr/>
            <p:nvPr/>
          </p:nvGrpSpPr>
          <p:grpSpPr>
            <a:xfrm>
              <a:off x="6936260" y="5746930"/>
              <a:ext cx="2813222" cy="737696"/>
              <a:chOff x="6936260" y="5746930"/>
              <a:chExt cx="2813222" cy="73769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044544" y="6115294"/>
                <a:ext cx="17011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 World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36260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776760" y="5686921"/>
              <a:ext cx="3151011" cy="9833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45288" y="5177296"/>
            <a:ext cx="4986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"Plain101.class" in the class path list specified in the CLASSPATH environment variable.</a:t>
            </a:r>
            <a:endParaRPr lang="en-US" dirty="0"/>
          </a:p>
        </p:txBody>
      </p:sp>
      <p:cxnSp>
        <p:nvCxnSpPr>
          <p:cNvPr id="69" name="Elbow Connector 68"/>
          <p:cNvCxnSpPr>
            <a:stCxn id="12" idx="1"/>
            <a:endCxn id="55" idx="3"/>
          </p:cNvCxnSpPr>
          <p:nvPr/>
        </p:nvCxnSpPr>
        <p:spPr>
          <a:xfrm rot="10800000" flipV="1">
            <a:off x="5831802" y="4956333"/>
            <a:ext cx="1719906" cy="682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161636"/>
            <a:ext cx="10515600" cy="974458"/>
          </a:xfrm>
        </p:spPr>
        <p:txBody>
          <a:bodyPr>
            <a:normAutofit/>
          </a:bodyPr>
          <a:lstStyle/>
          <a:p>
            <a:r>
              <a:rPr lang="en-US" dirty="0" smtClean="0"/>
              <a:t>Try it yourself.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322614" y="1876197"/>
            <a:ext cx="9878786" cy="3237311"/>
          </a:xfrm>
          <a:prstGeom prst="foldedCorner">
            <a:avLst>
              <a:gd name="adj" fmla="val 1161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Plain102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what is your name?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" + name + ".  How do you do?");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2614" y="1506865"/>
            <a:ext cx="363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C:\MyFolder\Plain102.java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2614" y="1136094"/>
            <a:ext cx="3690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Writing a java class file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22614" y="5233125"/>
            <a:ext cx="5617029" cy="6204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Compiling and executing this java class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2614" y="5953339"/>
            <a:ext cx="9710344" cy="6204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 the ".class" file to another computer/folder and executing it.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65600"/>
            <a:ext cx="10515600" cy="747832"/>
          </a:xfrm>
        </p:spPr>
        <p:txBody>
          <a:bodyPr>
            <a:normAutofit/>
          </a:bodyPr>
          <a:lstStyle/>
          <a:p>
            <a:r>
              <a:rPr lang="en-US" dirty="0" smtClean="0"/>
              <a:t>A source file with multiple classes</a:t>
            </a:r>
            <a:endParaRPr lang="en-US" dirty="0"/>
          </a:p>
        </p:txBody>
      </p:sp>
      <p:cxnSp>
        <p:nvCxnSpPr>
          <p:cNvPr id="23" name="Elbow Connector 22"/>
          <p:cNvCxnSpPr>
            <a:stCxn id="33" idx="2"/>
            <a:endCxn id="35" idx="0"/>
          </p:cNvCxnSpPr>
          <p:nvPr/>
        </p:nvCxnSpPr>
        <p:spPr>
          <a:xfrm rot="5400000">
            <a:off x="4521345" y="2626245"/>
            <a:ext cx="512277" cy="2865999"/>
          </a:xfrm>
          <a:prstGeom prst="bentConnector3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5" idx="2"/>
            <a:endCxn id="36" idx="0"/>
          </p:cNvCxnSpPr>
          <p:nvPr/>
        </p:nvCxnSpPr>
        <p:spPr>
          <a:xfrm rot="5400000">
            <a:off x="10031339" y="2204555"/>
            <a:ext cx="445348" cy="2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6" idx="2"/>
            <a:endCxn id="37" idx="0"/>
          </p:cNvCxnSpPr>
          <p:nvPr/>
        </p:nvCxnSpPr>
        <p:spPr>
          <a:xfrm rot="16200000" flipH="1">
            <a:off x="10061646" y="3885703"/>
            <a:ext cx="387389" cy="28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38" idx="0"/>
          </p:cNvCxnSpPr>
          <p:nvPr/>
        </p:nvCxnSpPr>
        <p:spPr>
          <a:xfrm rot="16200000" flipH="1">
            <a:off x="10076326" y="5266948"/>
            <a:ext cx="362361" cy="14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82581" y="847817"/>
            <a:ext cx="8240059" cy="5873741"/>
            <a:chOff x="670261" y="1284792"/>
            <a:chExt cx="8240059" cy="5799510"/>
          </a:xfrm>
        </p:grpSpPr>
        <p:grpSp>
          <p:nvGrpSpPr>
            <p:cNvPr id="21" name="Group 20"/>
            <p:cNvGrpSpPr/>
            <p:nvPr/>
          </p:nvGrpSpPr>
          <p:grpSpPr>
            <a:xfrm>
              <a:off x="703811" y="1284792"/>
              <a:ext cx="8125229" cy="5739145"/>
              <a:chOff x="654384" y="1729852"/>
              <a:chExt cx="8125229" cy="573914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684102" y="2453337"/>
                <a:ext cx="8095511" cy="5015660"/>
              </a:xfrm>
              <a:prstGeom prst="foldedCorner">
                <a:avLst>
                  <a:gd name="adj" fmla="val 4432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class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public static void main(String[]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Student s = new Student(2020999103,"Java");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("Student ID: " + s.id 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+ "\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nStudent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Name: " + s.name);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long id;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String name;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Student(long id, String name)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this.id = id;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this.name = name;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4101" y="2084005"/>
                <a:ext cx="363112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C:\MyFolder\Plain103.java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4384" y="1729852"/>
                <a:ext cx="8125229" cy="638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 with multiple classes but </a:t>
                </a:r>
              </a:p>
              <a:p>
                <a:pPr algn="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only one class can be public.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670261" y="1311207"/>
              <a:ext cx="8240059" cy="57730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10099" y="984769"/>
            <a:ext cx="3488040" cy="997218"/>
            <a:chOff x="1009140" y="4505037"/>
            <a:chExt cx="3488040" cy="99721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9562" y="4552481"/>
              <a:ext cx="3248388" cy="752358"/>
              <a:chOff x="1089562" y="4552481"/>
              <a:chExt cx="3248388" cy="75235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28039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err="1"/>
                  <a:t>javac</a:t>
                </a:r>
                <a:r>
                  <a:rPr lang="en-US" dirty="0"/>
                  <a:t> Plain103.java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89562" y="4552481"/>
                <a:ext cx="32483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09140" y="4505037"/>
              <a:ext cx="3488040" cy="99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84786" y="2427335"/>
            <a:ext cx="3338239" cy="1266108"/>
            <a:chOff x="978807" y="5686921"/>
            <a:chExt cx="3338239" cy="1266108"/>
          </a:xfrm>
        </p:grpSpPr>
        <p:grpSp>
          <p:nvGrpSpPr>
            <p:cNvPr id="18" name="Group 17"/>
            <p:cNvGrpSpPr/>
            <p:nvPr/>
          </p:nvGrpSpPr>
          <p:grpSpPr>
            <a:xfrm>
              <a:off x="1089562" y="5746930"/>
              <a:ext cx="3143155" cy="1015663"/>
              <a:chOff x="1089562" y="5746930"/>
              <a:chExt cx="3143155" cy="10156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2" y="6116262"/>
                <a:ext cx="2114681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Plain103.class</a:t>
                </a:r>
              </a:p>
              <a:p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Student.class</a:t>
                </a:r>
                <a:endPara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9562" y="5746930"/>
                <a:ext cx="3143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78807" y="5686921"/>
              <a:ext cx="3338239" cy="12661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90522" y="4080832"/>
            <a:ext cx="3332503" cy="1005669"/>
            <a:chOff x="6785510" y="4460741"/>
            <a:chExt cx="3919731" cy="1005669"/>
          </a:xfrm>
        </p:grpSpPr>
        <p:grpSp>
          <p:nvGrpSpPr>
            <p:cNvPr id="20" name="Group 19"/>
            <p:cNvGrpSpPr/>
            <p:nvPr/>
          </p:nvGrpSpPr>
          <p:grpSpPr>
            <a:xfrm>
              <a:off x="6882303" y="4535595"/>
              <a:ext cx="3768981" cy="771412"/>
              <a:chOff x="6882303" y="4535595"/>
              <a:chExt cx="3768981" cy="77141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014970" y="4937675"/>
                <a:ext cx="2325164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</a:t>
                </a:r>
                <a:r>
                  <a:rPr lang="en-US" b="1" dirty="0"/>
                  <a:t>Plain103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82303" y="4535595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10" y="4460741"/>
              <a:ext cx="3919731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518339" y="5448862"/>
            <a:ext cx="3479800" cy="1211558"/>
            <a:chOff x="6776760" y="5686921"/>
            <a:chExt cx="3479800" cy="1211558"/>
          </a:xfrm>
        </p:grpSpPr>
        <p:grpSp>
          <p:nvGrpSpPr>
            <p:cNvPr id="19" name="Group 18"/>
            <p:cNvGrpSpPr/>
            <p:nvPr/>
          </p:nvGrpSpPr>
          <p:grpSpPr>
            <a:xfrm>
              <a:off x="6861671" y="5746930"/>
              <a:ext cx="3292136" cy="1015663"/>
              <a:chOff x="6861671" y="5746930"/>
              <a:chExt cx="3292136" cy="101566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936260" y="6116262"/>
                <a:ext cx="321754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ID: 2020999103</a:t>
                </a:r>
              </a:p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Name: 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61671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776760" y="5686921"/>
              <a:ext cx="3479800" cy="12115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59195"/>
            <a:ext cx="10736179" cy="959802"/>
          </a:xfrm>
        </p:spPr>
        <p:txBody>
          <a:bodyPr/>
          <a:lstStyle/>
          <a:p>
            <a:r>
              <a:rPr lang="en-US" dirty="0" smtClean="0"/>
              <a:t>Executing a java program with multiple classes.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24260" y="1776356"/>
            <a:ext cx="3379299" cy="2254223"/>
            <a:chOff x="687375" y="1872609"/>
            <a:chExt cx="3379299" cy="2254223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2026497"/>
              <a:ext cx="3048000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C:\A&gt;Plain103.class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:\A&gt;Student.class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199" y="2837250"/>
              <a:ext cx="266611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</a:t>
              </a:r>
              <a:r>
                <a:rPr lang="en-US" b="1" dirty="0"/>
                <a:t>Plain103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7375" y="1872609"/>
              <a:ext cx="3379299" cy="22542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199" y="3371004"/>
              <a:ext cx="3048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All classes are in the same folder.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93036" y="1776357"/>
            <a:ext cx="6100869" cy="3589727"/>
            <a:chOff x="5293036" y="1776357"/>
            <a:chExt cx="6100869" cy="3589727"/>
          </a:xfrm>
        </p:grpSpPr>
        <p:sp>
          <p:nvSpPr>
            <p:cNvPr id="6" name="TextBox 5"/>
            <p:cNvSpPr txBox="1"/>
            <p:nvPr/>
          </p:nvSpPr>
          <p:spPr>
            <a:xfrm>
              <a:off x="5430252" y="1930244"/>
              <a:ext cx="4724401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C:\A&gt;Plain103.class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:\B&gt;Student.class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0252" y="2740997"/>
              <a:ext cx="47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–</a:t>
              </a:r>
              <a:r>
                <a:rPr lang="en-US" dirty="0" err="1"/>
                <a:t>cp</a:t>
              </a:r>
              <a:r>
                <a:rPr lang="en-US" dirty="0"/>
                <a:t> C:\A;C:\B </a:t>
              </a:r>
              <a:r>
                <a:rPr lang="en-US" b="1" dirty="0"/>
                <a:t>Plain103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0253" y="3796474"/>
              <a:ext cx="583130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Java looks for "Plain103.class" in the class path list (specified by –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</a:p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"Plain103.class" uses "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Student.class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</a:p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Java looks for "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Student.class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 in the class path list (specified by –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93036" y="1776357"/>
              <a:ext cx="6100869" cy="35897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0251" y="3274751"/>
              <a:ext cx="47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–</a:t>
              </a:r>
              <a:r>
                <a:rPr lang="en-US" dirty="0" err="1"/>
                <a:t>cp</a:t>
              </a:r>
              <a:r>
                <a:rPr lang="en-US" dirty="0"/>
                <a:t> .;C:\B </a:t>
              </a:r>
              <a:r>
                <a:rPr lang="en-US" b="1" dirty="0"/>
                <a:t>Plain103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53767" y="3034071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64886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https://docs.oracle.com/javase/7/docs/technotes/tools/windows/classpath.html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4" y="174221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into a jar file and executing it.</a:t>
            </a:r>
            <a:endParaRPr lang="en-US" dirty="0"/>
          </a:p>
        </p:txBody>
      </p:sp>
      <p:cxnSp>
        <p:nvCxnSpPr>
          <p:cNvPr id="16" name="Elbow Connector 15"/>
          <p:cNvCxnSpPr>
            <a:stCxn id="21" idx="2"/>
            <a:endCxn id="26" idx="0"/>
          </p:cNvCxnSpPr>
          <p:nvPr/>
        </p:nvCxnSpPr>
        <p:spPr>
          <a:xfrm rot="5400000">
            <a:off x="1873150" y="2871185"/>
            <a:ext cx="368843" cy="6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6" idx="3"/>
            <a:endCxn id="31" idx="1"/>
          </p:cNvCxnSpPr>
          <p:nvPr/>
        </p:nvCxnSpPr>
        <p:spPr>
          <a:xfrm flipV="1">
            <a:off x="3723505" y="2171848"/>
            <a:ext cx="763402" cy="15199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1" idx="2"/>
            <a:endCxn id="36" idx="0"/>
          </p:cNvCxnSpPr>
          <p:nvPr/>
        </p:nvCxnSpPr>
        <p:spPr>
          <a:xfrm rot="5400000">
            <a:off x="8046336" y="2833447"/>
            <a:ext cx="31753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45874" y="1692731"/>
            <a:ext cx="3629764" cy="997218"/>
            <a:chOff x="1009140" y="4505037"/>
            <a:chExt cx="3629764" cy="997218"/>
          </a:xfrm>
        </p:grpSpPr>
        <p:grpSp>
          <p:nvGrpSpPr>
            <p:cNvPr id="20" name="Group 19"/>
            <p:cNvGrpSpPr/>
            <p:nvPr/>
          </p:nvGrpSpPr>
          <p:grpSpPr>
            <a:xfrm>
              <a:off x="1089562" y="4552481"/>
              <a:ext cx="3549342" cy="752358"/>
              <a:chOff x="1089562" y="4552481"/>
              <a:chExt cx="3549342" cy="7523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173892" y="4935507"/>
                <a:ext cx="28039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err="1"/>
                  <a:t>javac</a:t>
                </a:r>
                <a:r>
                  <a:rPr lang="en-US" dirty="0"/>
                  <a:t> Plain103.java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89562" y="4552481"/>
                <a:ext cx="35493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009140" y="4505037"/>
              <a:ext cx="3629764" cy="99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266" y="3058792"/>
            <a:ext cx="3338239" cy="1266108"/>
            <a:chOff x="978807" y="5686921"/>
            <a:chExt cx="3338239" cy="1266108"/>
          </a:xfrm>
        </p:grpSpPr>
        <p:grpSp>
          <p:nvGrpSpPr>
            <p:cNvPr id="25" name="Group 24"/>
            <p:cNvGrpSpPr/>
            <p:nvPr/>
          </p:nvGrpSpPr>
          <p:grpSpPr>
            <a:xfrm>
              <a:off x="1089562" y="5746930"/>
              <a:ext cx="3143155" cy="1015663"/>
              <a:chOff x="1089562" y="5746930"/>
              <a:chExt cx="3143155" cy="101566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73892" y="6116262"/>
                <a:ext cx="2114681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Plain103.class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Student.class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89562" y="5746930"/>
                <a:ext cx="3143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978807" y="5686921"/>
              <a:ext cx="3338239" cy="12661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86907" y="1669013"/>
            <a:ext cx="7436388" cy="1005669"/>
            <a:chOff x="6785510" y="4460741"/>
            <a:chExt cx="8746771" cy="1005669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3" y="4535595"/>
              <a:ext cx="8478653" cy="771412"/>
              <a:chOff x="6882303" y="4535595"/>
              <a:chExt cx="8478653" cy="7714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014969" y="4937675"/>
                <a:ext cx="834598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jar </a:t>
                </a:r>
                <a:r>
                  <a:rPr lang="en-US" dirty="0" err="1"/>
                  <a:t>cfv</a:t>
                </a:r>
                <a:r>
                  <a:rPr lang="en-US" dirty="0"/>
                  <a:t> myJarFile.jar Plain103.class </a:t>
                </a:r>
                <a:r>
                  <a:rPr lang="en-US" dirty="0" err="1"/>
                  <a:t>Student.class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3" y="4535595"/>
                <a:ext cx="496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10" y="4460741"/>
              <a:ext cx="8746771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7085" y="2992213"/>
            <a:ext cx="5536032" cy="923803"/>
            <a:chOff x="6776759" y="5686921"/>
            <a:chExt cx="5536032" cy="923803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451120" cy="738664"/>
              <a:chOff x="6861671" y="5746930"/>
              <a:chExt cx="5451120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97682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myJarFile.jar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451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59" y="5686921"/>
              <a:ext cx="5536031" cy="9238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50" idx="2"/>
            <a:endCxn id="55" idx="0"/>
          </p:cNvCxnSpPr>
          <p:nvPr/>
        </p:nvCxnSpPr>
        <p:spPr>
          <a:xfrm rot="5400000">
            <a:off x="8090457" y="5303033"/>
            <a:ext cx="260352" cy="18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555865" y="4176368"/>
            <a:ext cx="5347895" cy="1005669"/>
            <a:chOff x="6785510" y="4460741"/>
            <a:chExt cx="6290260" cy="100566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6193466" cy="771412"/>
              <a:chOff x="6882304" y="4535595"/>
              <a:chExt cx="6193466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533906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–</a:t>
                </a:r>
                <a:r>
                  <a:rPr lang="en-US" dirty="0" err="1"/>
                  <a:t>cp</a:t>
                </a:r>
                <a:r>
                  <a:rPr lang="en-US" dirty="0"/>
                  <a:t> myJarFile.jar </a:t>
                </a:r>
                <a:r>
                  <a:rPr lang="en-US" b="1" dirty="0"/>
                  <a:t>Plain103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61934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program in the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460741"/>
              <a:ext cx="6290260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1552" y="5442389"/>
            <a:ext cx="3479800" cy="1211558"/>
            <a:chOff x="6776760" y="5686921"/>
            <a:chExt cx="3479800" cy="1211558"/>
          </a:xfrm>
        </p:grpSpPr>
        <p:grpSp>
          <p:nvGrpSpPr>
            <p:cNvPr id="54" name="Group 53"/>
            <p:cNvGrpSpPr/>
            <p:nvPr/>
          </p:nvGrpSpPr>
          <p:grpSpPr>
            <a:xfrm>
              <a:off x="6861671" y="5746930"/>
              <a:ext cx="3292136" cy="1015663"/>
              <a:chOff x="6861671" y="5746930"/>
              <a:chExt cx="3292136" cy="101566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936260" y="6116262"/>
                <a:ext cx="321754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ID: 2020999103</a:t>
                </a:r>
              </a:p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Name: 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61671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6776760" y="5686921"/>
              <a:ext cx="3479800" cy="12115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2"/>
            <a:endCxn id="50" idx="0"/>
          </p:cNvCxnSpPr>
          <p:nvPr/>
        </p:nvCxnSpPr>
        <p:spPr>
          <a:xfrm rot="16200000" flipH="1">
            <a:off x="8087281" y="4033836"/>
            <a:ext cx="260352" cy="24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2393" y="4762859"/>
            <a:ext cx="475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Java looks for "Plain103.class" in the jar file in class path list (specified by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cxnSp>
        <p:nvCxnSpPr>
          <p:cNvPr id="64" name="Elbow Connector 63"/>
          <p:cNvCxnSpPr>
            <a:stCxn id="51" idx="1"/>
            <a:endCxn id="63" idx="3"/>
          </p:cNvCxnSpPr>
          <p:nvPr/>
        </p:nvCxnSpPr>
        <p:spPr>
          <a:xfrm rot="10800000" flipV="1">
            <a:off x="4942254" y="4837968"/>
            <a:ext cx="808695" cy="386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03" y="157870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into a jar file and executing the jar file as a program.</a:t>
            </a:r>
            <a:endParaRPr lang="en-US" dirty="0"/>
          </a:p>
        </p:txBody>
      </p:sp>
      <p:cxnSp>
        <p:nvCxnSpPr>
          <p:cNvPr id="18" name="Elbow Connector 17"/>
          <p:cNvCxnSpPr>
            <a:stCxn id="31" idx="2"/>
            <a:endCxn id="36" idx="0"/>
          </p:cNvCxnSpPr>
          <p:nvPr/>
        </p:nvCxnSpPr>
        <p:spPr>
          <a:xfrm rot="5400000">
            <a:off x="4004938" y="3647550"/>
            <a:ext cx="699865" cy="2665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54049" y="3624753"/>
            <a:ext cx="10867250" cy="1005669"/>
            <a:chOff x="6785509" y="4460741"/>
            <a:chExt cx="12782192" cy="1005669"/>
          </a:xfrm>
        </p:grpSpPr>
        <p:grpSp>
          <p:nvGrpSpPr>
            <p:cNvPr id="30" name="Group 29"/>
            <p:cNvGrpSpPr/>
            <p:nvPr/>
          </p:nvGrpSpPr>
          <p:grpSpPr>
            <a:xfrm>
              <a:off x="6938239" y="4535595"/>
              <a:ext cx="12435041" cy="771412"/>
              <a:chOff x="6938239" y="4535595"/>
              <a:chExt cx="12435041" cy="7714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014968" y="4937675"/>
                <a:ext cx="1235831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C:\MyFolder&gt;jar </a:t>
                </a:r>
                <a:r>
                  <a:rPr lang="en-US" dirty="0" err="1"/>
                  <a:t>cfmv</a:t>
                </a:r>
                <a:r>
                  <a:rPr lang="en-US" dirty="0"/>
                  <a:t> myProgram.jar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manifest.mf</a:t>
                </a:r>
                <a:r>
                  <a:rPr lang="en-US" dirty="0"/>
                  <a:t> Plain103.class </a:t>
                </a:r>
                <a:r>
                  <a:rPr lang="en-US" dirty="0" err="1"/>
                  <a:t>Student.class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38239" y="4535595"/>
                <a:ext cx="94634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class files and the manifest file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09" y="4460741"/>
              <a:ext cx="12782192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4049" y="5330287"/>
            <a:ext cx="5536032" cy="923803"/>
            <a:chOff x="6776759" y="5686921"/>
            <a:chExt cx="5536032" cy="923803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451120" cy="738664"/>
              <a:chOff x="6861671" y="5746930"/>
              <a:chExt cx="5451120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363163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C:\MyFolder\myProgram.jar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451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59" y="5686921"/>
              <a:ext cx="5536031" cy="9238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34247" y="5289353"/>
            <a:ext cx="5347895" cy="1005669"/>
            <a:chOff x="6785510" y="4460741"/>
            <a:chExt cx="6290260" cy="100566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6193466" cy="771412"/>
              <a:chOff x="6882304" y="4535595"/>
              <a:chExt cx="6193466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58731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C:\MyFolder&gt;java –jar myProgram.jar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61934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jar file as 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460741"/>
              <a:ext cx="6290260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3"/>
            <a:endCxn id="50" idx="1"/>
          </p:cNvCxnSpPr>
          <p:nvPr/>
        </p:nvCxnSpPr>
        <p:spPr>
          <a:xfrm flipV="1">
            <a:off x="5790080" y="5792188"/>
            <a:ext cx="54416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4049" y="1699595"/>
            <a:ext cx="3571821" cy="1713587"/>
            <a:chOff x="605024" y="1292744"/>
            <a:chExt cx="3571821" cy="1691931"/>
          </a:xfrm>
        </p:grpSpPr>
        <p:grpSp>
          <p:nvGrpSpPr>
            <p:cNvPr id="41" name="Group 40"/>
            <p:cNvGrpSpPr/>
            <p:nvPr/>
          </p:nvGrpSpPr>
          <p:grpSpPr>
            <a:xfrm>
              <a:off x="684002" y="1292744"/>
              <a:ext cx="3492843" cy="1585015"/>
              <a:chOff x="634575" y="1737804"/>
              <a:chExt cx="3492843" cy="1585015"/>
            </a:xfrm>
          </p:grpSpPr>
          <p:sp>
            <p:nvSpPr>
              <p:cNvPr id="43" name="Folded Corner 42"/>
              <p:cNvSpPr/>
              <p:nvPr/>
            </p:nvSpPr>
            <p:spPr>
              <a:xfrm>
                <a:off x="684103" y="2441456"/>
                <a:ext cx="3355404" cy="881363"/>
              </a:xfrm>
              <a:prstGeom prst="foldedCorner">
                <a:avLst>
                  <a:gd name="adj" fmla="val 30805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Main-Class: Plain103</a:t>
                </a:r>
              </a:p>
              <a:p>
                <a:r>
                  <a:rPr lang="en-US" b="1" i="1" dirty="0" smtClean="0">
                    <a:solidFill>
                      <a:schemeClr val="bg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&lt;one blank line&gt;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4101" y="2084005"/>
                <a:ext cx="3355406" cy="364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manifest.mf</a:t>
                </a:r>
                <a:endPara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4575" y="1737804"/>
                <a:ext cx="3492843" cy="36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manifest file.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05024" y="1292744"/>
              <a:ext cx="3571821" cy="16919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Elbow Connector 57"/>
          <p:cNvCxnSpPr>
            <a:stCxn id="44" idx="3"/>
            <a:endCxn id="32" idx="0"/>
          </p:cNvCxnSpPr>
          <p:nvPr/>
        </p:nvCxnSpPr>
        <p:spPr>
          <a:xfrm>
            <a:off x="3737959" y="2234894"/>
            <a:ext cx="1964610" cy="1866793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161636"/>
            <a:ext cx="10515600" cy="97445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Writing, Compiling, </a:t>
            </a:r>
            <a:r>
              <a:rPr lang="en-US" dirty="0" smtClean="0"/>
              <a:t>Executing </a:t>
            </a:r>
            <a:r>
              <a:rPr lang="en-US" dirty="0"/>
              <a:t>a Java Program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Package</a:t>
            </a:r>
          </a:p>
        </p:txBody>
      </p:sp>
      <p:cxnSp>
        <p:nvCxnSpPr>
          <p:cNvPr id="23" name="Elbow Connector 22"/>
          <p:cNvCxnSpPr>
            <a:stCxn id="44" idx="3"/>
            <a:endCxn id="51" idx="1"/>
          </p:cNvCxnSpPr>
          <p:nvPr/>
        </p:nvCxnSpPr>
        <p:spPr>
          <a:xfrm flipV="1">
            <a:off x="4962985" y="1635795"/>
            <a:ext cx="1807899" cy="4380543"/>
          </a:xfrm>
          <a:prstGeom prst="bentConnector3">
            <a:avLst>
              <a:gd name="adj1" fmla="val 8696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" idx="2"/>
            <a:endCxn id="36" idx="0"/>
          </p:cNvCxnSpPr>
          <p:nvPr/>
        </p:nvCxnSpPr>
        <p:spPr>
          <a:xfrm rot="5400000">
            <a:off x="9124915" y="2269762"/>
            <a:ext cx="38933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5" idx="2"/>
            <a:endCxn id="44" idx="0"/>
          </p:cNvCxnSpPr>
          <p:nvPr/>
        </p:nvCxnSpPr>
        <p:spPr>
          <a:xfrm rot="5400000">
            <a:off x="2954088" y="5434104"/>
            <a:ext cx="34541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6" idx="2"/>
            <a:endCxn id="37" idx="0"/>
          </p:cNvCxnSpPr>
          <p:nvPr/>
        </p:nvCxnSpPr>
        <p:spPr>
          <a:xfrm rot="5400000">
            <a:off x="9094171" y="3515272"/>
            <a:ext cx="45081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72535" y="1196134"/>
            <a:ext cx="6190033" cy="3070729"/>
            <a:chOff x="2852705" y="1266733"/>
            <a:chExt cx="6190033" cy="3070729"/>
          </a:xfrm>
        </p:grpSpPr>
        <p:grpSp>
          <p:nvGrpSpPr>
            <p:cNvPr id="21" name="Group 20"/>
            <p:cNvGrpSpPr/>
            <p:nvPr/>
          </p:nvGrpSpPr>
          <p:grpSpPr>
            <a:xfrm>
              <a:off x="2951206" y="1266734"/>
              <a:ext cx="5988984" cy="2932128"/>
              <a:chOff x="2901779" y="1711794"/>
              <a:chExt cx="5988984" cy="293212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2901781" y="2453337"/>
                <a:ext cx="5988982" cy="2190585"/>
              </a:xfrm>
              <a:prstGeom prst="foldedCorner">
                <a:avLst>
                  <a:gd name="adj" fmla="val 9969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package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 void main(String[]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("Hello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Package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01779" y="2084005"/>
                <a:ext cx="252825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C:\fd\Simple.java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1779" y="1711794"/>
                <a:ext cx="36905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52705" y="1266733"/>
              <a:ext cx="6190033" cy="30707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535" y="4435091"/>
            <a:ext cx="5908518" cy="826307"/>
            <a:chOff x="1060288" y="4557787"/>
            <a:chExt cx="5908518" cy="826307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391" y="4561474"/>
              <a:ext cx="5834311" cy="743365"/>
              <a:chOff x="1097391" y="4561474"/>
              <a:chExt cx="5834311" cy="7433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252825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C:\fd&gt;mkdir store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97391" y="4561474"/>
                <a:ext cx="58343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Creating a folder for storing class files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60288" y="4557787"/>
              <a:ext cx="5908518" cy="8263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94983" y="2464429"/>
            <a:ext cx="5049193" cy="825434"/>
            <a:chOff x="1027007" y="5746930"/>
            <a:chExt cx="5049193" cy="825434"/>
          </a:xfrm>
        </p:grpSpPr>
        <p:grpSp>
          <p:nvGrpSpPr>
            <p:cNvPr id="18" name="Group 17"/>
            <p:cNvGrpSpPr/>
            <p:nvPr/>
          </p:nvGrpSpPr>
          <p:grpSpPr>
            <a:xfrm>
              <a:off x="1129558" y="5746930"/>
              <a:ext cx="4771946" cy="738664"/>
              <a:chOff x="1129558" y="5746930"/>
              <a:chExt cx="4771946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1" y="6116262"/>
                <a:ext cx="47276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C:\fd\store\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pack\sub\Simple.class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29558" y="5746930"/>
                <a:ext cx="31399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027007" y="5746930"/>
              <a:ext cx="5049193" cy="8254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58127" y="3740681"/>
            <a:ext cx="5122903" cy="884001"/>
            <a:chOff x="6785509" y="4533047"/>
            <a:chExt cx="5122903" cy="884001"/>
          </a:xfrm>
        </p:grpSpPr>
        <p:grpSp>
          <p:nvGrpSpPr>
            <p:cNvPr id="20" name="Group 19"/>
            <p:cNvGrpSpPr/>
            <p:nvPr/>
          </p:nvGrpSpPr>
          <p:grpSpPr>
            <a:xfrm>
              <a:off x="6857350" y="4536171"/>
              <a:ext cx="5051062" cy="768668"/>
              <a:chOff x="6857350" y="4536171"/>
              <a:chExt cx="5051062" cy="76866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936260" y="4935507"/>
                <a:ext cx="459613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java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pack.sub.Simple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57350" y="4536171"/>
                <a:ext cx="50510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 in a package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09" y="4533047"/>
              <a:ext cx="5122903" cy="8840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19346" y="4920318"/>
            <a:ext cx="2813222" cy="846912"/>
            <a:chOff x="6936260" y="5746930"/>
            <a:chExt cx="2813222" cy="846912"/>
          </a:xfrm>
        </p:grpSpPr>
        <p:grpSp>
          <p:nvGrpSpPr>
            <p:cNvPr id="19" name="Group 18"/>
            <p:cNvGrpSpPr/>
            <p:nvPr/>
          </p:nvGrpSpPr>
          <p:grpSpPr>
            <a:xfrm>
              <a:off x="6936260" y="5746930"/>
              <a:ext cx="2813222" cy="737696"/>
              <a:chOff x="6936260" y="5746930"/>
              <a:chExt cx="2813222" cy="73769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044544" y="6115294"/>
                <a:ext cx="19768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 Package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36260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936261" y="5774892"/>
              <a:ext cx="2794758" cy="8189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645577" y="5868785"/>
            <a:ext cx="2715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folder.</a:t>
            </a:r>
            <a:endParaRPr lang="en-US" dirty="0"/>
          </a:p>
        </p:txBody>
      </p:sp>
      <p:cxnSp>
        <p:nvCxnSpPr>
          <p:cNvPr id="69" name="Elbow Connector 68"/>
          <p:cNvCxnSpPr>
            <a:endCxn id="55" idx="3"/>
          </p:cNvCxnSpPr>
          <p:nvPr/>
        </p:nvCxnSpPr>
        <p:spPr>
          <a:xfrm rot="16200000" flipH="1">
            <a:off x="10302880" y="5272442"/>
            <a:ext cx="1883254" cy="232762"/>
          </a:xfrm>
          <a:prstGeom prst="bentConnector4">
            <a:avLst>
              <a:gd name="adj1" fmla="val 37743"/>
              <a:gd name="adj2" fmla="val 198212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290600" y="5606810"/>
            <a:ext cx="3672385" cy="819056"/>
            <a:chOff x="1077308" y="5746930"/>
            <a:chExt cx="3672385" cy="8190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95474" y="5746930"/>
              <a:ext cx="3654219" cy="738664"/>
              <a:chOff x="1095474" y="5746930"/>
              <a:chExt cx="3654219" cy="73866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173892" y="6116262"/>
                <a:ext cx="17011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95474" y="5746930"/>
                <a:ext cx="3654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folder creation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77308" y="5746930"/>
              <a:ext cx="3672385" cy="819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70884" y="1196494"/>
            <a:ext cx="5097393" cy="878602"/>
            <a:chOff x="6785509" y="4525536"/>
            <a:chExt cx="5097393" cy="878602"/>
          </a:xfrm>
        </p:grpSpPr>
        <p:grpSp>
          <p:nvGrpSpPr>
            <p:cNvPr id="50" name="Group 49"/>
            <p:cNvGrpSpPr/>
            <p:nvPr/>
          </p:nvGrpSpPr>
          <p:grpSpPr>
            <a:xfrm>
              <a:off x="6833709" y="4546623"/>
              <a:ext cx="5049193" cy="758216"/>
              <a:chOff x="6833709" y="4546623"/>
              <a:chExt cx="5049193" cy="75821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936260" y="4935507"/>
                <a:ext cx="45833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javac </a:t>
                </a:r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–d store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Simple.java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833709" y="4546623"/>
                <a:ext cx="50491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 a java class in a package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785509" y="4525536"/>
              <a:ext cx="5097393" cy="8786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/>
          <p:cNvCxnSpPr>
            <a:stCxn id="37" idx="2"/>
            <a:endCxn id="38" idx="0"/>
          </p:cNvCxnSpPr>
          <p:nvPr/>
        </p:nvCxnSpPr>
        <p:spPr>
          <a:xfrm rot="5400000">
            <a:off x="9156354" y="4785055"/>
            <a:ext cx="323598" cy="28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3717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 a package </a:t>
            </a:r>
            <a:br>
              <a:rPr lang="en-US" dirty="0" smtClean="0"/>
            </a:br>
            <a:r>
              <a:rPr lang="en-US" dirty="0" smtClean="0"/>
              <a:t>into a jar file and executing it.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199" y="1619236"/>
            <a:ext cx="8057973" cy="1121129"/>
            <a:chOff x="6785510" y="4535595"/>
            <a:chExt cx="9477886" cy="1121129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4" y="4535595"/>
              <a:ext cx="9217894" cy="1027564"/>
              <a:chOff x="6882304" y="4535595"/>
              <a:chExt cx="9217894" cy="1027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964711" y="5193827"/>
                <a:ext cx="913548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smtClean="0"/>
                  <a:t>C:\fd\store&gt;jar </a:t>
                </a:r>
                <a:r>
                  <a:rPr lang="en-US" dirty="0" err="1"/>
                  <a:t>cfv</a:t>
                </a:r>
                <a:r>
                  <a:rPr lang="en-US" dirty="0"/>
                  <a:t> </a:t>
                </a:r>
                <a:r>
                  <a:rPr lang="en-US" dirty="0" smtClean="0"/>
                  <a:t>myJarFile.jar pack\sub\</a:t>
                </a:r>
                <a:r>
                  <a:rPr lang="en-US" dirty="0" err="1" smtClean="0"/>
                  <a:t>Simple.class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4" y="4535595"/>
                <a:ext cx="66506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a java class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Simple.class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in a package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10" y="4568261"/>
              <a:ext cx="9477886" cy="10884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8199" y="3109697"/>
            <a:ext cx="5245158" cy="863794"/>
            <a:chOff x="6776760" y="5746930"/>
            <a:chExt cx="5245158" cy="863794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160246" cy="738664"/>
              <a:chOff x="6861671" y="5746930"/>
              <a:chExt cx="5160246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97682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myJarFile.jar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160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it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60" y="5746930"/>
              <a:ext cx="5245158" cy="8637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31" idx="2"/>
            <a:endCxn id="36" idx="0"/>
          </p:cNvCxnSpPr>
          <p:nvPr/>
        </p:nvCxnSpPr>
        <p:spPr>
          <a:xfrm rot="5400000">
            <a:off x="3979316" y="2221827"/>
            <a:ext cx="369332" cy="1406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38199" y="4411172"/>
            <a:ext cx="7254668" cy="912219"/>
            <a:chOff x="6785510" y="4535595"/>
            <a:chExt cx="8533029" cy="91221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8436235" cy="771412"/>
              <a:chOff x="6882304" y="4535595"/>
              <a:chExt cx="8436235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641815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–</a:t>
                </a:r>
                <a:r>
                  <a:rPr lang="en-US" dirty="0" err="1"/>
                  <a:t>cp</a:t>
                </a:r>
                <a:r>
                  <a:rPr lang="en-US" dirty="0"/>
                  <a:t> myJarFile.jar </a:t>
                </a:r>
                <a:r>
                  <a:rPr lang="en-US" b="1" dirty="0" err="1" smtClean="0"/>
                  <a:t>pack.sub.Simple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84362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program in a package in the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535595"/>
              <a:ext cx="8392306" cy="9122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2"/>
            <a:endCxn id="50" idx="0"/>
          </p:cNvCxnSpPr>
          <p:nvPr/>
        </p:nvCxnSpPr>
        <p:spPr>
          <a:xfrm rot="16200000" flipH="1">
            <a:off x="3714405" y="3719863"/>
            <a:ext cx="437681" cy="944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38199" y="5761072"/>
            <a:ext cx="5568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folder in the jar file in the class path list (specified by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cxnSp>
        <p:nvCxnSpPr>
          <p:cNvPr id="64" name="Elbow Connector 63"/>
          <p:cNvCxnSpPr>
            <a:stCxn id="51" idx="2"/>
            <a:endCxn id="63" idx="0"/>
          </p:cNvCxnSpPr>
          <p:nvPr/>
        </p:nvCxnSpPr>
        <p:spPr>
          <a:xfrm rot="5400000">
            <a:off x="3402796" y="5402270"/>
            <a:ext cx="578488" cy="139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65569956E974E9108E101C9247029" ma:contentTypeVersion="10" ma:contentTypeDescription="Create a new document." ma:contentTypeScope="" ma:versionID="a5f00fe7775fdbe98056e3df61f5f5e8">
  <xsd:schema xmlns:xsd="http://www.w3.org/2001/XMLSchema" xmlns:xs="http://www.w3.org/2001/XMLSchema" xmlns:p="http://schemas.microsoft.com/office/2006/metadata/properties" xmlns:ns2="2d75a76a-597f-4f61-8a57-74101661e4ea" xmlns:ns3="c7a83317-81c4-44d8-be1d-280396c05e4b" targetNamespace="http://schemas.microsoft.com/office/2006/metadata/properties" ma:root="true" ma:fieldsID="8a275dd5ac0c38ea4f70efc8388ebbe7" ns2:_="" ns3:_="">
    <xsd:import namespace="2d75a76a-597f-4f61-8a57-74101661e4ea"/>
    <xsd:import namespace="c7a83317-81c4-44d8-be1d-280396c05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5a76a-597f-4f61-8a57-74101661e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83317-81c4-44d8-be1d-280396c05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7a83317-81c4-44d8-be1d-280396c05e4b">
      <UserInfo>
        <DisplayName>สมาชิก INT101 : 1-2564 Programming Fundamentals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01F5A34-D541-42D8-83E8-2306F79A3967}"/>
</file>

<file path=customXml/itemProps2.xml><?xml version="1.0" encoding="utf-8"?>
<ds:datastoreItem xmlns:ds="http://schemas.openxmlformats.org/officeDocument/2006/customXml" ds:itemID="{850DF338-6FA7-4CFD-B960-3391F4F2A153}"/>
</file>

<file path=customXml/itemProps3.xml><?xml version="1.0" encoding="utf-8"?>
<ds:datastoreItem xmlns:ds="http://schemas.openxmlformats.org/officeDocument/2006/customXml" ds:itemID="{B844B9B1-99FA-413B-8B4D-28BCF0FAD2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883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Writing, Compiling, Packing, and Executing a Java Program</vt:lpstr>
      <vt:lpstr>Writing, Compiling, and Executing a Java Program</vt:lpstr>
      <vt:lpstr>Try it yourself.</vt:lpstr>
      <vt:lpstr>A source file with multiple classes</vt:lpstr>
      <vt:lpstr>Executing a java program with multiple classes.</vt:lpstr>
      <vt:lpstr>Packing a java program into a jar file and executing it.</vt:lpstr>
      <vt:lpstr>Packing a java program into a jar file and executing the jar file as a program.</vt:lpstr>
      <vt:lpstr>Writing, Compiling, Executing a Java Program  in a Package</vt:lpstr>
      <vt:lpstr>Packing a java program in a package  into a jar file and executing it.</vt:lpstr>
      <vt:lpstr>Packing a java program in a package  into a jar file and executing it as a program.</vt:lpstr>
      <vt:lpstr>Try it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Kriengkrai Porkaew</dc:creator>
  <cp:lastModifiedBy>Umaporn Supasitthimethee</cp:lastModifiedBy>
  <cp:revision>37</cp:revision>
  <dcterms:created xsi:type="dcterms:W3CDTF">2019-01-20T00:39:45Z</dcterms:created>
  <dcterms:modified xsi:type="dcterms:W3CDTF">2019-01-23T11:52:42Z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0x0101000EC65569956E974E9108E101C9247029</vt:lpwstr>
  </property>
</Properties>
</file>