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8" r:id="rId3"/>
    <p:sldId id="261" r:id="rId4"/>
    <p:sldId id="282" r:id="rId5"/>
    <p:sldId id="283" r:id="rId6"/>
    <p:sldId id="284" r:id="rId7"/>
    <p:sldId id="289" r:id="rId8"/>
    <p:sldId id="294" r:id="rId9"/>
    <p:sldId id="273" r:id="rId10"/>
    <p:sldId id="287" r:id="rId11"/>
    <p:sldId id="291" r:id="rId12"/>
    <p:sldId id="285" r:id="rId13"/>
    <p:sldId id="288" r:id="rId14"/>
    <p:sldId id="290" r:id="rId15"/>
    <p:sldId id="293" r:id="rId16"/>
    <p:sldId id="286" r:id="rId17"/>
    <p:sldId id="292" r:id="rId18"/>
    <p:sldId id="272" r:id="rId19"/>
  </p:sldIdLst>
  <p:sldSz cx="11879263"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F28510-B85F-4185-BF05-C839A871E3B3}">
          <p14:sldIdLst>
            <p14:sldId id="256"/>
            <p14:sldId id="258"/>
            <p14:sldId id="261"/>
            <p14:sldId id="282"/>
            <p14:sldId id="283"/>
            <p14:sldId id="284"/>
            <p14:sldId id="289"/>
            <p14:sldId id="294"/>
            <p14:sldId id="273"/>
            <p14:sldId id="287"/>
            <p14:sldId id="291"/>
            <p14:sldId id="285"/>
            <p14:sldId id="288"/>
            <p14:sldId id="290"/>
            <p14:sldId id="293"/>
            <p14:sldId id="286"/>
            <p14:sldId id="29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3011C"/>
    <a:srgbClr val="001746"/>
    <a:srgbClr val="002776"/>
    <a:srgbClr val="79011E"/>
    <a:srgbClr val="570115"/>
    <a:srgbClr val="D002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E6EEC-BBB4-448F-B2F3-88CD3E28D288}" type="datetimeFigureOut">
              <a:rPr lang="en-IN" smtClean="0"/>
              <a:t>14-02-2025</a:t>
            </a:fld>
            <a:endParaRPr lang="en-IN"/>
          </a:p>
        </p:txBody>
      </p:sp>
      <p:sp>
        <p:nvSpPr>
          <p:cNvPr id="4" name="Slide Image Placeholder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0DD11-7BCC-4CBB-AC9E-529808DC8BB8}" type="slidenum">
              <a:rPr lang="en-IN" smtClean="0"/>
              <a:t>‹#›</a:t>
            </a:fld>
            <a:endParaRPr lang="en-IN"/>
          </a:p>
        </p:txBody>
      </p:sp>
    </p:spTree>
    <p:extLst>
      <p:ext uri="{BB962C8B-B14F-4D97-AF65-F5344CB8AC3E}">
        <p14:creationId xmlns:p14="http://schemas.microsoft.com/office/powerpoint/2010/main" val="95108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4908" y="1119505"/>
            <a:ext cx="8909447" cy="2381521"/>
          </a:xfrm>
        </p:spPr>
        <p:txBody>
          <a:bodyPr anchor="b"/>
          <a:lstStyle>
            <a:lvl1pPr algn="ctr">
              <a:defRPr sz="5846"/>
            </a:lvl1pPr>
          </a:lstStyle>
          <a:p>
            <a:r>
              <a:rPr lang="en-US"/>
              <a:t>Click to edit Master title style</a:t>
            </a:r>
            <a:endParaRPr lang="en-US" dirty="0"/>
          </a:p>
        </p:txBody>
      </p:sp>
      <p:sp>
        <p:nvSpPr>
          <p:cNvPr id="3" name="Subtitle 2"/>
          <p:cNvSpPr>
            <a:spLocks noGrp="1"/>
          </p:cNvSpPr>
          <p:nvPr>
            <p:ph type="subTitle" idx="1"/>
          </p:nvPr>
        </p:nvSpPr>
        <p:spPr>
          <a:xfrm>
            <a:off x="1484908" y="3592866"/>
            <a:ext cx="8909447" cy="1651546"/>
          </a:xfrm>
        </p:spPr>
        <p:txBody>
          <a:bodyPr/>
          <a:lstStyle>
            <a:lvl1pPr marL="0" indent="0" algn="ctr">
              <a:buNone/>
              <a:defRPr sz="2338"/>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40DF2C-BEA6-4091-A057-60056E766285}"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404100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0DF2C-BEA6-4091-A057-60056E766285}"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271169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1098" y="364195"/>
            <a:ext cx="2561466"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6700" y="364195"/>
            <a:ext cx="7535907"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0DF2C-BEA6-4091-A057-60056E766285}"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368298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0DF2C-BEA6-4091-A057-60056E766285}"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345355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0512" y="1705385"/>
            <a:ext cx="10245864" cy="2845473"/>
          </a:xfrm>
        </p:spPr>
        <p:txBody>
          <a:bodyPr anchor="b"/>
          <a:lstStyle>
            <a:lvl1pPr>
              <a:defRPr sz="5846"/>
            </a:lvl1pPr>
          </a:lstStyle>
          <a:p>
            <a:r>
              <a:rPr lang="en-US"/>
              <a:t>Click to edit Master title style</a:t>
            </a:r>
            <a:endParaRPr lang="en-US" dirty="0"/>
          </a:p>
        </p:txBody>
      </p:sp>
      <p:sp>
        <p:nvSpPr>
          <p:cNvPr id="3" name="Text Placeholder 2"/>
          <p:cNvSpPr>
            <a:spLocks noGrp="1"/>
          </p:cNvSpPr>
          <p:nvPr>
            <p:ph type="body" idx="1"/>
          </p:nvPr>
        </p:nvSpPr>
        <p:spPr>
          <a:xfrm>
            <a:off x="810512" y="4577778"/>
            <a:ext cx="10245864" cy="1496367"/>
          </a:xfrm>
        </p:spPr>
        <p:txBody>
          <a:bodyPr/>
          <a:lstStyle>
            <a:lvl1pPr marL="0" indent="0">
              <a:buNone/>
              <a:defRPr sz="2338">
                <a:solidFill>
                  <a:schemeClr val="tx1">
                    <a:tint val="75000"/>
                  </a:schemeClr>
                </a:solidFill>
              </a:defRPr>
            </a:lvl1pPr>
            <a:lvl2pPr marL="445450" indent="0">
              <a:buNone/>
              <a:defRPr sz="1949">
                <a:solidFill>
                  <a:schemeClr val="tx1">
                    <a:tint val="75000"/>
                  </a:schemeClr>
                </a:solidFill>
              </a:defRPr>
            </a:lvl2pPr>
            <a:lvl3pPr marL="890900" indent="0">
              <a:buNone/>
              <a:defRPr sz="1754">
                <a:solidFill>
                  <a:schemeClr val="tx1">
                    <a:tint val="75000"/>
                  </a:schemeClr>
                </a:solidFill>
              </a:defRPr>
            </a:lvl3pPr>
            <a:lvl4pPr marL="1336350" indent="0">
              <a:buNone/>
              <a:defRPr sz="1559">
                <a:solidFill>
                  <a:schemeClr val="tx1">
                    <a:tint val="75000"/>
                  </a:schemeClr>
                </a:solidFill>
              </a:defRPr>
            </a:lvl4pPr>
            <a:lvl5pPr marL="1781800" indent="0">
              <a:buNone/>
              <a:defRPr sz="1559">
                <a:solidFill>
                  <a:schemeClr val="tx1">
                    <a:tint val="75000"/>
                  </a:schemeClr>
                </a:solidFill>
              </a:defRPr>
            </a:lvl5pPr>
            <a:lvl6pPr marL="2227250" indent="0">
              <a:buNone/>
              <a:defRPr sz="1559">
                <a:solidFill>
                  <a:schemeClr val="tx1">
                    <a:tint val="75000"/>
                  </a:schemeClr>
                </a:solidFill>
              </a:defRPr>
            </a:lvl6pPr>
            <a:lvl7pPr marL="2672700" indent="0">
              <a:buNone/>
              <a:defRPr sz="1559">
                <a:solidFill>
                  <a:schemeClr val="tx1">
                    <a:tint val="75000"/>
                  </a:schemeClr>
                </a:solidFill>
              </a:defRPr>
            </a:lvl7pPr>
            <a:lvl8pPr marL="3118150" indent="0">
              <a:buNone/>
              <a:defRPr sz="1559">
                <a:solidFill>
                  <a:schemeClr val="tx1">
                    <a:tint val="75000"/>
                  </a:schemeClr>
                </a:solidFill>
              </a:defRPr>
            </a:lvl8pPr>
            <a:lvl9pPr marL="3563600" indent="0">
              <a:buNone/>
              <a:defRPr sz="155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0DF2C-BEA6-4091-A057-60056E766285}"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240812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6699" y="1820976"/>
            <a:ext cx="5048687"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3877" y="1820976"/>
            <a:ext cx="5048687"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40DF2C-BEA6-4091-A057-60056E766285}"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171369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18247" y="1676882"/>
            <a:ext cx="5025485" cy="821814"/>
          </a:xfr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en-US"/>
              <a:t>Click to edit Master text styles</a:t>
            </a:r>
          </a:p>
        </p:txBody>
      </p:sp>
      <p:sp>
        <p:nvSpPr>
          <p:cNvPr id="4" name="Content Placeholder 3"/>
          <p:cNvSpPr>
            <a:spLocks noGrp="1"/>
          </p:cNvSpPr>
          <p:nvPr>
            <p:ph sz="half" idx="2"/>
          </p:nvPr>
        </p:nvSpPr>
        <p:spPr>
          <a:xfrm>
            <a:off x="818247" y="2498697"/>
            <a:ext cx="5025485"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3877" y="1676882"/>
            <a:ext cx="5050234" cy="821814"/>
          </a:xfr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en-US"/>
              <a:t>Click to edit Master text styles</a:t>
            </a:r>
          </a:p>
        </p:txBody>
      </p:sp>
      <p:sp>
        <p:nvSpPr>
          <p:cNvPr id="6" name="Content Placeholder 5"/>
          <p:cNvSpPr>
            <a:spLocks noGrp="1"/>
          </p:cNvSpPr>
          <p:nvPr>
            <p:ph sz="quarter" idx="4"/>
          </p:nvPr>
        </p:nvSpPr>
        <p:spPr>
          <a:xfrm>
            <a:off x="6013877" y="2498697"/>
            <a:ext cx="5050234"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40DF2C-BEA6-4091-A057-60056E766285}"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28569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40DF2C-BEA6-4091-A057-60056E766285}"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93695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0DF2C-BEA6-4091-A057-60056E766285}" type="datetimeFigureOut">
              <a:rPr lang="en-IN" smtClean="0"/>
              <a:t>14-02-2025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42103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247" y="456036"/>
            <a:ext cx="3831371" cy="1596126"/>
          </a:xfrm>
        </p:spPr>
        <p:txBody>
          <a:bodyPr anchor="b"/>
          <a:lstStyle>
            <a:lvl1pPr>
              <a:defRPr sz="3118"/>
            </a:lvl1pPr>
          </a:lstStyle>
          <a:p>
            <a:r>
              <a:rPr lang="en-US"/>
              <a:t>Click to edit Master title style</a:t>
            </a:r>
            <a:endParaRPr lang="en-US" dirty="0"/>
          </a:p>
        </p:txBody>
      </p:sp>
      <p:sp>
        <p:nvSpPr>
          <p:cNvPr id="3" name="Content Placeholder 2"/>
          <p:cNvSpPr>
            <a:spLocks noGrp="1"/>
          </p:cNvSpPr>
          <p:nvPr>
            <p:ph idx="1"/>
          </p:nvPr>
        </p:nvSpPr>
        <p:spPr>
          <a:xfrm>
            <a:off x="5050234" y="984911"/>
            <a:ext cx="6013877" cy="4861216"/>
          </a:xfrm>
        </p:spPr>
        <p:txBody>
          <a:bodyPr/>
          <a:lstStyle>
            <a:lvl1pPr>
              <a:defRPr sz="3118"/>
            </a:lvl1pPr>
            <a:lvl2pPr>
              <a:defRPr sz="2728"/>
            </a:lvl2pPr>
            <a:lvl3pPr>
              <a:defRPr sz="2338"/>
            </a:lvl3pPr>
            <a:lvl4pPr>
              <a:defRPr sz="1949"/>
            </a:lvl4pPr>
            <a:lvl5pPr>
              <a:defRPr sz="1949"/>
            </a:lvl5pPr>
            <a:lvl6pPr>
              <a:defRPr sz="1949"/>
            </a:lvl6pPr>
            <a:lvl7pPr>
              <a:defRPr sz="1949"/>
            </a:lvl7pPr>
            <a:lvl8pPr>
              <a:defRPr sz="1949"/>
            </a:lvl8pPr>
            <a:lvl9pPr>
              <a:defRPr sz="19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247" y="2052161"/>
            <a:ext cx="3831371" cy="3801883"/>
          </a:xfr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en-US"/>
              <a:t>Click to edit Master text styles</a:t>
            </a:r>
          </a:p>
        </p:txBody>
      </p:sp>
      <p:sp>
        <p:nvSpPr>
          <p:cNvPr id="5" name="Date Placeholder 4"/>
          <p:cNvSpPr>
            <a:spLocks noGrp="1"/>
          </p:cNvSpPr>
          <p:nvPr>
            <p:ph type="dt" sz="half" idx="10"/>
          </p:nvPr>
        </p:nvSpPr>
        <p:spPr/>
        <p:txBody>
          <a:bodyPr/>
          <a:lstStyle/>
          <a:p>
            <a:fld id="{1D40DF2C-BEA6-4091-A057-60056E766285}"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47026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247" y="456036"/>
            <a:ext cx="3831371" cy="1596126"/>
          </a:xfrm>
        </p:spPr>
        <p:txBody>
          <a:bodyPr anchor="b"/>
          <a:lstStyle>
            <a:lvl1pPr>
              <a:defRPr sz="3118"/>
            </a:lvl1pPr>
          </a:lstStyle>
          <a:p>
            <a:r>
              <a:rPr lang="en-US"/>
              <a:t>Click to edit Master title style</a:t>
            </a:r>
            <a:endParaRPr lang="en-US" dirty="0"/>
          </a:p>
        </p:txBody>
      </p:sp>
      <p:sp>
        <p:nvSpPr>
          <p:cNvPr id="3" name="Picture Placeholder 2"/>
          <p:cNvSpPr>
            <a:spLocks noGrp="1" noChangeAspect="1"/>
          </p:cNvSpPr>
          <p:nvPr>
            <p:ph type="pic" idx="1"/>
          </p:nvPr>
        </p:nvSpPr>
        <p:spPr>
          <a:xfrm>
            <a:off x="5050234" y="984911"/>
            <a:ext cx="6013877" cy="4861216"/>
          </a:xfr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en-US"/>
              <a:t>Click icon to add picture</a:t>
            </a:r>
            <a:endParaRPr lang="en-US" dirty="0"/>
          </a:p>
        </p:txBody>
      </p:sp>
      <p:sp>
        <p:nvSpPr>
          <p:cNvPr id="4" name="Text Placeholder 3"/>
          <p:cNvSpPr>
            <a:spLocks noGrp="1"/>
          </p:cNvSpPr>
          <p:nvPr>
            <p:ph type="body" sz="half" idx="2"/>
          </p:nvPr>
        </p:nvSpPr>
        <p:spPr>
          <a:xfrm>
            <a:off x="818247" y="2052161"/>
            <a:ext cx="3831371" cy="3801883"/>
          </a:xfr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en-US"/>
              <a:t>Click to edit Master text styles</a:t>
            </a:r>
          </a:p>
        </p:txBody>
      </p:sp>
      <p:sp>
        <p:nvSpPr>
          <p:cNvPr id="5" name="Date Placeholder 4"/>
          <p:cNvSpPr>
            <a:spLocks noGrp="1"/>
          </p:cNvSpPr>
          <p:nvPr>
            <p:ph type="dt" sz="half" idx="10"/>
          </p:nvPr>
        </p:nvSpPr>
        <p:spPr/>
        <p:txBody>
          <a:bodyPr/>
          <a:lstStyle/>
          <a:p>
            <a:fld id="{1D40DF2C-BEA6-4091-A057-60056E766285}"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2D83C-92B8-49D2-A7D1-19EAACD6B1BB}" type="slidenum">
              <a:rPr lang="en-IN" smtClean="0"/>
              <a:t>‹#›</a:t>
            </a:fld>
            <a:endParaRPr lang="en-IN"/>
          </a:p>
        </p:txBody>
      </p:sp>
    </p:spTree>
    <p:extLst>
      <p:ext uri="{BB962C8B-B14F-4D97-AF65-F5344CB8AC3E}">
        <p14:creationId xmlns:p14="http://schemas.microsoft.com/office/powerpoint/2010/main" val="340893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700" y="364196"/>
            <a:ext cx="10245864"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6700" y="1820976"/>
            <a:ext cx="10245864"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6699" y="6340166"/>
            <a:ext cx="2672834" cy="364195"/>
          </a:xfrm>
          <a:prstGeom prst="rect">
            <a:avLst/>
          </a:prstGeom>
        </p:spPr>
        <p:txBody>
          <a:bodyPr vert="horz" lIns="91440" tIns="45720" rIns="91440" bIns="45720" rtlCol="0" anchor="ctr"/>
          <a:lstStyle>
            <a:lvl1pPr algn="l">
              <a:defRPr sz="1169">
                <a:solidFill>
                  <a:schemeClr val="tx1">
                    <a:tint val="75000"/>
                  </a:schemeClr>
                </a:solidFill>
              </a:defRPr>
            </a:lvl1pPr>
          </a:lstStyle>
          <a:p>
            <a:fld id="{1D40DF2C-BEA6-4091-A057-60056E766285}" type="datetimeFigureOut">
              <a:rPr lang="en-IN" smtClean="0"/>
              <a:t>14-02-2025</a:t>
            </a:fld>
            <a:endParaRPr lang="en-IN"/>
          </a:p>
        </p:txBody>
      </p:sp>
      <p:sp>
        <p:nvSpPr>
          <p:cNvPr id="5" name="Footer Placeholder 4"/>
          <p:cNvSpPr>
            <a:spLocks noGrp="1"/>
          </p:cNvSpPr>
          <p:nvPr>
            <p:ph type="ftr" sz="quarter" idx="3"/>
          </p:nvPr>
        </p:nvSpPr>
        <p:spPr>
          <a:xfrm>
            <a:off x="3935006" y="6340166"/>
            <a:ext cx="4009251" cy="364195"/>
          </a:xfrm>
          <a:prstGeom prst="rect">
            <a:avLst/>
          </a:prstGeom>
        </p:spPr>
        <p:txBody>
          <a:bodyPr vert="horz" lIns="91440" tIns="45720" rIns="91440" bIns="45720" rtlCol="0" anchor="ctr"/>
          <a:lstStyle>
            <a:lvl1pPr algn="ctr">
              <a:defRPr sz="116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389730" y="6340166"/>
            <a:ext cx="2672834" cy="364195"/>
          </a:xfrm>
          <a:prstGeom prst="rect">
            <a:avLst/>
          </a:prstGeom>
        </p:spPr>
        <p:txBody>
          <a:bodyPr vert="horz" lIns="91440" tIns="45720" rIns="91440" bIns="45720" rtlCol="0" anchor="ctr"/>
          <a:lstStyle>
            <a:lvl1pPr algn="r">
              <a:defRPr sz="1169">
                <a:solidFill>
                  <a:schemeClr val="tx1">
                    <a:tint val="75000"/>
                  </a:schemeClr>
                </a:solidFill>
              </a:defRPr>
            </a:lvl1pPr>
          </a:lstStyle>
          <a:p>
            <a:fld id="{A422D83C-92B8-49D2-A7D1-19EAACD6B1BB}" type="slidenum">
              <a:rPr lang="en-IN" smtClean="0"/>
              <a:t>‹#›</a:t>
            </a:fld>
            <a:endParaRPr lang="en-IN"/>
          </a:p>
        </p:txBody>
      </p:sp>
    </p:spTree>
    <p:extLst>
      <p:ext uri="{BB962C8B-B14F-4D97-AF65-F5344CB8AC3E}">
        <p14:creationId xmlns:p14="http://schemas.microsoft.com/office/powerpoint/2010/main" val="357403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alog.com/en/resources/evaluation-hardware-and-software/evaluation-boards-kits/ev-cog-ad3029.html#eb-overview"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F2A4F-478E-4E85-ACE8-8EDFA8FDFDD0}"/>
              </a:ext>
            </a:extLst>
          </p:cNvPr>
          <p:cNvPicPr>
            <a:picLocks noChangeAspect="1"/>
          </p:cNvPicPr>
          <p:nvPr/>
        </p:nvPicPr>
        <p:blipFill>
          <a:blip r:embed="rId2"/>
          <a:stretch>
            <a:fillRect/>
          </a:stretch>
        </p:blipFill>
        <p:spPr>
          <a:xfrm>
            <a:off x="10611040" y="0"/>
            <a:ext cx="1268223" cy="692331"/>
          </a:xfrm>
          <a:prstGeom prst="rect">
            <a:avLst/>
          </a:prstGeom>
        </p:spPr>
      </p:pic>
      <p:sp>
        <p:nvSpPr>
          <p:cNvPr id="17" name="TextBox 16">
            <a:extLst>
              <a:ext uri="{FF2B5EF4-FFF2-40B4-BE49-F238E27FC236}">
                <a16:creationId xmlns:a16="http://schemas.microsoft.com/office/drawing/2014/main" id="{E3B066BD-E180-F357-F101-7A1FBD1B98BF}"/>
              </a:ext>
            </a:extLst>
          </p:cNvPr>
          <p:cNvSpPr txBox="1"/>
          <p:nvPr/>
        </p:nvSpPr>
        <p:spPr>
          <a:xfrm>
            <a:off x="1998043" y="1302337"/>
            <a:ext cx="7973433" cy="5203860"/>
          </a:xfrm>
          <a:prstGeom prst="rect">
            <a:avLst/>
          </a:prstGeom>
          <a:noFill/>
        </p:spPr>
        <p:txBody>
          <a:bodyPr wrap="square" rtlCol="0">
            <a:spAutoFit/>
          </a:bodyPr>
          <a:lstStyle/>
          <a:p>
            <a:pPr algn="ctr">
              <a:spcAft>
                <a:spcPts val="800"/>
              </a:spcAft>
            </a:pP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PROJECT-BASED INTERNSHIP REPORT</a:t>
            </a:r>
            <a:endParaRPr lang="en-US" sz="20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268" b="1" i="1" dirty="0">
              <a:solidFill>
                <a:srgbClr val="002060"/>
              </a:solidFill>
              <a:latin typeface="Times New Roman" panose="02020603050405020304" pitchFamily="18" charset="0"/>
              <a:cs typeface="Times New Roman" panose="02020603050405020304" pitchFamily="18" charset="0"/>
            </a:endParaRPr>
          </a:p>
          <a:p>
            <a:pPr algn="ctr"/>
            <a:r>
              <a:rPr lang="en-US" sz="2000" b="1" i="1" dirty="0">
                <a:solidFill>
                  <a:srgbClr val="002060"/>
                </a:solidFill>
                <a:latin typeface="Times New Roman" panose="02020603050405020304" pitchFamily="18" charset="0"/>
                <a:cs typeface="Times New Roman" panose="02020603050405020304" pitchFamily="18" charset="0"/>
              </a:rPr>
              <a:t>Presented By</a:t>
            </a:r>
          </a:p>
          <a:p>
            <a:pPr algn="ctr"/>
            <a:endParaRPr lang="en-US" sz="2000" b="1" i="1" dirty="0">
              <a:solidFill>
                <a:srgbClr val="002060"/>
              </a:solidFill>
              <a:latin typeface="Times New Roman" panose="02020603050405020304" pitchFamily="18" charset="0"/>
              <a:cs typeface="Times New Roman" panose="02020603050405020304" pitchFamily="18" charset="0"/>
            </a:endParaRPr>
          </a:p>
          <a:p>
            <a:pPr algn="ctr"/>
            <a:r>
              <a:rPr lang="en-US" sz="2268"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Saleh Khan (</a:t>
            </a:r>
            <a:r>
              <a:rPr lang="en-US" sz="24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20BSM002</a:t>
            </a:r>
            <a:r>
              <a:rPr lang="en-US" sz="2268"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a:endParaRPr lang="en-US" sz="2268" b="1" dirty="0">
              <a:solidFill>
                <a:srgbClr val="002060"/>
              </a:solidFill>
              <a:latin typeface="Times New Roman" panose="02020603050405020304" pitchFamily="18" charset="0"/>
              <a:cs typeface="Times New Roman" panose="02020603050405020304" pitchFamily="18" charset="0"/>
            </a:endParaRPr>
          </a:p>
          <a:p>
            <a:pPr algn="ctr"/>
            <a:r>
              <a:rPr lang="en-GB" sz="2268"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Electronics and Communication Engineering</a:t>
            </a:r>
            <a:endParaRPr lang="en-US" sz="2268"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268" b="1" i="1" dirty="0">
              <a:solidFill>
                <a:srgbClr val="002060"/>
              </a:solidFill>
              <a:latin typeface="Times New Roman" panose="02020603050405020304" pitchFamily="18" charset="0"/>
              <a:cs typeface="Times New Roman" panose="02020603050405020304" pitchFamily="18" charset="0"/>
            </a:endParaRPr>
          </a:p>
          <a:p>
            <a:pPr algn="ctr"/>
            <a:endParaRPr lang="en-US" sz="2268" b="1" i="1" dirty="0">
              <a:solidFill>
                <a:srgbClr val="002060"/>
              </a:solidFill>
              <a:latin typeface="Times New Roman" panose="02020603050405020304" pitchFamily="18" charset="0"/>
              <a:cs typeface="Times New Roman" panose="02020603050405020304" pitchFamily="18" charset="0"/>
            </a:endParaRPr>
          </a:p>
          <a:p>
            <a:pPr algn="ctr"/>
            <a:r>
              <a:rPr lang="en-US" sz="2000" b="1" i="1" dirty="0">
                <a:solidFill>
                  <a:srgbClr val="002060"/>
                </a:solidFill>
                <a:latin typeface="Times New Roman" panose="02020603050405020304" pitchFamily="18" charset="0"/>
                <a:cs typeface="Times New Roman" panose="02020603050405020304" pitchFamily="18" charset="0"/>
              </a:rPr>
              <a:t>Under the supervision of</a:t>
            </a:r>
          </a:p>
          <a:p>
            <a:pPr algn="ctr"/>
            <a:endParaRPr lang="en-US" sz="2000" b="1" i="1" dirty="0">
              <a:solidFill>
                <a:srgbClr val="002060"/>
              </a:solidFill>
              <a:latin typeface="Times New Roman" panose="02020603050405020304" pitchFamily="18" charset="0"/>
              <a:cs typeface="Times New Roman" panose="02020603050405020304" pitchFamily="18" charset="0"/>
            </a:endParaRPr>
          </a:p>
          <a:p>
            <a:pPr algn="ctr"/>
            <a:r>
              <a:rPr lang="en-IN" sz="2268" b="1" dirty="0">
                <a:solidFill>
                  <a:srgbClr val="002060"/>
                </a:solidFill>
                <a:latin typeface="Times New Roman" panose="02020603050405020304" pitchFamily="18" charset="0"/>
                <a:cs typeface="Times New Roman" panose="02020603050405020304" pitchFamily="18" charset="0"/>
              </a:rPr>
              <a:t> </a:t>
            </a:r>
          </a:p>
          <a:p>
            <a:pPr algn="ctr"/>
            <a:endParaRPr lang="en-US" sz="2268" dirty="0">
              <a:solidFill>
                <a:srgbClr val="002060"/>
              </a:solidFill>
              <a:latin typeface="Times New Roman" panose="02020603050405020304" pitchFamily="18" charset="0"/>
              <a:cs typeface="Times New Roman" panose="02020603050405020304" pitchFamily="18" charset="0"/>
            </a:endParaRPr>
          </a:p>
          <a:p>
            <a:endParaRPr lang="en-IN" sz="1607" dirty="0"/>
          </a:p>
        </p:txBody>
      </p:sp>
      <p:sp>
        <p:nvSpPr>
          <p:cNvPr id="19" name="TextBox 18">
            <a:extLst>
              <a:ext uri="{FF2B5EF4-FFF2-40B4-BE49-F238E27FC236}">
                <a16:creationId xmlns:a16="http://schemas.microsoft.com/office/drawing/2014/main" id="{C12060A0-A747-E0E3-DF8E-6CDB58DE2D59}"/>
              </a:ext>
            </a:extLst>
          </p:cNvPr>
          <p:cNvSpPr txBox="1"/>
          <p:nvPr/>
        </p:nvSpPr>
        <p:spPr>
          <a:xfrm>
            <a:off x="1003788" y="489124"/>
            <a:ext cx="10329230" cy="1200329"/>
          </a:xfrm>
          <a:prstGeom prst="rect">
            <a:avLst/>
          </a:prstGeom>
          <a:noFill/>
        </p:spPr>
        <p:txBody>
          <a:bodyPr wrap="square" rtlCol="0">
            <a:spAutoFit/>
          </a:bodyPr>
          <a:lstStyle/>
          <a:p>
            <a:pPr algn="just"/>
            <a:r>
              <a:rPr lang="en-US" sz="2400" b="1" dirty="0">
                <a:solidFill>
                  <a:srgbClr val="73011C"/>
                </a:solidFill>
                <a:latin typeface="Times New Roman" panose="02020603050405020304" pitchFamily="18" charset="0"/>
                <a:cs typeface="Times New Roman" panose="02020603050405020304" pitchFamily="18" charset="0"/>
              </a:rPr>
              <a:t>A STUDY ON THE IMPACT OF ORAL GLUCOSE LOAD ON TOTAL AND SEGMENTAL PHASE ANGLE IN HEALTHY NORMAL INDIVIDUALS USING A NON-INVASIVE WEARABLE BIOIMPEDANCE ANALYSER</a:t>
            </a:r>
            <a:endParaRPr lang="en-IN" sz="2400" b="1" dirty="0">
              <a:solidFill>
                <a:srgbClr val="73011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3"/>
          <a:stretch>
            <a:fillRect/>
          </a:stretch>
        </p:blipFill>
        <p:spPr>
          <a:xfrm>
            <a:off x="17379" y="0"/>
            <a:ext cx="1148948" cy="871969"/>
          </a:xfrm>
          <a:prstGeom prst="rect">
            <a:avLst/>
          </a:prstGeom>
        </p:spPr>
      </p:pic>
      <p:sp>
        <p:nvSpPr>
          <p:cNvPr id="3" name="TextBox 2">
            <a:extLst>
              <a:ext uri="{FF2B5EF4-FFF2-40B4-BE49-F238E27FC236}">
                <a16:creationId xmlns:a16="http://schemas.microsoft.com/office/drawing/2014/main" id="{B97D1F75-BF8D-636C-A5F7-B03DB86FFF3F}"/>
              </a:ext>
            </a:extLst>
          </p:cNvPr>
          <p:cNvSpPr txBox="1"/>
          <p:nvPr/>
        </p:nvSpPr>
        <p:spPr>
          <a:xfrm>
            <a:off x="1134922" y="5925445"/>
            <a:ext cx="5231240" cy="369332"/>
          </a:xfrm>
          <a:prstGeom prst="rect">
            <a:avLst/>
          </a:prstGeom>
          <a:noFill/>
        </p:spPr>
        <p:txBody>
          <a:bodyPr wrap="none" rtlCol="0">
            <a:spAutoFit/>
          </a:bodyPr>
          <a:lstStyle/>
          <a:p>
            <a:r>
              <a:rPr lang="en-US"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ECE, PDPM IIITDM Jabalpur</a:t>
            </a:r>
            <a:endParaRPr lang="en-IN"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68A021-3CE9-B994-F310-80BF5BF2E504}"/>
              </a:ext>
            </a:extLst>
          </p:cNvPr>
          <p:cNvSpPr txBox="1"/>
          <p:nvPr/>
        </p:nvSpPr>
        <p:spPr>
          <a:xfrm>
            <a:off x="1998043" y="5538201"/>
            <a:ext cx="2475871" cy="441659"/>
          </a:xfrm>
          <a:prstGeom prst="rect">
            <a:avLst/>
          </a:prstGeom>
          <a:noFill/>
        </p:spPr>
        <p:txBody>
          <a:bodyPr wrap="none" rtlCol="0">
            <a:spAutoFit/>
          </a:bodyPr>
          <a:lstStyle/>
          <a:p>
            <a:r>
              <a:rPr lang="en-IN" sz="227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IN" sz="227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Koushik Dutta</a:t>
            </a:r>
            <a:endParaRPr lang="en-IN" sz="2270" dirty="0"/>
          </a:p>
        </p:txBody>
      </p:sp>
      <p:sp>
        <p:nvSpPr>
          <p:cNvPr id="7" name="TextBox 6">
            <a:extLst>
              <a:ext uri="{FF2B5EF4-FFF2-40B4-BE49-F238E27FC236}">
                <a16:creationId xmlns:a16="http://schemas.microsoft.com/office/drawing/2014/main" id="{ED5AAC58-A5CD-20F7-82F0-948607B6BA6B}"/>
              </a:ext>
            </a:extLst>
          </p:cNvPr>
          <p:cNvSpPr txBox="1"/>
          <p:nvPr/>
        </p:nvSpPr>
        <p:spPr>
          <a:xfrm>
            <a:off x="7167302" y="5560428"/>
            <a:ext cx="3143874" cy="790986"/>
          </a:xfrm>
          <a:prstGeom prst="rect">
            <a:avLst/>
          </a:prstGeom>
          <a:noFill/>
        </p:spPr>
        <p:txBody>
          <a:bodyPr wrap="none" rtlCol="0">
            <a:spAutoFit/>
          </a:bodyPr>
          <a:lstStyle/>
          <a:p>
            <a:r>
              <a:rPr lang="en-IN" sz="227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IN" sz="227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70" b="1" dirty="0">
                <a:solidFill>
                  <a:srgbClr val="002060"/>
                </a:solidFill>
                <a:latin typeface="Times New Roman" panose="02020603050405020304" pitchFamily="18" charset="0"/>
                <a:cs typeface="Times New Roman" panose="02020603050405020304" pitchFamily="18" charset="0"/>
              </a:rPr>
              <a:t>Deva </a:t>
            </a:r>
            <a:r>
              <a:rPr lang="en-US" sz="2270" b="1" dirty="0" err="1">
                <a:solidFill>
                  <a:srgbClr val="002060"/>
                </a:solidFill>
                <a:latin typeface="Times New Roman" panose="02020603050405020304" pitchFamily="18" charset="0"/>
                <a:cs typeface="Times New Roman" panose="02020603050405020304" pitchFamily="18" charset="0"/>
              </a:rPr>
              <a:t>Priyakumar</a:t>
            </a:r>
            <a:r>
              <a:rPr lang="en-US" sz="2270" b="1" dirty="0">
                <a:solidFill>
                  <a:srgbClr val="002060"/>
                </a:solidFill>
                <a:latin typeface="Times New Roman" panose="02020603050405020304" pitchFamily="18" charset="0"/>
                <a:cs typeface="Times New Roman" panose="02020603050405020304" pitchFamily="18" charset="0"/>
              </a:rPr>
              <a:t> U</a:t>
            </a:r>
            <a:endParaRPr lang="en-IN" sz="227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270" dirty="0"/>
          </a:p>
        </p:txBody>
      </p:sp>
      <p:sp>
        <p:nvSpPr>
          <p:cNvPr id="8" name="TextBox 7">
            <a:extLst>
              <a:ext uri="{FF2B5EF4-FFF2-40B4-BE49-F238E27FC236}">
                <a16:creationId xmlns:a16="http://schemas.microsoft.com/office/drawing/2014/main" id="{7C05A897-3040-1F56-7397-18BE25AD8F9C}"/>
              </a:ext>
            </a:extLst>
          </p:cNvPr>
          <p:cNvSpPr txBox="1"/>
          <p:nvPr/>
        </p:nvSpPr>
        <p:spPr>
          <a:xfrm>
            <a:off x="6944484" y="5925445"/>
            <a:ext cx="3589509" cy="369332"/>
          </a:xfrm>
          <a:prstGeom prst="rect">
            <a:avLst/>
          </a:prstGeom>
          <a:noFill/>
        </p:spPr>
        <p:txBody>
          <a:bodyPr wrap="none" rtlCol="0">
            <a:spAutoFit/>
          </a:bodyPr>
          <a:lstStyle/>
          <a:p>
            <a:r>
              <a:rPr lang="en-US"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CCNSB, IIIT Hyderabad</a:t>
            </a:r>
            <a:endParaRPr lang="en-IN"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355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5A5717-BA51-4BA8-BC10-A11E93835975}"/>
              </a:ext>
            </a:extLst>
          </p:cNvPr>
          <p:cNvSpPr/>
          <p:nvPr/>
        </p:nvSpPr>
        <p:spPr>
          <a:xfrm>
            <a:off x="0" y="-4930"/>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pic>
        <p:nvPicPr>
          <p:cNvPr id="5" name="Picture 4">
            <a:extLst>
              <a:ext uri="{FF2B5EF4-FFF2-40B4-BE49-F238E27FC236}">
                <a16:creationId xmlns:a16="http://schemas.microsoft.com/office/drawing/2014/main" id="{AC83FA0E-9465-4003-B2B5-B9A22F84DA22}"/>
              </a:ext>
            </a:extLst>
          </p:cNvPr>
          <p:cNvPicPr>
            <a:picLocks noChangeAspect="1"/>
          </p:cNvPicPr>
          <p:nvPr/>
        </p:nvPicPr>
        <p:blipFill>
          <a:blip r:embed="rId2"/>
          <a:stretch>
            <a:fillRect/>
          </a:stretch>
        </p:blipFill>
        <p:spPr>
          <a:xfrm>
            <a:off x="0" y="-4930"/>
            <a:ext cx="979311" cy="713344"/>
          </a:xfrm>
          <a:prstGeom prst="rect">
            <a:avLst/>
          </a:prstGeom>
        </p:spPr>
      </p:pic>
      <p:sp>
        <p:nvSpPr>
          <p:cNvPr id="6" name="TextBox 5">
            <a:extLst>
              <a:ext uri="{FF2B5EF4-FFF2-40B4-BE49-F238E27FC236}">
                <a16:creationId xmlns:a16="http://schemas.microsoft.com/office/drawing/2014/main" id="{70916181-C565-4919-845C-22D1527E5D10}"/>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sp>
        <p:nvSpPr>
          <p:cNvPr id="7" name="TextBox 6">
            <a:extLst>
              <a:ext uri="{FF2B5EF4-FFF2-40B4-BE49-F238E27FC236}">
                <a16:creationId xmlns:a16="http://schemas.microsoft.com/office/drawing/2014/main" id="{7CA51B80-8113-462D-95A3-09CFDD42C55E}"/>
              </a:ext>
            </a:extLst>
          </p:cNvPr>
          <p:cNvSpPr txBox="1"/>
          <p:nvPr/>
        </p:nvSpPr>
        <p:spPr>
          <a:xfrm>
            <a:off x="3916277" y="0"/>
            <a:ext cx="5050301" cy="646331"/>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Results and BOM File</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15" name="Rectangle 8">
            <a:extLst>
              <a:ext uri="{FF2B5EF4-FFF2-40B4-BE49-F238E27FC236}">
                <a16:creationId xmlns:a16="http://schemas.microsoft.com/office/drawing/2014/main" id="{E8697556-3809-4E6B-B226-37D5E82D3661}"/>
              </a:ext>
            </a:extLst>
          </p:cNvPr>
          <p:cNvSpPr>
            <a:spLocks noChangeArrowheads="1"/>
          </p:cNvSpPr>
          <p:nvPr/>
        </p:nvSpPr>
        <p:spPr bwMode="auto">
          <a:xfrm>
            <a:off x="0" y="457200"/>
            <a:ext cx="11879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21" name="TextBox 20">
            <a:extLst>
              <a:ext uri="{FF2B5EF4-FFF2-40B4-BE49-F238E27FC236}">
                <a16:creationId xmlns:a16="http://schemas.microsoft.com/office/drawing/2014/main" id="{5C22C861-4981-4294-B6FF-708F06CEBBDB}"/>
              </a:ext>
            </a:extLst>
          </p:cNvPr>
          <p:cNvSpPr txBox="1"/>
          <p:nvPr/>
        </p:nvSpPr>
        <p:spPr>
          <a:xfrm>
            <a:off x="11393318" y="6049530"/>
            <a:ext cx="5820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A48D67-7815-4D40-B786-827EB17FC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3" y="898952"/>
            <a:ext cx="11168744" cy="5519910"/>
          </a:xfrm>
          <a:prstGeom prst="rect">
            <a:avLst/>
          </a:prstGeom>
        </p:spPr>
      </p:pic>
      <p:pic>
        <p:nvPicPr>
          <p:cNvPr id="9" name="Picture 8">
            <a:extLst>
              <a:ext uri="{FF2B5EF4-FFF2-40B4-BE49-F238E27FC236}">
                <a16:creationId xmlns:a16="http://schemas.microsoft.com/office/drawing/2014/main" id="{4E00C6EC-3893-4F93-ADB8-6F4DC15EE738}"/>
              </a:ext>
            </a:extLst>
          </p:cNvPr>
          <p:cNvPicPr>
            <a:picLocks noChangeAspect="1"/>
          </p:cNvPicPr>
          <p:nvPr/>
        </p:nvPicPr>
        <p:blipFill>
          <a:blip r:embed="rId4"/>
          <a:stretch>
            <a:fillRect/>
          </a:stretch>
        </p:blipFill>
        <p:spPr>
          <a:xfrm>
            <a:off x="10611040" y="0"/>
            <a:ext cx="1268223" cy="692331"/>
          </a:xfrm>
          <a:prstGeom prst="rect">
            <a:avLst/>
          </a:prstGeom>
        </p:spPr>
      </p:pic>
    </p:spTree>
    <p:extLst>
      <p:ext uri="{BB962C8B-B14F-4D97-AF65-F5344CB8AC3E}">
        <p14:creationId xmlns:p14="http://schemas.microsoft.com/office/powerpoint/2010/main" val="42132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4461214" y="38388"/>
            <a:ext cx="3206683"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Methodology-1</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1175539" y="1294044"/>
            <a:ext cx="9293051" cy="5324535"/>
          </a:xfrm>
          <a:prstGeom prst="rect">
            <a:avLst/>
          </a:prstGeom>
          <a:noFill/>
        </p:spPr>
        <p:txBody>
          <a:bodyPr wrap="square">
            <a:spAutoFit/>
          </a:bodyPr>
          <a:lstStyle/>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 AD5940 is a device that is specifically designed for bio electrochemical impedance spectroscopy (BEIS) and electrochemical applications. It is known for its low power consumption, making it a suitable choice for portable and battery-powered devices.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Basically I have done Debugging in Keil Software that are uses for embedded system on the code AD5940 and ADCuP3029 microcontroller for proper </a:t>
            </a:r>
            <a:r>
              <a:rPr lang="en-US" sz="2000" dirty="0" err="1">
                <a:latin typeface="Times New Roman" panose="02020603050405020304" pitchFamily="18" charset="0"/>
                <a:cs typeface="Times New Roman" panose="02020603050405020304" pitchFamily="18" charset="0"/>
              </a:rPr>
              <a:t>Spi</a:t>
            </a:r>
            <a:r>
              <a:rPr lang="en-US" sz="2000" dirty="0">
                <a:latin typeface="Times New Roman" panose="02020603050405020304" pitchFamily="18" charset="0"/>
                <a:cs typeface="Times New Roman" panose="02020603050405020304" pitchFamily="18" charset="0"/>
              </a:rPr>
              <a:t> communication.</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And for Schematic of Custom PCB Device I have used OrCAD Capture CIS software Provided by cadence for Schematic of PCB device.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 converted the schematic into PCB layout and after that we do placement and routing and generate Gerber file.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After that I make Bill of Materials (BOM) file in excel by using datasheet of AD5940 and I also learn how to read datasheet of other components during this internship. </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9E51EA1-C6EF-430A-BC07-60CC4A118857}"/>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186995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4461214" y="38388"/>
            <a:ext cx="3115243"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Methodology-2</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1175539" y="1294044"/>
            <a:ext cx="9293051" cy="4401205"/>
          </a:xfrm>
          <a:prstGeom prst="rect">
            <a:avLst/>
          </a:prstGeom>
          <a:noFill/>
        </p:spPr>
        <p:txBody>
          <a:bodyPr wrap="square">
            <a:spAutoFit/>
          </a:bodyPr>
          <a:lstStyle/>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000" dirty="0">
                <a:latin typeface="Times New Roman" panose="02020603050405020304" pitchFamily="18" charset="0"/>
                <a:cs typeface="Times New Roman" panose="02020603050405020304" pitchFamily="18" charset="0"/>
              </a:rPr>
              <a:t>After that I make Bill of Materials (BOM) file in excel by using datasheet of AD5940 and I also learn how to read datasheet of other components during this internship. </a:t>
            </a:r>
          </a:p>
          <a:p>
            <a:pPr marL="457200" indent="-457200" algn="just">
              <a:buFont typeface="+mj-lt"/>
              <a:buAutoNum type="arabicPeriod" startAt="6"/>
            </a:pPr>
            <a:r>
              <a:rPr lang="en-US" sz="2000" dirty="0">
                <a:latin typeface="Times New Roman" panose="02020603050405020304" pitchFamily="18" charset="0"/>
                <a:cs typeface="Times New Roman" panose="02020603050405020304" pitchFamily="18" charset="0"/>
              </a:rPr>
              <a:t>And After I place order of Gerber file of PCB Board and after some day I get Gerber file and components and the I mounted SMD component on PCB board.</a:t>
            </a:r>
          </a:p>
          <a:p>
            <a:pPr marL="457200" indent="-457200" algn="just">
              <a:buFont typeface="+mj-lt"/>
              <a:buAutoNum type="arabicPeriod" startAt="6"/>
            </a:pPr>
            <a:r>
              <a:rPr lang="en-US" sz="2000" dirty="0">
                <a:latin typeface="Times New Roman" panose="02020603050405020304" pitchFamily="18" charset="0"/>
                <a:cs typeface="Times New Roman" panose="02020603050405020304" pitchFamily="18" charset="0"/>
              </a:rPr>
              <a:t>After the completion of Custom PCB board for measuring bio-impedance of human body.</a:t>
            </a:r>
          </a:p>
          <a:p>
            <a:pPr marL="457200" indent="-457200" algn="just">
              <a:buFont typeface="+mj-lt"/>
              <a:buAutoNum type="arabicPeriod" startAt="6"/>
            </a:pPr>
            <a:r>
              <a:rPr lang="en-US" sz="2000" dirty="0">
                <a:latin typeface="Times New Roman" panose="02020603050405020304" pitchFamily="18" charset="0"/>
                <a:cs typeface="Times New Roman" panose="02020603050405020304" pitchFamily="18" charset="0"/>
              </a:rPr>
              <a:t>We have to calibrate the custom device measurement of BIA so for that purpose we use our custom PCB device for bio impedance measurement and to cross verify with commercial device because it is cheap and provide frequency range between 1Hz to 200 kHz because of AD5940.</a:t>
            </a:r>
          </a:p>
          <a:p>
            <a:pPr marL="457200" indent="-457200" algn="just">
              <a:buFont typeface="+mj-lt"/>
              <a:buAutoNum type="arabicPeriod" startAt="6"/>
            </a:pPr>
            <a:r>
              <a:rPr lang="en-US" sz="2000" dirty="0">
                <a:latin typeface="Times New Roman" panose="02020603050405020304" pitchFamily="18" charset="0"/>
                <a:cs typeface="Times New Roman" panose="02020603050405020304" pitchFamily="18" charset="0"/>
              </a:rPr>
              <a:t>I review 11 paper to find best calibration method and I found a Three-Reference Calibration Algorithm for A Bioimpedance Spectrometer.</a:t>
            </a:r>
          </a:p>
        </p:txBody>
      </p:sp>
      <p:pic>
        <p:nvPicPr>
          <p:cNvPr id="8" name="Picture 7">
            <a:extLst>
              <a:ext uri="{FF2B5EF4-FFF2-40B4-BE49-F238E27FC236}">
                <a16:creationId xmlns:a16="http://schemas.microsoft.com/office/drawing/2014/main" id="{F9E51EA1-C6EF-430A-BC07-60CC4A118857}"/>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80432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5A5717-BA51-4BA8-BC10-A11E93835975}"/>
              </a:ext>
            </a:extLst>
          </p:cNvPr>
          <p:cNvSpPr/>
          <p:nvPr/>
        </p:nvSpPr>
        <p:spPr>
          <a:xfrm>
            <a:off x="0" y="-4930"/>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pic>
        <p:nvPicPr>
          <p:cNvPr id="5" name="Picture 4">
            <a:extLst>
              <a:ext uri="{FF2B5EF4-FFF2-40B4-BE49-F238E27FC236}">
                <a16:creationId xmlns:a16="http://schemas.microsoft.com/office/drawing/2014/main" id="{AC83FA0E-9465-4003-B2B5-B9A22F84DA22}"/>
              </a:ext>
            </a:extLst>
          </p:cNvPr>
          <p:cNvPicPr>
            <a:picLocks noChangeAspect="1"/>
          </p:cNvPicPr>
          <p:nvPr/>
        </p:nvPicPr>
        <p:blipFill>
          <a:blip r:embed="rId2"/>
          <a:stretch>
            <a:fillRect/>
          </a:stretch>
        </p:blipFill>
        <p:spPr>
          <a:xfrm>
            <a:off x="0" y="-4930"/>
            <a:ext cx="979311" cy="713344"/>
          </a:xfrm>
          <a:prstGeom prst="rect">
            <a:avLst/>
          </a:prstGeom>
        </p:spPr>
      </p:pic>
      <p:sp>
        <p:nvSpPr>
          <p:cNvPr id="6" name="TextBox 5">
            <a:extLst>
              <a:ext uri="{FF2B5EF4-FFF2-40B4-BE49-F238E27FC236}">
                <a16:creationId xmlns:a16="http://schemas.microsoft.com/office/drawing/2014/main" id="{70916181-C565-4919-845C-22D1527E5D10}"/>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sp>
        <p:nvSpPr>
          <p:cNvPr id="7" name="TextBox 6">
            <a:extLst>
              <a:ext uri="{FF2B5EF4-FFF2-40B4-BE49-F238E27FC236}">
                <a16:creationId xmlns:a16="http://schemas.microsoft.com/office/drawing/2014/main" id="{7CA51B80-8113-462D-95A3-09CFDD42C55E}"/>
              </a:ext>
            </a:extLst>
          </p:cNvPr>
          <p:cNvSpPr txBox="1"/>
          <p:nvPr/>
        </p:nvSpPr>
        <p:spPr>
          <a:xfrm>
            <a:off x="2523694" y="42961"/>
            <a:ext cx="6831874" cy="646331"/>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Results and Calibration Devices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15" name="Rectangle 8">
            <a:extLst>
              <a:ext uri="{FF2B5EF4-FFF2-40B4-BE49-F238E27FC236}">
                <a16:creationId xmlns:a16="http://schemas.microsoft.com/office/drawing/2014/main" id="{E8697556-3809-4E6B-B226-37D5E82D3661}"/>
              </a:ext>
            </a:extLst>
          </p:cNvPr>
          <p:cNvSpPr>
            <a:spLocks noChangeArrowheads="1"/>
          </p:cNvSpPr>
          <p:nvPr/>
        </p:nvSpPr>
        <p:spPr bwMode="auto">
          <a:xfrm>
            <a:off x="0" y="457200"/>
            <a:ext cx="11879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21" name="TextBox 20">
            <a:extLst>
              <a:ext uri="{FF2B5EF4-FFF2-40B4-BE49-F238E27FC236}">
                <a16:creationId xmlns:a16="http://schemas.microsoft.com/office/drawing/2014/main" id="{5C22C861-4981-4294-B6FF-708F06CEBBDB}"/>
              </a:ext>
            </a:extLst>
          </p:cNvPr>
          <p:cNvSpPr txBox="1"/>
          <p:nvPr/>
        </p:nvSpPr>
        <p:spPr>
          <a:xfrm>
            <a:off x="11393318" y="6049530"/>
            <a:ext cx="5820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E00C6EC-3893-4F93-ADB8-6F4DC15EE738}"/>
              </a:ext>
            </a:extLst>
          </p:cNvPr>
          <p:cNvPicPr>
            <a:picLocks noChangeAspect="1"/>
          </p:cNvPicPr>
          <p:nvPr/>
        </p:nvPicPr>
        <p:blipFill>
          <a:blip r:embed="rId3"/>
          <a:stretch>
            <a:fillRect/>
          </a:stretch>
        </p:blipFill>
        <p:spPr>
          <a:xfrm>
            <a:off x="10611040" y="0"/>
            <a:ext cx="1268223" cy="692331"/>
          </a:xfrm>
          <a:prstGeom prst="rect">
            <a:avLst/>
          </a:prstGeom>
        </p:spPr>
      </p:pic>
      <p:pic>
        <p:nvPicPr>
          <p:cNvPr id="13" name="Picture 12">
            <a:extLst>
              <a:ext uri="{FF2B5EF4-FFF2-40B4-BE49-F238E27FC236}">
                <a16:creationId xmlns:a16="http://schemas.microsoft.com/office/drawing/2014/main" id="{B9283891-2F7F-4953-9469-0CFC9CCF757A}"/>
              </a:ext>
            </a:extLst>
          </p:cNvPr>
          <p:cNvPicPr>
            <a:picLocks noChangeAspect="1"/>
          </p:cNvPicPr>
          <p:nvPr/>
        </p:nvPicPr>
        <p:blipFill>
          <a:blip r:embed="rId4"/>
          <a:stretch>
            <a:fillRect/>
          </a:stretch>
        </p:blipFill>
        <p:spPr>
          <a:xfrm>
            <a:off x="653143" y="1165614"/>
            <a:ext cx="1711158" cy="1080731"/>
          </a:xfrm>
          <a:prstGeom prst="rect">
            <a:avLst/>
          </a:prstGeom>
        </p:spPr>
      </p:pic>
      <p:pic>
        <p:nvPicPr>
          <p:cNvPr id="14" name="Picture 13">
            <a:extLst>
              <a:ext uri="{FF2B5EF4-FFF2-40B4-BE49-F238E27FC236}">
                <a16:creationId xmlns:a16="http://schemas.microsoft.com/office/drawing/2014/main" id="{274C2F57-6D2E-4C4E-9BB9-8F333DE72182}"/>
              </a:ext>
            </a:extLst>
          </p:cNvPr>
          <p:cNvPicPr>
            <a:picLocks noChangeAspect="1"/>
          </p:cNvPicPr>
          <p:nvPr/>
        </p:nvPicPr>
        <p:blipFill>
          <a:blip r:embed="rId5"/>
          <a:stretch>
            <a:fillRect/>
          </a:stretch>
        </p:blipFill>
        <p:spPr>
          <a:xfrm>
            <a:off x="2730137" y="965168"/>
            <a:ext cx="1029843" cy="1173541"/>
          </a:xfrm>
          <a:prstGeom prst="rect">
            <a:avLst/>
          </a:prstGeom>
        </p:spPr>
      </p:pic>
      <p:sp>
        <p:nvSpPr>
          <p:cNvPr id="8" name="Rectangle 7">
            <a:extLst>
              <a:ext uri="{FF2B5EF4-FFF2-40B4-BE49-F238E27FC236}">
                <a16:creationId xmlns:a16="http://schemas.microsoft.com/office/drawing/2014/main" id="{9721BE3D-3B48-4CCA-A511-33798120DF2B}"/>
              </a:ext>
            </a:extLst>
          </p:cNvPr>
          <p:cNvSpPr/>
          <p:nvPr/>
        </p:nvSpPr>
        <p:spPr>
          <a:xfrm>
            <a:off x="2074414" y="2435072"/>
            <a:ext cx="1841863" cy="523220"/>
          </a:xfrm>
          <a:prstGeom prst="rect">
            <a:avLst/>
          </a:prstGeom>
        </p:spPr>
        <p:txBody>
          <a:bodyPr wrap="square">
            <a:spAutoFit/>
          </a:bodyPr>
          <a:lstStyle/>
          <a:p>
            <a:pPr lvl="1"/>
            <a:r>
              <a:rPr lang="en-US" sz="1400" dirty="0"/>
              <a:t>Agilent U1252A </a:t>
            </a:r>
          </a:p>
          <a:p>
            <a:pPr lvl="1"/>
            <a:r>
              <a:rPr lang="en-US" sz="1400" dirty="0"/>
              <a:t>Price- 16000</a:t>
            </a:r>
          </a:p>
        </p:txBody>
      </p:sp>
      <p:sp>
        <p:nvSpPr>
          <p:cNvPr id="12" name="Rectangle 11">
            <a:extLst>
              <a:ext uri="{FF2B5EF4-FFF2-40B4-BE49-F238E27FC236}">
                <a16:creationId xmlns:a16="http://schemas.microsoft.com/office/drawing/2014/main" id="{82A92AEF-DA54-4D5B-9D0E-FA5CB2F5A52B}"/>
              </a:ext>
            </a:extLst>
          </p:cNvPr>
          <p:cNvSpPr/>
          <p:nvPr/>
        </p:nvSpPr>
        <p:spPr>
          <a:xfrm>
            <a:off x="105955" y="2435072"/>
            <a:ext cx="2036353" cy="523220"/>
          </a:xfrm>
          <a:prstGeom prst="rect">
            <a:avLst/>
          </a:prstGeom>
        </p:spPr>
        <p:txBody>
          <a:bodyPr wrap="square">
            <a:spAutoFit/>
          </a:bodyPr>
          <a:lstStyle/>
          <a:p>
            <a:pPr lvl="1"/>
            <a:r>
              <a:rPr lang="en-US" sz="1400" dirty="0"/>
              <a:t>Keysight 34460A- price- 110000</a:t>
            </a:r>
          </a:p>
        </p:txBody>
      </p:sp>
      <p:pic>
        <p:nvPicPr>
          <p:cNvPr id="17" name="Picture 16">
            <a:extLst>
              <a:ext uri="{FF2B5EF4-FFF2-40B4-BE49-F238E27FC236}">
                <a16:creationId xmlns:a16="http://schemas.microsoft.com/office/drawing/2014/main" id="{1B4A2611-6381-47A5-B75F-F740682146D8}"/>
              </a:ext>
            </a:extLst>
          </p:cNvPr>
          <p:cNvPicPr>
            <a:picLocks noChangeAspect="1"/>
          </p:cNvPicPr>
          <p:nvPr/>
        </p:nvPicPr>
        <p:blipFill>
          <a:blip r:embed="rId6"/>
          <a:stretch>
            <a:fillRect/>
          </a:stretch>
        </p:blipFill>
        <p:spPr>
          <a:xfrm>
            <a:off x="4649620" y="914401"/>
            <a:ext cx="1711158" cy="1801585"/>
          </a:xfrm>
          <a:prstGeom prst="rect">
            <a:avLst/>
          </a:prstGeom>
        </p:spPr>
      </p:pic>
      <p:sp>
        <p:nvSpPr>
          <p:cNvPr id="16" name="Rectangle 15">
            <a:extLst>
              <a:ext uri="{FF2B5EF4-FFF2-40B4-BE49-F238E27FC236}">
                <a16:creationId xmlns:a16="http://schemas.microsoft.com/office/drawing/2014/main" id="{DA2B3AD7-0499-4DE2-9CB0-F03AD3B3A2AD}"/>
              </a:ext>
            </a:extLst>
          </p:cNvPr>
          <p:cNvSpPr/>
          <p:nvPr/>
        </p:nvSpPr>
        <p:spPr>
          <a:xfrm>
            <a:off x="4296855" y="2656276"/>
            <a:ext cx="2416687" cy="338554"/>
          </a:xfrm>
          <a:prstGeom prst="rect">
            <a:avLst/>
          </a:prstGeom>
        </p:spPr>
        <p:txBody>
          <a:bodyPr wrap="none">
            <a:spAutoFit/>
          </a:bodyPr>
          <a:lstStyle/>
          <a:p>
            <a:r>
              <a:rPr lang="en-US" sz="1600" b="1" dirty="0"/>
              <a:t>SFB7</a:t>
            </a:r>
            <a:r>
              <a:rPr lang="en-US" sz="1600" dirty="0"/>
              <a:t>: A commercial device</a:t>
            </a:r>
          </a:p>
        </p:txBody>
      </p:sp>
      <p:pic>
        <p:nvPicPr>
          <p:cNvPr id="20" name="Picture 19">
            <a:extLst>
              <a:ext uri="{FF2B5EF4-FFF2-40B4-BE49-F238E27FC236}">
                <a16:creationId xmlns:a16="http://schemas.microsoft.com/office/drawing/2014/main" id="{40ACBF8C-D003-452F-8D42-59E5F607745F}"/>
              </a:ext>
            </a:extLst>
          </p:cNvPr>
          <p:cNvPicPr>
            <a:picLocks noChangeAspect="1"/>
          </p:cNvPicPr>
          <p:nvPr/>
        </p:nvPicPr>
        <p:blipFill>
          <a:blip r:embed="rId7"/>
          <a:stretch>
            <a:fillRect/>
          </a:stretch>
        </p:blipFill>
        <p:spPr>
          <a:xfrm>
            <a:off x="7733750" y="910666"/>
            <a:ext cx="2924175" cy="1647825"/>
          </a:xfrm>
          <a:prstGeom prst="rect">
            <a:avLst/>
          </a:prstGeom>
        </p:spPr>
      </p:pic>
      <p:sp>
        <p:nvSpPr>
          <p:cNvPr id="18" name="Rectangle 17">
            <a:extLst>
              <a:ext uri="{FF2B5EF4-FFF2-40B4-BE49-F238E27FC236}">
                <a16:creationId xmlns:a16="http://schemas.microsoft.com/office/drawing/2014/main" id="{7AB62499-C5F8-441B-8445-D13EE227D039}"/>
              </a:ext>
            </a:extLst>
          </p:cNvPr>
          <p:cNvSpPr/>
          <p:nvPr/>
        </p:nvSpPr>
        <p:spPr>
          <a:xfrm>
            <a:off x="7603182" y="2558491"/>
            <a:ext cx="2959465" cy="338554"/>
          </a:xfrm>
          <a:prstGeom prst="rect">
            <a:avLst/>
          </a:prstGeom>
        </p:spPr>
        <p:txBody>
          <a:bodyPr wrap="none">
            <a:spAutoFit/>
          </a:bodyPr>
          <a:lstStyle/>
          <a:p>
            <a:r>
              <a:rPr lang="en-US" sz="1600" dirty="0"/>
              <a:t>IC LMP91000 Price- 10,000 rupee</a:t>
            </a:r>
          </a:p>
        </p:txBody>
      </p:sp>
      <p:pic>
        <p:nvPicPr>
          <p:cNvPr id="22" name="Picture 21">
            <a:extLst>
              <a:ext uri="{FF2B5EF4-FFF2-40B4-BE49-F238E27FC236}">
                <a16:creationId xmlns:a16="http://schemas.microsoft.com/office/drawing/2014/main" id="{0B5C5FA1-427F-4C98-A2F8-9DB239815164}"/>
              </a:ext>
            </a:extLst>
          </p:cNvPr>
          <p:cNvPicPr>
            <a:picLocks noChangeAspect="1"/>
          </p:cNvPicPr>
          <p:nvPr/>
        </p:nvPicPr>
        <p:blipFill>
          <a:blip r:embed="rId8"/>
          <a:stretch>
            <a:fillRect/>
          </a:stretch>
        </p:blipFill>
        <p:spPr>
          <a:xfrm>
            <a:off x="426098" y="3420269"/>
            <a:ext cx="2554061" cy="1511318"/>
          </a:xfrm>
          <a:prstGeom prst="rect">
            <a:avLst/>
          </a:prstGeom>
        </p:spPr>
      </p:pic>
      <p:sp>
        <p:nvSpPr>
          <p:cNvPr id="23" name="Rectangle 22">
            <a:extLst>
              <a:ext uri="{FF2B5EF4-FFF2-40B4-BE49-F238E27FC236}">
                <a16:creationId xmlns:a16="http://schemas.microsoft.com/office/drawing/2014/main" id="{49A6D205-D216-4D2D-8953-A409EE6A0231}"/>
              </a:ext>
            </a:extLst>
          </p:cNvPr>
          <p:cNvSpPr/>
          <p:nvPr/>
        </p:nvSpPr>
        <p:spPr>
          <a:xfrm>
            <a:off x="927689" y="5208898"/>
            <a:ext cx="1297150" cy="584775"/>
          </a:xfrm>
          <a:prstGeom prst="rect">
            <a:avLst/>
          </a:prstGeom>
        </p:spPr>
        <p:txBody>
          <a:bodyPr wrap="none">
            <a:spAutoFit/>
          </a:bodyPr>
          <a:lstStyle/>
          <a:p>
            <a:r>
              <a:rPr lang="en-US" sz="1600" dirty="0" err="1"/>
              <a:t>Hioki</a:t>
            </a:r>
            <a:r>
              <a:rPr lang="en-US" sz="1600" dirty="0"/>
              <a:t> IM3570</a:t>
            </a:r>
          </a:p>
          <a:p>
            <a:r>
              <a:rPr lang="en-US" sz="1600" dirty="0"/>
              <a:t>Price- 6 Lakh</a:t>
            </a:r>
          </a:p>
        </p:txBody>
      </p:sp>
      <p:pic>
        <p:nvPicPr>
          <p:cNvPr id="24" name="Picture 23">
            <a:extLst>
              <a:ext uri="{FF2B5EF4-FFF2-40B4-BE49-F238E27FC236}">
                <a16:creationId xmlns:a16="http://schemas.microsoft.com/office/drawing/2014/main" id="{F2385B6A-F373-4C6B-B1EE-72D8E1EEADC2}"/>
              </a:ext>
            </a:extLst>
          </p:cNvPr>
          <p:cNvPicPr>
            <a:picLocks noChangeAspect="1"/>
          </p:cNvPicPr>
          <p:nvPr/>
        </p:nvPicPr>
        <p:blipFill rotWithShape="1">
          <a:blip r:embed="rId9"/>
          <a:srcRect l="-15" t="7482" r="3447" b="37375"/>
          <a:stretch/>
        </p:blipFill>
        <p:spPr>
          <a:xfrm>
            <a:off x="3331646" y="3187196"/>
            <a:ext cx="4402104" cy="1460459"/>
          </a:xfrm>
          <a:prstGeom prst="rect">
            <a:avLst/>
          </a:prstGeom>
        </p:spPr>
      </p:pic>
      <p:sp>
        <p:nvSpPr>
          <p:cNvPr id="25" name="Rectangle 24">
            <a:extLst>
              <a:ext uri="{FF2B5EF4-FFF2-40B4-BE49-F238E27FC236}">
                <a16:creationId xmlns:a16="http://schemas.microsoft.com/office/drawing/2014/main" id="{D9AEB87D-8938-4A54-A249-952915F66AFD}"/>
              </a:ext>
            </a:extLst>
          </p:cNvPr>
          <p:cNvSpPr/>
          <p:nvPr/>
        </p:nvSpPr>
        <p:spPr>
          <a:xfrm>
            <a:off x="4943979" y="4746976"/>
            <a:ext cx="1177438" cy="369332"/>
          </a:xfrm>
          <a:prstGeom prst="rect">
            <a:avLst/>
          </a:prstGeom>
        </p:spPr>
        <p:txBody>
          <a:bodyPr wrap="none">
            <a:spAutoFit/>
          </a:bodyPr>
          <a:lstStyle/>
          <a:p>
            <a:r>
              <a:rPr lang="en-US" b="1" dirty="0" err="1"/>
              <a:t>BIACorpus</a:t>
            </a:r>
            <a:endParaRPr lang="en-US" b="1" dirty="0"/>
          </a:p>
        </p:txBody>
      </p:sp>
      <p:pic>
        <p:nvPicPr>
          <p:cNvPr id="26" name="Picture 25">
            <a:extLst>
              <a:ext uri="{FF2B5EF4-FFF2-40B4-BE49-F238E27FC236}">
                <a16:creationId xmlns:a16="http://schemas.microsoft.com/office/drawing/2014/main" id="{22D45A54-FBDC-437A-B61F-04AFFE21F228}"/>
              </a:ext>
            </a:extLst>
          </p:cNvPr>
          <p:cNvPicPr>
            <a:picLocks noChangeAspect="1"/>
          </p:cNvPicPr>
          <p:nvPr/>
        </p:nvPicPr>
        <p:blipFill>
          <a:blip r:embed="rId10"/>
          <a:stretch>
            <a:fillRect/>
          </a:stretch>
        </p:blipFill>
        <p:spPr>
          <a:xfrm>
            <a:off x="6121417" y="4891690"/>
            <a:ext cx="2321630" cy="1601745"/>
          </a:xfrm>
          <a:prstGeom prst="rect">
            <a:avLst/>
          </a:prstGeom>
        </p:spPr>
      </p:pic>
      <p:pic>
        <p:nvPicPr>
          <p:cNvPr id="27" name="Picture 26">
            <a:extLst>
              <a:ext uri="{FF2B5EF4-FFF2-40B4-BE49-F238E27FC236}">
                <a16:creationId xmlns:a16="http://schemas.microsoft.com/office/drawing/2014/main" id="{47691F4D-4961-459F-B3F8-4C864C609CA7}"/>
              </a:ext>
            </a:extLst>
          </p:cNvPr>
          <p:cNvPicPr>
            <a:picLocks noChangeAspect="1"/>
          </p:cNvPicPr>
          <p:nvPr/>
        </p:nvPicPr>
        <p:blipFill>
          <a:blip r:embed="rId11"/>
          <a:stretch>
            <a:fillRect/>
          </a:stretch>
        </p:blipFill>
        <p:spPr>
          <a:xfrm>
            <a:off x="8564909" y="3057413"/>
            <a:ext cx="2888256" cy="2401010"/>
          </a:xfrm>
          <a:prstGeom prst="rect">
            <a:avLst/>
          </a:prstGeom>
        </p:spPr>
      </p:pic>
      <p:sp>
        <p:nvSpPr>
          <p:cNvPr id="28" name="Rectangle 27">
            <a:extLst>
              <a:ext uri="{FF2B5EF4-FFF2-40B4-BE49-F238E27FC236}">
                <a16:creationId xmlns:a16="http://schemas.microsoft.com/office/drawing/2014/main" id="{F0CF51AE-E905-458A-BA7A-95B1726A7A8D}"/>
              </a:ext>
            </a:extLst>
          </p:cNvPr>
          <p:cNvSpPr/>
          <p:nvPr/>
        </p:nvSpPr>
        <p:spPr>
          <a:xfrm>
            <a:off x="9275567" y="5677406"/>
            <a:ext cx="1466940" cy="369332"/>
          </a:xfrm>
          <a:prstGeom prst="rect">
            <a:avLst/>
          </a:prstGeom>
        </p:spPr>
        <p:txBody>
          <a:bodyPr wrap="none">
            <a:spAutoFit/>
          </a:bodyPr>
          <a:lstStyle/>
          <a:p>
            <a:r>
              <a:rPr lang="en-US" b="1" dirty="0"/>
              <a:t>Fluke-BT5300</a:t>
            </a:r>
            <a:endParaRPr lang="en-US" dirty="0"/>
          </a:p>
        </p:txBody>
      </p:sp>
    </p:spTree>
    <p:extLst>
      <p:ext uri="{BB962C8B-B14F-4D97-AF65-F5344CB8AC3E}">
        <p14:creationId xmlns:p14="http://schemas.microsoft.com/office/powerpoint/2010/main" val="342816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5A5717-BA51-4BA8-BC10-A11E93835975}"/>
              </a:ext>
            </a:extLst>
          </p:cNvPr>
          <p:cNvSpPr/>
          <p:nvPr/>
        </p:nvSpPr>
        <p:spPr>
          <a:xfrm>
            <a:off x="0" y="-4930"/>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pic>
        <p:nvPicPr>
          <p:cNvPr id="5" name="Picture 4">
            <a:extLst>
              <a:ext uri="{FF2B5EF4-FFF2-40B4-BE49-F238E27FC236}">
                <a16:creationId xmlns:a16="http://schemas.microsoft.com/office/drawing/2014/main" id="{AC83FA0E-9465-4003-B2B5-B9A22F84DA22}"/>
              </a:ext>
            </a:extLst>
          </p:cNvPr>
          <p:cNvPicPr>
            <a:picLocks noChangeAspect="1"/>
          </p:cNvPicPr>
          <p:nvPr/>
        </p:nvPicPr>
        <p:blipFill>
          <a:blip r:embed="rId2"/>
          <a:stretch>
            <a:fillRect/>
          </a:stretch>
        </p:blipFill>
        <p:spPr>
          <a:xfrm>
            <a:off x="0" y="-4930"/>
            <a:ext cx="979311" cy="713344"/>
          </a:xfrm>
          <a:prstGeom prst="rect">
            <a:avLst/>
          </a:prstGeom>
        </p:spPr>
      </p:pic>
      <p:sp>
        <p:nvSpPr>
          <p:cNvPr id="6" name="TextBox 5">
            <a:extLst>
              <a:ext uri="{FF2B5EF4-FFF2-40B4-BE49-F238E27FC236}">
                <a16:creationId xmlns:a16="http://schemas.microsoft.com/office/drawing/2014/main" id="{70916181-C565-4919-845C-22D1527E5D10}"/>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sp>
        <p:nvSpPr>
          <p:cNvPr id="7" name="TextBox 6">
            <a:extLst>
              <a:ext uri="{FF2B5EF4-FFF2-40B4-BE49-F238E27FC236}">
                <a16:creationId xmlns:a16="http://schemas.microsoft.com/office/drawing/2014/main" id="{7CA51B80-8113-462D-95A3-09CFDD42C55E}"/>
              </a:ext>
            </a:extLst>
          </p:cNvPr>
          <p:cNvSpPr txBox="1"/>
          <p:nvPr/>
        </p:nvSpPr>
        <p:spPr>
          <a:xfrm>
            <a:off x="2749565" y="42961"/>
            <a:ext cx="6380132" cy="646331"/>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Results and Calibration Device</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15" name="Rectangle 8">
            <a:extLst>
              <a:ext uri="{FF2B5EF4-FFF2-40B4-BE49-F238E27FC236}">
                <a16:creationId xmlns:a16="http://schemas.microsoft.com/office/drawing/2014/main" id="{E8697556-3809-4E6B-B226-37D5E82D3661}"/>
              </a:ext>
            </a:extLst>
          </p:cNvPr>
          <p:cNvSpPr>
            <a:spLocks noChangeArrowheads="1"/>
          </p:cNvSpPr>
          <p:nvPr/>
        </p:nvSpPr>
        <p:spPr bwMode="auto">
          <a:xfrm>
            <a:off x="0" y="457200"/>
            <a:ext cx="11879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21" name="TextBox 20">
            <a:extLst>
              <a:ext uri="{FF2B5EF4-FFF2-40B4-BE49-F238E27FC236}">
                <a16:creationId xmlns:a16="http://schemas.microsoft.com/office/drawing/2014/main" id="{5C22C861-4981-4294-B6FF-708F06CEBBDB}"/>
              </a:ext>
            </a:extLst>
          </p:cNvPr>
          <p:cNvSpPr txBox="1"/>
          <p:nvPr/>
        </p:nvSpPr>
        <p:spPr>
          <a:xfrm>
            <a:off x="11393318" y="6049530"/>
            <a:ext cx="5820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E00C6EC-3893-4F93-ADB8-6F4DC15EE738}"/>
              </a:ext>
            </a:extLst>
          </p:cNvPr>
          <p:cNvPicPr>
            <a:picLocks noChangeAspect="1"/>
          </p:cNvPicPr>
          <p:nvPr/>
        </p:nvPicPr>
        <p:blipFill>
          <a:blip r:embed="rId3"/>
          <a:stretch>
            <a:fillRect/>
          </a:stretch>
        </p:blipFill>
        <p:spPr>
          <a:xfrm>
            <a:off x="10611040" y="0"/>
            <a:ext cx="1268223" cy="692331"/>
          </a:xfrm>
          <a:prstGeom prst="rect">
            <a:avLst/>
          </a:prstGeom>
        </p:spPr>
      </p:pic>
      <p:pic>
        <p:nvPicPr>
          <p:cNvPr id="10" name="Picture 9" descr="https://lh7-us.googleusercontent.com/8nHMmKu_uP9GXKvTEsG4xVCFOac41I0eKfIczLATbNXvlZketcE10ybS57VNhVP1vWL6P4PLEyvvTsOmqbLk5u49drTIkj_ygDtT-TeQZbpi4-QKa18sT_4zqn8DziiqJY6Jbe_M39PpRJl4LFxocAo">
            <a:extLst>
              <a:ext uri="{FF2B5EF4-FFF2-40B4-BE49-F238E27FC236}">
                <a16:creationId xmlns:a16="http://schemas.microsoft.com/office/drawing/2014/main" id="{6D174136-E473-47B2-9417-BDABADE26B33}"/>
              </a:ext>
            </a:extLst>
          </p:cNvPr>
          <p:cNvPicPr/>
          <p:nvPr/>
        </p:nvPicPr>
        <p:blipFill rotWithShape="1">
          <a:blip r:embed="rId4">
            <a:extLst>
              <a:ext uri="{28A0092B-C50C-407E-A947-70E740481C1C}">
                <a14:useLocalDpi xmlns:a14="http://schemas.microsoft.com/office/drawing/2010/main" val="0"/>
              </a:ext>
            </a:extLst>
          </a:blip>
          <a:srcRect l="26435" t="1" r="27478" b="22980"/>
          <a:stretch/>
        </p:blipFill>
        <p:spPr bwMode="auto">
          <a:xfrm>
            <a:off x="1738691" y="1067709"/>
            <a:ext cx="3115929" cy="1623240"/>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A28AE751-66DC-4A98-A33D-BBD7F01993D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024644" y="918106"/>
            <a:ext cx="3115929" cy="1783136"/>
          </a:xfrm>
          <a:prstGeom prst="rect">
            <a:avLst/>
          </a:prstGeom>
          <a:noFill/>
        </p:spPr>
      </p:pic>
      <p:sp>
        <p:nvSpPr>
          <p:cNvPr id="2" name="Rectangle 1">
            <a:extLst>
              <a:ext uri="{FF2B5EF4-FFF2-40B4-BE49-F238E27FC236}">
                <a16:creationId xmlns:a16="http://schemas.microsoft.com/office/drawing/2014/main" id="{4CB00223-0754-4D71-B39F-960588099BB8}"/>
              </a:ext>
            </a:extLst>
          </p:cNvPr>
          <p:cNvSpPr/>
          <p:nvPr/>
        </p:nvSpPr>
        <p:spPr>
          <a:xfrm>
            <a:off x="2682691" y="2585307"/>
            <a:ext cx="5634876" cy="458074"/>
          </a:xfrm>
          <a:prstGeom prst="rect">
            <a:avLst/>
          </a:prstGeom>
        </p:spPr>
        <p:txBody>
          <a:bodyPr wrap="none">
            <a:spAutoFit/>
          </a:bodyPr>
          <a:lstStyle/>
          <a:p>
            <a:pPr marL="457200" marR="0" indent="0" algn="ctr">
              <a:lnSpc>
                <a:spcPct val="150000"/>
              </a:lnSpc>
              <a:spcBef>
                <a:spcPts val="145"/>
              </a:spcBef>
              <a:spcAft>
                <a:spcPts val="0"/>
              </a:spcAft>
              <a:tabLst>
                <a:tab pos="2038350" algn="l"/>
              </a:tabLst>
            </a:pPr>
            <a:r>
              <a:rPr lang="en-US" dirty="0">
                <a:solidFill>
                  <a:srgbClr val="000000"/>
                </a:solidFill>
                <a:latin typeface="Times New Roman" panose="02020603050405020304" pitchFamily="18" charset="0"/>
                <a:ea typeface="Times New Roman" panose="02020603050405020304" pitchFamily="18" charset="0"/>
              </a:rPr>
              <a:t>Figure 2. Circuit modality of RC calibration reference</a:t>
            </a:r>
            <a:endParaRPr lang="en-US"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7DC333B-7C6A-4492-B196-845EEB508CE5}"/>
              </a:ext>
            </a:extLst>
          </p:cNvPr>
          <p:cNvPicPr>
            <a:picLocks noChangeAspect="1"/>
          </p:cNvPicPr>
          <p:nvPr/>
        </p:nvPicPr>
        <p:blipFill>
          <a:blip r:embed="rId6"/>
          <a:stretch>
            <a:fillRect/>
          </a:stretch>
        </p:blipFill>
        <p:spPr>
          <a:xfrm>
            <a:off x="1476225" y="3149732"/>
            <a:ext cx="4463406" cy="3211148"/>
          </a:xfrm>
          <a:prstGeom prst="rect">
            <a:avLst/>
          </a:prstGeom>
        </p:spPr>
      </p:pic>
      <p:sp>
        <p:nvSpPr>
          <p:cNvPr id="8" name="Rectangle 7">
            <a:extLst>
              <a:ext uri="{FF2B5EF4-FFF2-40B4-BE49-F238E27FC236}">
                <a16:creationId xmlns:a16="http://schemas.microsoft.com/office/drawing/2014/main" id="{AF4276BF-2ADD-4818-8FD8-F9F780253002}"/>
              </a:ext>
            </a:extLst>
          </p:cNvPr>
          <p:cNvSpPr/>
          <p:nvPr/>
        </p:nvSpPr>
        <p:spPr>
          <a:xfrm>
            <a:off x="5799301" y="3779962"/>
            <a:ext cx="5445850" cy="369332"/>
          </a:xfrm>
          <a:prstGeom prst="rect">
            <a:avLst/>
          </a:prstGeom>
        </p:spPr>
        <p:txBody>
          <a:bodyPr wrap="none">
            <a:spAutoFit/>
          </a:bodyPr>
          <a:lstStyle/>
          <a:p>
            <a:r>
              <a:rPr lang="en-US" dirty="0"/>
              <a:t>Fig. 1. Block diagram of the AD5940 measuring board T1</a:t>
            </a:r>
          </a:p>
        </p:txBody>
      </p:sp>
    </p:spTree>
    <p:extLst>
      <p:ext uri="{BB962C8B-B14F-4D97-AF65-F5344CB8AC3E}">
        <p14:creationId xmlns:p14="http://schemas.microsoft.com/office/powerpoint/2010/main" val="13187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4461214" y="38388"/>
            <a:ext cx="2984615"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Methodology-3</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1175539" y="1294044"/>
            <a:ext cx="9293051" cy="2246769"/>
          </a:xfrm>
          <a:prstGeom prst="rect">
            <a:avLst/>
          </a:prstGeom>
          <a:noFill/>
        </p:spPr>
        <p:txBody>
          <a:bodyPr wrap="square">
            <a:spAutoFit/>
          </a:bodyPr>
          <a:lstStyle/>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r>
              <a:rPr lang="en-US" sz="2000" dirty="0">
                <a:latin typeface="Times New Roman" panose="02020603050405020304" pitchFamily="18" charset="0"/>
                <a:cs typeface="Times New Roman" panose="02020603050405020304" pitchFamily="18" charset="0"/>
              </a:rPr>
              <a:t>Now I will make 3RC circuit PCB and make algorithms for Data analysis of test board and Calibration.</a:t>
            </a:r>
          </a:p>
          <a:p>
            <a:pPr marL="457200" indent="-457200" algn="just">
              <a:buFont typeface="+mj-lt"/>
              <a:buAutoNum type="arabicPeriod" startAt="11"/>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r>
              <a:rPr lang="en-US" sz="2000" dirty="0">
                <a:latin typeface="Times New Roman" panose="02020603050405020304" pitchFamily="18" charset="0"/>
                <a:cs typeface="Times New Roman" panose="02020603050405020304" pitchFamily="18" charset="0"/>
              </a:rPr>
              <a:t>All calibration (Ci) and test (</a:t>
            </a:r>
            <a:r>
              <a:rPr lang="en-US" sz="2000" dirty="0" err="1">
                <a:latin typeface="Times New Roman" panose="02020603050405020304" pitchFamily="18" charset="0"/>
                <a:cs typeface="Times New Roman" panose="02020603050405020304" pitchFamily="18" charset="0"/>
              </a:rPr>
              <a:t>Ti</a:t>
            </a:r>
            <a:r>
              <a:rPr lang="en-US" sz="2000" dirty="0">
                <a:latin typeface="Times New Roman" panose="02020603050405020304" pitchFamily="18" charset="0"/>
                <a:cs typeface="Times New Roman" panose="02020603050405020304" pitchFamily="18" charset="0"/>
              </a:rPr>
              <a:t>) boards will measured with each device. Then MATLAB will used to calculate the calibration factors for each frequency point from the C boards and to correct and plot the measurements of the T boards.</a:t>
            </a:r>
          </a:p>
        </p:txBody>
      </p:sp>
      <p:pic>
        <p:nvPicPr>
          <p:cNvPr id="8" name="Picture 7">
            <a:extLst>
              <a:ext uri="{FF2B5EF4-FFF2-40B4-BE49-F238E27FC236}">
                <a16:creationId xmlns:a16="http://schemas.microsoft.com/office/drawing/2014/main" id="{F9E51EA1-C6EF-430A-BC07-60CC4A118857}"/>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338366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94A830-4023-57ED-F729-628DD17CB322}"/>
              </a:ext>
            </a:extLst>
          </p:cNvPr>
          <p:cNvSpPr/>
          <p:nvPr/>
        </p:nvSpPr>
        <p:spPr>
          <a:xfrm>
            <a:off x="0" y="10024"/>
            <a:ext cx="11879263" cy="705253"/>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5" name="TextBox 4">
            <a:extLst>
              <a:ext uri="{FF2B5EF4-FFF2-40B4-BE49-F238E27FC236}">
                <a16:creationId xmlns:a16="http://schemas.microsoft.com/office/drawing/2014/main" id="{027B3CB4-6BAC-C717-B68D-FA217295482D}"/>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6" name="Picture 5">
            <a:extLst>
              <a:ext uri="{FF2B5EF4-FFF2-40B4-BE49-F238E27FC236}">
                <a16:creationId xmlns:a16="http://schemas.microsoft.com/office/drawing/2014/main" id="{049BC836-BB26-7860-262C-CA5718C1849A}"/>
              </a:ext>
            </a:extLst>
          </p:cNvPr>
          <p:cNvPicPr>
            <a:picLocks noChangeAspect="1"/>
          </p:cNvPicPr>
          <p:nvPr/>
        </p:nvPicPr>
        <p:blipFill>
          <a:blip r:embed="rId2"/>
          <a:stretch>
            <a:fillRect/>
          </a:stretch>
        </p:blipFill>
        <p:spPr>
          <a:xfrm>
            <a:off x="0" y="-4930"/>
            <a:ext cx="979311" cy="713344"/>
          </a:xfrm>
          <a:prstGeom prst="rect">
            <a:avLst/>
          </a:prstGeom>
        </p:spPr>
      </p:pic>
      <p:sp>
        <p:nvSpPr>
          <p:cNvPr id="8" name="TextBox 7">
            <a:extLst>
              <a:ext uri="{FF2B5EF4-FFF2-40B4-BE49-F238E27FC236}">
                <a16:creationId xmlns:a16="http://schemas.microsoft.com/office/drawing/2014/main" id="{1266649F-58B0-8F63-FF61-F7ACB40738C6}"/>
              </a:ext>
            </a:extLst>
          </p:cNvPr>
          <p:cNvSpPr txBox="1"/>
          <p:nvPr/>
        </p:nvSpPr>
        <p:spPr>
          <a:xfrm>
            <a:off x="4416792" y="10024"/>
            <a:ext cx="3316419" cy="615874"/>
          </a:xfrm>
          <a:prstGeom prst="rect">
            <a:avLst/>
          </a:prstGeom>
          <a:noFill/>
        </p:spPr>
        <p:txBody>
          <a:bodyPr wrap="square" rtlCol="0">
            <a:spAutoFit/>
          </a:bodyPr>
          <a:lstStyle/>
          <a:p>
            <a:pPr algn="ctr"/>
            <a:r>
              <a:rPr lang="en-US" sz="3402" b="1"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References-1</a:t>
            </a:r>
            <a:endParaRPr lang="en-IN" sz="3402"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B02167-4EF3-DEB1-4FD4-0B6A13B2048B}"/>
              </a:ext>
            </a:extLst>
          </p:cNvPr>
          <p:cNvSpPr txBox="1"/>
          <p:nvPr/>
        </p:nvSpPr>
        <p:spPr>
          <a:xfrm>
            <a:off x="979311" y="1241719"/>
            <a:ext cx="9631729" cy="4401205"/>
          </a:xfrm>
          <a:prstGeom prst="rect">
            <a:avLst/>
          </a:prstGeom>
          <a:noFill/>
        </p:spPr>
        <p:txBody>
          <a:bodyPr wrap="square" rtlCol="0">
            <a:spAutoFit/>
          </a:bodyPr>
          <a:lstStyle/>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A Novel Wearable Device for Continuous Bioimpedance Monitoring in Congestive Heart Failure Patients.</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Continuous monitoring of the health status of cement-based structures: electrical impedance measurements and remote monitoring solutions.</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Design of a portable electrochemical impedance spectroscopy measurement system based on AD5941 for lithium-ion batteries. </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Accuracy Improvement by A Three-Reference Calibration Algorithm for A Bioimpedance Spectrometer</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Application of a three-reference calibration algorithm for an electrical impedance spectrometer</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Designing a High Input-Impedance Buffer for Dry-Electrode Bioimpedance Analysis</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Detection of the Yogurt Incubation Kinetics by Portable Impedance Converter</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Enhancing the Precision of AD5940 Segmental Bioimpedance Measurements through Self-Calibration.</a:t>
            </a:r>
          </a:p>
        </p:txBody>
      </p:sp>
      <p:sp>
        <p:nvSpPr>
          <p:cNvPr id="2" name="TextBox 1">
            <a:extLst>
              <a:ext uri="{FF2B5EF4-FFF2-40B4-BE49-F238E27FC236}">
                <a16:creationId xmlns:a16="http://schemas.microsoft.com/office/drawing/2014/main" id="{FCCA6BCC-C7F5-3052-5FD9-19F33CDC968B}"/>
              </a:ext>
            </a:extLst>
          </p:cNvPr>
          <p:cNvSpPr txBox="1"/>
          <p:nvPr/>
        </p:nvSpPr>
        <p:spPr>
          <a:xfrm>
            <a:off x="11232914" y="6033838"/>
            <a:ext cx="5447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15</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A790696-BF08-4B67-B3F2-32AD1C9EC2BB}"/>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1836655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94A830-4023-57ED-F729-628DD17CB322}"/>
              </a:ext>
            </a:extLst>
          </p:cNvPr>
          <p:cNvSpPr/>
          <p:nvPr/>
        </p:nvSpPr>
        <p:spPr>
          <a:xfrm>
            <a:off x="0" y="10024"/>
            <a:ext cx="11879263" cy="705253"/>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5" name="TextBox 4">
            <a:extLst>
              <a:ext uri="{FF2B5EF4-FFF2-40B4-BE49-F238E27FC236}">
                <a16:creationId xmlns:a16="http://schemas.microsoft.com/office/drawing/2014/main" id="{027B3CB4-6BAC-C717-B68D-FA217295482D}"/>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6" name="Picture 5">
            <a:extLst>
              <a:ext uri="{FF2B5EF4-FFF2-40B4-BE49-F238E27FC236}">
                <a16:creationId xmlns:a16="http://schemas.microsoft.com/office/drawing/2014/main" id="{049BC836-BB26-7860-262C-CA5718C1849A}"/>
              </a:ext>
            </a:extLst>
          </p:cNvPr>
          <p:cNvPicPr>
            <a:picLocks noChangeAspect="1"/>
          </p:cNvPicPr>
          <p:nvPr/>
        </p:nvPicPr>
        <p:blipFill>
          <a:blip r:embed="rId2"/>
          <a:stretch>
            <a:fillRect/>
          </a:stretch>
        </p:blipFill>
        <p:spPr>
          <a:xfrm>
            <a:off x="0" y="-4930"/>
            <a:ext cx="979311" cy="713344"/>
          </a:xfrm>
          <a:prstGeom prst="rect">
            <a:avLst/>
          </a:prstGeom>
        </p:spPr>
      </p:pic>
      <p:sp>
        <p:nvSpPr>
          <p:cNvPr id="8" name="TextBox 7">
            <a:extLst>
              <a:ext uri="{FF2B5EF4-FFF2-40B4-BE49-F238E27FC236}">
                <a16:creationId xmlns:a16="http://schemas.microsoft.com/office/drawing/2014/main" id="{1266649F-58B0-8F63-FF61-F7ACB40738C6}"/>
              </a:ext>
            </a:extLst>
          </p:cNvPr>
          <p:cNvSpPr txBox="1"/>
          <p:nvPr/>
        </p:nvSpPr>
        <p:spPr>
          <a:xfrm>
            <a:off x="4416792" y="10024"/>
            <a:ext cx="3316419" cy="615874"/>
          </a:xfrm>
          <a:prstGeom prst="rect">
            <a:avLst/>
          </a:prstGeom>
          <a:noFill/>
        </p:spPr>
        <p:txBody>
          <a:bodyPr wrap="square" rtlCol="0">
            <a:spAutoFit/>
          </a:bodyPr>
          <a:lstStyle/>
          <a:p>
            <a:pPr algn="ctr"/>
            <a:r>
              <a:rPr lang="en-US" sz="3402" b="1"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References-2</a:t>
            </a:r>
            <a:endParaRPr lang="en-IN" sz="3402"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B02167-4EF3-DEB1-4FD4-0B6A13B2048B}"/>
              </a:ext>
            </a:extLst>
          </p:cNvPr>
          <p:cNvSpPr txBox="1"/>
          <p:nvPr/>
        </p:nvSpPr>
        <p:spPr>
          <a:xfrm>
            <a:off x="979311" y="1241719"/>
            <a:ext cx="9631729" cy="2862322"/>
          </a:xfrm>
          <a:prstGeom prst="rect">
            <a:avLst/>
          </a:prstGeom>
          <a:noFill/>
        </p:spPr>
        <p:txBody>
          <a:bodyPr wrap="square" rtlCol="0">
            <a:spAutoFit/>
          </a:bodyPr>
          <a:lstStyle/>
          <a:p>
            <a:pPr marL="457200" lvl="0" indent="-457200" algn="just">
              <a:buFont typeface="+mj-lt"/>
              <a:buAutoNum type="arabicPeriod" startAt="9"/>
            </a:pPr>
            <a:r>
              <a:rPr lang="en-US" sz="2000" dirty="0">
                <a:latin typeface="Times New Roman" panose="02020603050405020304" pitchFamily="18" charset="0"/>
                <a:cs typeface="Times New Roman" panose="02020603050405020304" pitchFamily="18" charset="0"/>
              </a:rPr>
              <a:t>Low-cost impedance analyzer and IDC sensors: an imperfect tool for dielectric condition monitoring</a:t>
            </a:r>
          </a:p>
          <a:p>
            <a:pPr marL="457200" lvl="0" indent="-457200" algn="just">
              <a:buFont typeface="+mj-lt"/>
              <a:buAutoNum type="arabicPeriod" startAt="9"/>
            </a:pPr>
            <a:r>
              <a:rPr lang="en-US" sz="2000" dirty="0">
                <a:latin typeface="Times New Roman" panose="02020603050405020304" pitchFamily="18" charset="0"/>
                <a:cs typeface="Times New Roman" panose="02020603050405020304" pitchFamily="18" charset="0"/>
              </a:rPr>
              <a:t>Smart Cup: An impedance sensing based fluid intake monitoring system for beverages classification and freshness detection</a:t>
            </a:r>
          </a:p>
          <a:p>
            <a:pPr marL="457200" lvl="0" indent="-457200" algn="just">
              <a:buFont typeface="+mj-lt"/>
              <a:buAutoNum type="arabicPeriod" startAt="9"/>
            </a:pPr>
            <a:r>
              <a:rPr lang="en-US" sz="2000" dirty="0">
                <a:latin typeface="Times New Roman" panose="02020603050405020304" pitchFamily="18" charset="0"/>
                <a:cs typeface="Times New Roman" panose="02020603050405020304" pitchFamily="18" charset="0"/>
              </a:rPr>
              <a:t>Tiny Stat: A Miniaturized Potentiated for Portable Electrochemical Measurements</a:t>
            </a:r>
          </a:p>
          <a:p>
            <a:pPr marL="457200" lvl="0" indent="-457200" algn="just">
              <a:buFont typeface="+mj-lt"/>
              <a:buAutoNum type="arabicPeriod" startAt="9"/>
            </a:pPr>
            <a:r>
              <a:rPr lang="en-US" sz="2000" dirty="0">
                <a:latin typeface="Times New Roman" panose="02020603050405020304" pitchFamily="18" charset="0"/>
                <a:cs typeface="Times New Roman" panose="02020603050405020304" pitchFamily="18" charset="0"/>
              </a:rPr>
              <a:t>Towards Wearable Sweat Sensing for Glucose and Lactate: Sensors Characterization</a:t>
            </a:r>
          </a:p>
          <a:p>
            <a:pPr marL="457200" lvl="0" indent="-457200" algn="just">
              <a:buFont typeface="+mj-lt"/>
              <a:buAutoNum type="arabicPeriod" startAt="9"/>
            </a:pPr>
            <a:r>
              <a:rPr lang="en-US" sz="2000" dirty="0">
                <a:latin typeface="Times New Roman" panose="02020603050405020304" pitchFamily="18" charset="0"/>
                <a:cs typeface="Times New Roman" panose="02020603050405020304" pitchFamily="18" charset="0"/>
              </a:rPr>
              <a:t>Wearable bioimpedance for continuous and context-aware clinical monitoring.</a:t>
            </a:r>
          </a:p>
          <a:p>
            <a:pPr marL="457200" lvl="0" indent="-457200" algn="just">
              <a:buFont typeface="+mj-lt"/>
              <a:buAutoNum type="arabicPeriod" startAt="9"/>
            </a:pPr>
            <a:r>
              <a:rPr lang="en-US" sz="2000" u="sng" dirty="0">
                <a:latin typeface="Times New Roman" panose="02020603050405020304" pitchFamily="18" charset="0"/>
                <a:cs typeface="Times New Roman" panose="02020603050405020304" pitchFamily="18" charset="0"/>
                <a:hlinkClick r:id="rId3"/>
              </a:rPr>
              <a:t>https://www.analog.com/en/resources/evaluation-hardware-and-software/evaluation-boards-kits/ev-cog-ad3029.html#eb-overview</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CCA6BCC-C7F5-3052-5FD9-19F33CDC968B}"/>
              </a:ext>
            </a:extLst>
          </p:cNvPr>
          <p:cNvSpPr txBox="1"/>
          <p:nvPr/>
        </p:nvSpPr>
        <p:spPr>
          <a:xfrm>
            <a:off x="11232914" y="6033838"/>
            <a:ext cx="5447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15</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A790696-BF08-4B67-B3F2-32AD1C9EC2BB}"/>
              </a:ext>
            </a:extLst>
          </p:cNvPr>
          <p:cNvPicPr>
            <a:picLocks noChangeAspect="1"/>
          </p:cNvPicPr>
          <p:nvPr/>
        </p:nvPicPr>
        <p:blipFill>
          <a:blip r:embed="rId4"/>
          <a:stretch>
            <a:fillRect/>
          </a:stretch>
        </p:blipFill>
        <p:spPr>
          <a:xfrm>
            <a:off x="10611040" y="0"/>
            <a:ext cx="1268223" cy="692331"/>
          </a:xfrm>
          <a:prstGeom prst="rect">
            <a:avLst/>
          </a:prstGeom>
        </p:spPr>
      </p:pic>
    </p:spTree>
    <p:extLst>
      <p:ext uri="{BB962C8B-B14F-4D97-AF65-F5344CB8AC3E}">
        <p14:creationId xmlns:p14="http://schemas.microsoft.com/office/powerpoint/2010/main" val="12532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4930"/>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248316" y="6049530"/>
            <a:ext cx="51394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16</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4930"/>
            <a:ext cx="979311" cy="713344"/>
          </a:xfrm>
          <a:prstGeom prst="rect">
            <a:avLst/>
          </a:prstGeom>
        </p:spPr>
      </p:pic>
      <p:sp>
        <p:nvSpPr>
          <p:cNvPr id="4" name="TextBox 3">
            <a:extLst>
              <a:ext uri="{FF2B5EF4-FFF2-40B4-BE49-F238E27FC236}">
                <a16:creationId xmlns:a16="http://schemas.microsoft.com/office/drawing/2014/main" id="{BDDD09FF-6E41-0D2F-9F13-27B1765C12A0}"/>
              </a:ext>
            </a:extLst>
          </p:cNvPr>
          <p:cNvSpPr txBox="1"/>
          <p:nvPr/>
        </p:nvSpPr>
        <p:spPr>
          <a:xfrm>
            <a:off x="3053273" y="2581087"/>
            <a:ext cx="5772715"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 </a:t>
            </a:r>
            <a:endParaRPr lang="en-IN" sz="8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2EA995E-4ED9-400A-8742-9AF1887F6D8E}"/>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169726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6863"/>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371271" y="6025732"/>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2"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1" y="0"/>
            <a:ext cx="977146" cy="711767"/>
          </a:xfrm>
          <a:prstGeom prst="rect">
            <a:avLst/>
          </a:prstGeom>
        </p:spPr>
      </p:pic>
      <p:sp>
        <p:nvSpPr>
          <p:cNvPr id="4" name="TextBox 3">
            <a:extLst>
              <a:ext uri="{FF2B5EF4-FFF2-40B4-BE49-F238E27FC236}">
                <a16:creationId xmlns:a16="http://schemas.microsoft.com/office/drawing/2014/main" id="{480545CC-B697-E21F-B5DD-E1EA0A4A6FCE}"/>
              </a:ext>
            </a:extLst>
          </p:cNvPr>
          <p:cNvSpPr txBox="1"/>
          <p:nvPr/>
        </p:nvSpPr>
        <p:spPr>
          <a:xfrm>
            <a:off x="4821865" y="45303"/>
            <a:ext cx="2235530" cy="615874"/>
          </a:xfrm>
          <a:prstGeom prst="rect">
            <a:avLst/>
          </a:prstGeom>
          <a:noFill/>
        </p:spPr>
        <p:txBody>
          <a:bodyPr wrap="square">
            <a:spAutoFit/>
          </a:bodyPr>
          <a:lstStyle/>
          <a:p>
            <a:r>
              <a:rPr lang="en-US" sz="3402"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endParaRPr lang="en-IN" sz="3402"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85D5072-56B5-A3B2-15B4-4006E113866B}"/>
              </a:ext>
            </a:extLst>
          </p:cNvPr>
          <p:cNvSpPr txBox="1"/>
          <p:nvPr/>
        </p:nvSpPr>
        <p:spPr>
          <a:xfrm>
            <a:off x="1132059" y="1245712"/>
            <a:ext cx="8682081" cy="3046988"/>
          </a:xfrm>
          <a:prstGeom prst="rect">
            <a:avLst/>
          </a:prstGeom>
          <a:noFill/>
        </p:spPr>
        <p:txBody>
          <a:bodyPr wrap="square">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Objectives</a:t>
            </a:r>
          </a:p>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Results and discussions</a:t>
            </a:r>
          </a:p>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Conclusions</a:t>
            </a:r>
          </a:p>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Future works </a:t>
            </a:r>
          </a:p>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References</a:t>
            </a:r>
          </a:p>
        </p:txBody>
      </p:sp>
      <p:pic>
        <p:nvPicPr>
          <p:cNvPr id="8" name="Picture 7">
            <a:extLst>
              <a:ext uri="{FF2B5EF4-FFF2-40B4-BE49-F238E27FC236}">
                <a16:creationId xmlns:a16="http://schemas.microsoft.com/office/drawing/2014/main" id="{28E9B5DA-1CA4-413A-8FF3-525A53CF3AF3}"/>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356462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4648730" y="-27607"/>
            <a:ext cx="2581793"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Introduction</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1293100" y="924712"/>
            <a:ext cx="9317940" cy="3785652"/>
          </a:xfrm>
          <a:prstGeom prst="rect">
            <a:avLst/>
          </a:prstGeom>
          <a:noFill/>
        </p:spPr>
        <p:txBody>
          <a:bodyPr wrap="square">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I-Hub-Data is a Technology Innovation Hub (TIH) established by IIIT Hyderabad as part of the National Mission on Interdisciplinary Cyber-Physical Systems (NM-ICPS) scheme of Department of Science and Technology, Govt of India. It is dedicated to enhancing national research and deploying solutions in Data Banks, Data Services and Data Analytics. The Hub aims at putting together largescale datasets as well as developing solutions based on such datasets through Applied Research.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 basically assign to Participate in current Embedded/IoT system engineering research in medical IOT applications.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Design, development, production, testing, and maintenance of Embedded systems, sensors, and PCB.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Perform Embedded software interfacing, testing, and software release updates.</a:t>
            </a:r>
            <a:endParaRPr lang="en-US"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BBBFED3-7644-4E4C-AD29-947C6F7AB8C6}"/>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173385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4648730" y="-27607"/>
            <a:ext cx="2581793"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Objectives</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979312" y="980236"/>
            <a:ext cx="9631728" cy="4093428"/>
          </a:xfrm>
          <a:prstGeom prst="rect">
            <a:avLst/>
          </a:prstGeom>
          <a:noFill/>
        </p:spPr>
        <p:txBody>
          <a:bodyPr wrap="square">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 bioelectrical impedance analysis, or bioimpedance analysis (BIA), which is used to diagnose and monitor pathologies of the human body, was developed in the early 1960 s, and it has been recognized as a safe, rapid, reliable, easy, and cost-effective technique.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BIA is a measurement technique based on the electrophysiological characteristics of the dielectric and conductive properties of human tissues. BIA has been widely used to measure body composition. Recently, many studies have reported the possibility of using BIA to measure health status indicators and/or clinical outcomes in clinical populations using raw bioimpedance parameters, such as reactance, resistance, and phase angle (PA).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In particular, PA has been extensively investigated as an important index for monitoring and screening various diseases and conditions, such as mortality, nutrition status, diabetes, hemodialysis, chronic heart failure, and liver cirrhosis, etc.</a:t>
            </a:r>
            <a:endParaRPr lang="en-US"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1BF6908-EC5D-4187-B6E1-09A58C98DA1F}"/>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82533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4648730" y="-27607"/>
            <a:ext cx="2581793"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Devices</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403723-B5C1-4E6E-99E6-46E89C548EB7}"/>
              </a:ext>
            </a:extLst>
          </p:cNvPr>
          <p:cNvPicPr>
            <a:picLocks noChangeAspect="1"/>
          </p:cNvPicPr>
          <p:nvPr/>
        </p:nvPicPr>
        <p:blipFill>
          <a:blip r:embed="rId3"/>
          <a:stretch>
            <a:fillRect/>
          </a:stretch>
        </p:blipFill>
        <p:spPr>
          <a:xfrm>
            <a:off x="808105" y="980236"/>
            <a:ext cx="4724400" cy="2514600"/>
          </a:xfrm>
          <a:prstGeom prst="rect">
            <a:avLst/>
          </a:prstGeom>
        </p:spPr>
      </p:pic>
      <p:pic>
        <p:nvPicPr>
          <p:cNvPr id="6" name="Picture 5">
            <a:extLst>
              <a:ext uri="{FF2B5EF4-FFF2-40B4-BE49-F238E27FC236}">
                <a16:creationId xmlns:a16="http://schemas.microsoft.com/office/drawing/2014/main" id="{BC184172-5FE1-4749-96A9-3E0DABAEBC17}"/>
              </a:ext>
            </a:extLst>
          </p:cNvPr>
          <p:cNvPicPr>
            <a:picLocks noChangeAspect="1"/>
          </p:cNvPicPr>
          <p:nvPr/>
        </p:nvPicPr>
        <p:blipFill>
          <a:blip r:embed="rId4"/>
          <a:stretch>
            <a:fillRect/>
          </a:stretch>
        </p:blipFill>
        <p:spPr>
          <a:xfrm>
            <a:off x="6346759" y="909216"/>
            <a:ext cx="4505325" cy="2585619"/>
          </a:xfrm>
          <a:prstGeom prst="rect">
            <a:avLst/>
          </a:prstGeom>
        </p:spPr>
      </p:pic>
      <p:pic>
        <p:nvPicPr>
          <p:cNvPr id="8" name="Picture 7">
            <a:extLst>
              <a:ext uri="{FF2B5EF4-FFF2-40B4-BE49-F238E27FC236}">
                <a16:creationId xmlns:a16="http://schemas.microsoft.com/office/drawing/2014/main" id="{B735FF52-EAAF-4EB2-BE30-90E8DDCDDCC8}"/>
              </a:ext>
            </a:extLst>
          </p:cNvPr>
          <p:cNvPicPr>
            <a:picLocks noChangeAspect="1"/>
          </p:cNvPicPr>
          <p:nvPr/>
        </p:nvPicPr>
        <p:blipFill>
          <a:blip r:embed="rId5"/>
          <a:stretch>
            <a:fillRect/>
          </a:stretch>
        </p:blipFill>
        <p:spPr>
          <a:xfrm>
            <a:off x="708809" y="3678108"/>
            <a:ext cx="4429125" cy="2143125"/>
          </a:xfrm>
          <a:prstGeom prst="rect">
            <a:avLst/>
          </a:prstGeom>
        </p:spPr>
      </p:pic>
      <p:pic>
        <p:nvPicPr>
          <p:cNvPr id="9" name="Picture 8">
            <a:extLst>
              <a:ext uri="{FF2B5EF4-FFF2-40B4-BE49-F238E27FC236}">
                <a16:creationId xmlns:a16="http://schemas.microsoft.com/office/drawing/2014/main" id="{4D0E373E-F685-42D2-8F21-5B255CEE2A2D}"/>
              </a:ext>
            </a:extLst>
          </p:cNvPr>
          <p:cNvPicPr>
            <a:picLocks noChangeAspect="1"/>
          </p:cNvPicPr>
          <p:nvPr/>
        </p:nvPicPr>
        <p:blipFill>
          <a:blip r:embed="rId6"/>
          <a:stretch>
            <a:fillRect/>
          </a:stretch>
        </p:blipFill>
        <p:spPr>
          <a:xfrm>
            <a:off x="6446054" y="3518550"/>
            <a:ext cx="4724400" cy="2209800"/>
          </a:xfrm>
          <a:prstGeom prst="rect">
            <a:avLst/>
          </a:prstGeom>
        </p:spPr>
      </p:pic>
      <p:pic>
        <p:nvPicPr>
          <p:cNvPr id="10" name="Picture 9">
            <a:extLst>
              <a:ext uri="{FF2B5EF4-FFF2-40B4-BE49-F238E27FC236}">
                <a16:creationId xmlns:a16="http://schemas.microsoft.com/office/drawing/2014/main" id="{DCC821FE-D93F-430B-BED2-9B2EC7FBF599}"/>
              </a:ext>
            </a:extLst>
          </p:cNvPr>
          <p:cNvPicPr>
            <a:picLocks noChangeAspect="1"/>
          </p:cNvPicPr>
          <p:nvPr/>
        </p:nvPicPr>
        <p:blipFill>
          <a:blip r:embed="rId7"/>
          <a:stretch>
            <a:fillRect/>
          </a:stretch>
        </p:blipFill>
        <p:spPr>
          <a:xfrm>
            <a:off x="4353973" y="5791529"/>
            <a:ext cx="2876550" cy="714375"/>
          </a:xfrm>
          <a:prstGeom prst="rect">
            <a:avLst/>
          </a:prstGeom>
        </p:spPr>
      </p:pic>
      <p:pic>
        <p:nvPicPr>
          <p:cNvPr id="11" name="Picture 10">
            <a:extLst>
              <a:ext uri="{FF2B5EF4-FFF2-40B4-BE49-F238E27FC236}">
                <a16:creationId xmlns:a16="http://schemas.microsoft.com/office/drawing/2014/main" id="{69CDFB6E-7BF8-4C6C-B876-B35F0F077B3E}"/>
              </a:ext>
            </a:extLst>
          </p:cNvPr>
          <p:cNvPicPr>
            <a:picLocks noChangeAspect="1"/>
          </p:cNvPicPr>
          <p:nvPr/>
        </p:nvPicPr>
        <p:blipFill>
          <a:blip r:embed="rId8"/>
          <a:stretch>
            <a:fillRect/>
          </a:stretch>
        </p:blipFill>
        <p:spPr>
          <a:xfrm>
            <a:off x="907849" y="3403770"/>
            <a:ext cx="4238625" cy="342900"/>
          </a:xfrm>
          <a:prstGeom prst="rect">
            <a:avLst/>
          </a:prstGeom>
        </p:spPr>
      </p:pic>
      <p:pic>
        <p:nvPicPr>
          <p:cNvPr id="13" name="Picture 12">
            <a:extLst>
              <a:ext uri="{FF2B5EF4-FFF2-40B4-BE49-F238E27FC236}">
                <a16:creationId xmlns:a16="http://schemas.microsoft.com/office/drawing/2014/main" id="{8EE670DC-AC31-4286-82A1-1D1C8EB1D9E5}"/>
              </a:ext>
            </a:extLst>
          </p:cNvPr>
          <p:cNvPicPr>
            <a:picLocks noChangeAspect="1"/>
          </p:cNvPicPr>
          <p:nvPr/>
        </p:nvPicPr>
        <p:blipFill>
          <a:blip r:embed="rId9"/>
          <a:stretch>
            <a:fillRect/>
          </a:stretch>
        </p:blipFill>
        <p:spPr>
          <a:xfrm>
            <a:off x="10611040" y="0"/>
            <a:ext cx="1268223" cy="692331"/>
          </a:xfrm>
          <a:prstGeom prst="rect">
            <a:avLst/>
          </a:prstGeom>
        </p:spPr>
      </p:pic>
    </p:spTree>
    <p:extLst>
      <p:ext uri="{BB962C8B-B14F-4D97-AF65-F5344CB8AC3E}">
        <p14:creationId xmlns:p14="http://schemas.microsoft.com/office/powerpoint/2010/main" val="207689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3894529" y="0"/>
            <a:ext cx="5551714"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Novel Contribution-1</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979311" y="980536"/>
            <a:ext cx="9631729" cy="5324535"/>
          </a:xfrm>
          <a:prstGeom prst="rect">
            <a:avLst/>
          </a:prstGeom>
          <a:noFill/>
        </p:spPr>
        <p:txBody>
          <a:bodyPr wrap="square">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As a young research fellow, I have been assigned an ongoing project that are with collaboration of IIIT H and Apollo hospital.</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We are making Wearable device a belt that are put on chest and in which  four electrode are uses to measure bioimpedance of Person body and We use MUX to measure BIA at By change position of Voltage difference.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First I was assign to debug the code that give some Error on measuring direct Bio impedance by using Four electrode.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Second task was to make custom PCB by use of only AD5940 Analog front End for direct Measurement of Bio impedance by using only 4 electrode. So that we make size of device small and compact.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For Custom PCB Device I make schematic of AD5940 and then I make Bill of material(BOM) File and then order Components of Custom PCB device.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Do placement and routing of SMD component on PCB Board. After completing Custom PCB device.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Next task was to calibrate the custom PCB device so for that  purpose I have to review total 11 paper related to Bioimpedance and AD5940 in which I have to find calibration they have done.</a:t>
            </a:r>
          </a:p>
        </p:txBody>
      </p:sp>
      <p:pic>
        <p:nvPicPr>
          <p:cNvPr id="8" name="Picture 7">
            <a:extLst>
              <a:ext uri="{FF2B5EF4-FFF2-40B4-BE49-F238E27FC236}">
                <a16:creationId xmlns:a16="http://schemas.microsoft.com/office/drawing/2014/main" id="{5DAC82BC-E6A2-4A77-A2AB-1D323A549CD5}"/>
              </a:ext>
            </a:extLst>
          </p:cNvPr>
          <p:cNvPicPr>
            <a:picLocks noChangeAspect="1"/>
          </p:cNvPicPr>
          <p:nvPr/>
        </p:nvPicPr>
        <p:blipFill>
          <a:blip r:embed="rId3"/>
          <a:stretch>
            <a:fillRect/>
          </a:stretch>
        </p:blipFill>
        <p:spPr>
          <a:xfrm>
            <a:off x="10611040" y="0"/>
            <a:ext cx="1268223" cy="692331"/>
          </a:xfrm>
          <a:prstGeom prst="rect">
            <a:avLst/>
          </a:prstGeom>
        </p:spPr>
      </p:pic>
    </p:spTree>
    <p:extLst>
      <p:ext uri="{BB962C8B-B14F-4D97-AF65-F5344CB8AC3E}">
        <p14:creationId xmlns:p14="http://schemas.microsoft.com/office/powerpoint/2010/main" val="123167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3894529" y="0"/>
            <a:ext cx="5551714"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Novel Contribution-2</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979311" y="980536"/>
            <a:ext cx="9631729" cy="3477875"/>
          </a:xfrm>
          <a:prstGeom prst="rect">
            <a:avLst/>
          </a:prstGeom>
          <a:noFill/>
        </p:spPr>
        <p:txBody>
          <a:bodyPr wrap="square">
            <a:spAutoFit/>
          </a:bodyPr>
          <a:lstStyle/>
          <a:p>
            <a:pPr marL="457200" indent="-457200" algn="just">
              <a:buFont typeface="+mj-lt"/>
              <a:buAutoNum type="arabicPeriod" startAt="8"/>
            </a:pPr>
            <a:r>
              <a:rPr lang="en-US" sz="2000" dirty="0">
                <a:latin typeface="Times New Roman" panose="02020603050405020304" pitchFamily="18" charset="0"/>
                <a:cs typeface="Times New Roman" panose="02020603050405020304" pitchFamily="18" charset="0"/>
              </a:rPr>
              <a:t>I have found many devices that are commercially uses for bio impedance measurement that are some expensive.</a:t>
            </a:r>
          </a:p>
          <a:p>
            <a:pPr marL="457200" indent="-457200" algn="just">
              <a:buFont typeface="+mj-lt"/>
              <a:buAutoNum type="arabicPeriod" startAt="8"/>
            </a:pPr>
            <a:r>
              <a:rPr lang="en-US" sz="2000" dirty="0">
                <a:latin typeface="Times New Roman" panose="02020603050405020304" pitchFamily="18" charset="0"/>
                <a:cs typeface="Times New Roman" panose="02020603050405020304" pitchFamily="18" charset="0"/>
              </a:rPr>
              <a:t>Then I found a unique method and it is cheap and the method is </a:t>
            </a:r>
            <a:r>
              <a:rPr lang="en-US" sz="2000" dirty="0">
                <a:solidFill>
                  <a:srgbClr val="000000"/>
                </a:solidFill>
                <a:latin typeface="Times New Roman" panose="02020603050405020304" pitchFamily="18" charset="0"/>
                <a:ea typeface="Times New Roman" panose="02020603050405020304" pitchFamily="18" charset="0"/>
              </a:rPr>
              <a:t>Three-References Self-Calibration method is used for calibration and validation purposes after reviewing those papers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lgn="just">
              <a:buFont typeface="+mj-lt"/>
              <a:buAutoNum type="arabicPeriod" startAt="8"/>
            </a:pPr>
            <a:r>
              <a:rPr lang="en-US" sz="2000" dirty="0"/>
              <a:t>We use the three-element RC circuits reference impedances for calibration The reference circuit consists of a series/parallel association of two resistors and a capacitor.</a:t>
            </a:r>
          </a:p>
          <a:p>
            <a:pPr marL="457200" indent="-457200" algn="just">
              <a:buFont typeface="+mj-lt"/>
              <a:buAutoNum type="arabicPeriod" startAt="8"/>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Now I am going to make PCB of RC circuits and after that I measure the Bioimpedance by connecting AD5940 with 4 electrode to four I+,I-,V- and V+ of RC circuit.</a:t>
            </a:r>
          </a:p>
          <a:p>
            <a:pPr marL="457200" indent="-457200" algn="just">
              <a:buFont typeface="+mj-lt"/>
              <a:buAutoNum type="arabicPeriod" startAt="8"/>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DAC82BC-E6A2-4A77-A2AB-1D323A549CD5}"/>
              </a:ext>
            </a:extLst>
          </p:cNvPr>
          <p:cNvPicPr>
            <a:picLocks noChangeAspect="1"/>
          </p:cNvPicPr>
          <p:nvPr/>
        </p:nvPicPr>
        <p:blipFill>
          <a:blip r:embed="rId3"/>
          <a:stretch>
            <a:fillRect/>
          </a:stretch>
        </p:blipFill>
        <p:spPr>
          <a:xfrm>
            <a:off x="10611040" y="0"/>
            <a:ext cx="1268223" cy="692331"/>
          </a:xfrm>
          <a:prstGeom prst="rect">
            <a:avLst/>
          </a:prstGeom>
        </p:spPr>
      </p:pic>
      <p:pic>
        <p:nvPicPr>
          <p:cNvPr id="9" name="Picture 8" descr="https://lh7-us.googleusercontent.com/8nHMmKu_uP9GXKvTEsG4xVCFOac41I0eKfIczLATbNXvlZketcE10ybS57VNhVP1vWL6P4PLEyvvTsOmqbLk5u49drTIkj_ygDtT-TeQZbpi4-QKa18sT_4zqn8DziiqJY6Jbe_M39PpRJl4LFxocAo">
            <a:extLst>
              <a:ext uri="{FF2B5EF4-FFF2-40B4-BE49-F238E27FC236}">
                <a16:creationId xmlns:a16="http://schemas.microsoft.com/office/drawing/2014/main" id="{2A2E2853-4093-4437-A61C-4E1543D98C10}"/>
              </a:ext>
            </a:extLst>
          </p:cNvPr>
          <p:cNvPicPr/>
          <p:nvPr/>
        </p:nvPicPr>
        <p:blipFill rotWithShape="1">
          <a:blip r:embed="rId4">
            <a:extLst>
              <a:ext uri="{28A0092B-C50C-407E-A947-70E740481C1C}">
                <a14:useLocalDpi xmlns:a14="http://schemas.microsoft.com/office/drawing/2010/main" val="0"/>
              </a:ext>
            </a:extLst>
          </a:blip>
          <a:srcRect l="26435" t="1" r="27478" b="22980"/>
          <a:stretch/>
        </p:blipFill>
        <p:spPr bwMode="auto">
          <a:xfrm>
            <a:off x="3234531" y="4593325"/>
            <a:ext cx="2705100" cy="1409700"/>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81BB7FC-0EA6-45EC-868F-6BEC3988447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44456" y="4290430"/>
            <a:ext cx="2343150" cy="1778635"/>
          </a:xfrm>
          <a:prstGeom prst="rect">
            <a:avLst/>
          </a:prstGeom>
          <a:noFill/>
        </p:spPr>
      </p:pic>
    </p:spTree>
    <p:extLst>
      <p:ext uri="{BB962C8B-B14F-4D97-AF65-F5344CB8AC3E}">
        <p14:creationId xmlns:p14="http://schemas.microsoft.com/office/powerpoint/2010/main" val="170733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77DCA6-03C9-F004-B403-945055B369B7}"/>
              </a:ext>
            </a:extLst>
          </p:cNvPr>
          <p:cNvSpPr/>
          <p:nvPr/>
        </p:nvSpPr>
        <p:spPr>
          <a:xfrm>
            <a:off x="0" y="2352"/>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sp>
        <p:nvSpPr>
          <p:cNvPr id="27" name="TextBox 26">
            <a:extLst>
              <a:ext uri="{FF2B5EF4-FFF2-40B4-BE49-F238E27FC236}">
                <a16:creationId xmlns:a16="http://schemas.microsoft.com/office/drawing/2014/main" id="{74C683D9-FF85-1264-7E95-59B90EB069A0}"/>
              </a:ext>
            </a:extLst>
          </p:cNvPr>
          <p:cNvSpPr txBox="1"/>
          <p:nvPr/>
        </p:nvSpPr>
        <p:spPr>
          <a:xfrm>
            <a:off x="11433083" y="6003025"/>
            <a:ext cx="2629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5831D9E-310C-D2FC-618D-B5F000A5AB16}"/>
              </a:ext>
            </a:extLst>
          </p:cNvPr>
          <p:cNvSpPr txBox="1"/>
          <p:nvPr/>
        </p:nvSpPr>
        <p:spPr>
          <a:xfrm>
            <a:off x="0" y="6500893"/>
            <a:ext cx="11879263" cy="339645"/>
          </a:xfrm>
          <a:prstGeom prst="rect">
            <a:avLst/>
          </a:prstGeom>
          <a:solidFill>
            <a:srgbClr val="00B050">
              <a:alpha val="49000"/>
            </a:srgbClr>
          </a:solidFill>
        </p:spPr>
        <p:txBody>
          <a:bodyPr wrap="square" rtlCol="0">
            <a:spAutoFit/>
          </a:bodyPr>
          <a:lstStyle/>
          <a:p>
            <a:endParaRPr lang="en-IN" sz="1607" dirty="0"/>
          </a:p>
        </p:txBody>
      </p:sp>
      <p:pic>
        <p:nvPicPr>
          <p:cNvPr id="2" name="Picture 1">
            <a:extLst>
              <a:ext uri="{FF2B5EF4-FFF2-40B4-BE49-F238E27FC236}">
                <a16:creationId xmlns:a16="http://schemas.microsoft.com/office/drawing/2014/main" id="{333DB02E-D749-7452-C922-71F67AE1FB77}"/>
              </a:ext>
            </a:extLst>
          </p:cNvPr>
          <p:cNvPicPr>
            <a:picLocks noChangeAspect="1"/>
          </p:cNvPicPr>
          <p:nvPr/>
        </p:nvPicPr>
        <p:blipFill>
          <a:blip r:embed="rId2"/>
          <a:stretch>
            <a:fillRect/>
          </a:stretch>
        </p:blipFill>
        <p:spPr>
          <a:xfrm>
            <a:off x="0" y="-27291"/>
            <a:ext cx="979311" cy="713344"/>
          </a:xfrm>
          <a:prstGeom prst="rect">
            <a:avLst/>
          </a:prstGeom>
        </p:spPr>
      </p:pic>
      <p:sp>
        <p:nvSpPr>
          <p:cNvPr id="3" name="TextBox 2">
            <a:extLst>
              <a:ext uri="{FF2B5EF4-FFF2-40B4-BE49-F238E27FC236}">
                <a16:creationId xmlns:a16="http://schemas.microsoft.com/office/drawing/2014/main" id="{65230776-6024-1A0F-E9B6-572EA0F5A8D1}"/>
              </a:ext>
            </a:extLst>
          </p:cNvPr>
          <p:cNvSpPr txBox="1"/>
          <p:nvPr/>
        </p:nvSpPr>
        <p:spPr>
          <a:xfrm>
            <a:off x="3894529" y="0"/>
            <a:ext cx="5551714" cy="615553"/>
          </a:xfrm>
          <a:prstGeom prst="rect">
            <a:avLst/>
          </a:prstGeom>
          <a:noFill/>
        </p:spPr>
        <p:txBody>
          <a:bodyPr wrap="square" rtlCol="0">
            <a:spAutoFit/>
          </a:bodyPr>
          <a:lstStyle/>
          <a:p>
            <a:r>
              <a:rPr lang="en-US"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Novel Contribution-3</a:t>
            </a:r>
            <a:endParaRPr lang="en-IN" sz="3400" b="1" dirty="0">
              <a:solidFill>
                <a:srgbClr val="FF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BA49AD-7C60-6239-7516-211E1A9EDD23}"/>
              </a:ext>
            </a:extLst>
          </p:cNvPr>
          <p:cNvSpPr txBox="1"/>
          <p:nvPr/>
        </p:nvSpPr>
        <p:spPr>
          <a:xfrm>
            <a:off x="980104" y="1005737"/>
            <a:ext cx="9980426" cy="2862322"/>
          </a:xfrm>
          <a:prstGeom prst="rect">
            <a:avLst/>
          </a:prstGeom>
          <a:noFill/>
        </p:spPr>
        <p:txBody>
          <a:bodyPr wrap="square">
            <a:spAutoFit/>
          </a:bodyPr>
          <a:lstStyle/>
          <a:p>
            <a:pPr marL="457200" indent="-457200" algn="just">
              <a:buFont typeface="+mj-lt"/>
              <a:buAutoNum type="arabicPeriod" startAt="12"/>
            </a:pPr>
            <a:r>
              <a:rPr lang="en-US" sz="2000" dirty="0">
                <a:latin typeface="Times New Roman" panose="02020603050405020304" pitchFamily="18" charset="0"/>
                <a:cs typeface="Times New Roman" panose="02020603050405020304" pitchFamily="18" charset="0"/>
              </a:rPr>
              <a:t>Three-References Self-Calibration method:-</a:t>
            </a:r>
          </a:p>
          <a:p>
            <a:pPr marL="457200" indent="-457200" algn="just">
              <a:buFont typeface="+mj-lt"/>
              <a:buAutoNum type="arabicPeriod" startAt="12"/>
            </a:pPr>
            <a:r>
              <a:rPr lang="en-US" sz="2000" dirty="0">
                <a:latin typeface="Times New Roman" panose="02020603050405020304" pitchFamily="18" charset="0"/>
                <a:cs typeface="Times New Roman" panose="02020603050405020304" pitchFamily="18" charset="0"/>
              </a:rPr>
              <a:t>true values (Zr0, Zr1, Zr2)</a:t>
            </a:r>
          </a:p>
          <a:p>
            <a:pPr marL="457200" indent="-457200" algn="just">
              <a:buFont typeface="+mj-lt"/>
              <a:buAutoNum type="arabicPeriod" startAt="12"/>
            </a:pPr>
            <a:r>
              <a:rPr lang="en-US" sz="2000" dirty="0">
                <a:latin typeface="Times New Roman" panose="02020603050405020304" pitchFamily="18" charset="0"/>
                <a:cs typeface="Times New Roman" panose="02020603050405020304" pitchFamily="18" charset="0"/>
              </a:rPr>
              <a:t>original measured values (Zmr0, Zmr1, Zmr2)</a:t>
            </a:r>
          </a:p>
          <a:p>
            <a:pPr marL="457200" indent="-457200" algn="just">
              <a:buFont typeface="+mj-lt"/>
              <a:buAutoNum type="arabicPeriod" startAt="12"/>
            </a:pPr>
            <a:r>
              <a:rPr lang="en-US" sz="2000" dirty="0">
                <a:latin typeface="Times New Roman" panose="02020603050405020304" pitchFamily="18" charset="0"/>
                <a:cs typeface="Times New Roman" panose="02020603050405020304" pitchFamily="18" charset="0"/>
              </a:rPr>
              <a:t>Before calibration, the true values (Zr0, Zr1, Zr2) can be obtained by a precise impedance analyzer </a:t>
            </a:r>
          </a:p>
          <a:p>
            <a:pPr marL="457200" indent="-457200" algn="just">
              <a:buFont typeface="+mj-lt"/>
              <a:buAutoNum type="arabicPeriod" startAt="12"/>
            </a:pPr>
            <a:r>
              <a:rPr lang="en-US" sz="2000" dirty="0">
                <a:latin typeface="Times New Roman" panose="02020603050405020304" pitchFamily="18" charset="0"/>
                <a:cs typeface="Times New Roman" panose="02020603050405020304" pitchFamily="18" charset="0"/>
              </a:rPr>
              <a:t>The complex impedance between terminals A and B can be calculated using </a:t>
            </a:r>
          </a:p>
          <a:p>
            <a:pPr marL="457200" indent="-457200" algn="just">
              <a:buFont typeface="+mj-lt"/>
              <a:buAutoNum type="arabicPeriod" startAt="12"/>
            </a:pPr>
            <a:r>
              <a:rPr lang="en-US" sz="2000" dirty="0">
                <a:latin typeface="Times New Roman" panose="02020603050405020304" pitchFamily="18" charset="0"/>
                <a:cs typeface="Times New Roman" panose="02020603050405020304" pitchFamily="18" charset="0"/>
              </a:rPr>
              <a:t>where XC is the impedance of the capacitor C and </a:t>
            </a:r>
          </a:p>
          <a:p>
            <a:pPr marL="457200" indent="-457200" algn="just">
              <a:buFont typeface="+mj-lt"/>
              <a:buAutoNum type="arabicPeriod" startAt="12"/>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2"/>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DAC82BC-E6A2-4A77-A2AB-1D323A549CD5}"/>
              </a:ext>
            </a:extLst>
          </p:cNvPr>
          <p:cNvPicPr>
            <a:picLocks noChangeAspect="1"/>
          </p:cNvPicPr>
          <p:nvPr/>
        </p:nvPicPr>
        <p:blipFill>
          <a:blip r:embed="rId3"/>
          <a:stretch>
            <a:fillRect/>
          </a:stretch>
        </p:blipFill>
        <p:spPr>
          <a:xfrm>
            <a:off x="10611040" y="0"/>
            <a:ext cx="1268223" cy="692331"/>
          </a:xfrm>
          <a:prstGeom prst="rect">
            <a:avLst/>
          </a:prstGeom>
        </p:spPr>
      </p:pic>
      <p:pic>
        <p:nvPicPr>
          <p:cNvPr id="9" name="Picture 8" descr="https://lh7-us.googleusercontent.com/8nHMmKu_uP9GXKvTEsG4xVCFOac41I0eKfIczLATbNXvlZketcE10ybS57VNhVP1vWL6P4PLEyvvTsOmqbLk5u49drTIkj_ygDtT-TeQZbpi4-QKa18sT_4zqn8DziiqJY6Jbe_M39PpRJl4LFxocAo">
            <a:extLst>
              <a:ext uri="{FF2B5EF4-FFF2-40B4-BE49-F238E27FC236}">
                <a16:creationId xmlns:a16="http://schemas.microsoft.com/office/drawing/2014/main" id="{2A2E2853-4093-4437-A61C-4E1543D98C10}"/>
              </a:ext>
            </a:extLst>
          </p:cNvPr>
          <p:cNvPicPr/>
          <p:nvPr/>
        </p:nvPicPr>
        <p:blipFill rotWithShape="1">
          <a:blip r:embed="rId4">
            <a:extLst>
              <a:ext uri="{28A0092B-C50C-407E-A947-70E740481C1C}">
                <a14:useLocalDpi xmlns:a14="http://schemas.microsoft.com/office/drawing/2010/main" val="0"/>
              </a:ext>
            </a:extLst>
          </a:blip>
          <a:srcRect l="26435" t="1" r="27478" b="22980"/>
          <a:stretch/>
        </p:blipFill>
        <p:spPr bwMode="auto">
          <a:xfrm>
            <a:off x="1915182" y="5045797"/>
            <a:ext cx="2705100" cy="1409700"/>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81BB7FC-0EA6-45EC-868F-6BEC3988447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776867" y="4676862"/>
            <a:ext cx="2343150" cy="1778635"/>
          </a:xfrm>
          <a:prstGeom prst="rect">
            <a:avLst/>
          </a:prstGeom>
          <a:noFill/>
        </p:spPr>
      </p:pic>
      <p:pic>
        <p:nvPicPr>
          <p:cNvPr id="1029" name="Picture 5" descr="https://lh7-us.googleusercontent.com/Ez6n325bMJ6T64mi-7PGx8MUf0h96OzdZDFdqNlLqTb2FEa3DMm2taWCrtZuupCnsSgqFiZbrLeFW8olNOIft0jxTE0tjoVmn1TYzQPmI1R8hjqq--gdyzB6sGe0HSQD9ngIx6bbPBHI1BBO3cw9Q8s">
            <a:extLst>
              <a:ext uri="{FF2B5EF4-FFF2-40B4-BE49-F238E27FC236}">
                <a16:creationId xmlns:a16="http://schemas.microsoft.com/office/drawing/2014/main" id="{CE7F5DA4-2693-46A1-9ED5-2ABBCD2EF1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8041" y="3623731"/>
            <a:ext cx="47529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7-us.googleusercontent.com/rE1cxJGm8xArfB_d3IgaYpTQma4NfUB87DGXIa26lbkIlfm2KOyiG9yPBM_7O-dTlEdIjm4O7HpC53hgpIIzg8mHnAwrY6BCcQRO_FWrbHfQ5dUG1_Sc7I727yj2GK7gD2OWQYtNutUSS1L0W1A01VY">
            <a:extLst>
              <a:ext uri="{FF2B5EF4-FFF2-40B4-BE49-F238E27FC236}">
                <a16:creationId xmlns:a16="http://schemas.microsoft.com/office/drawing/2014/main" id="{7879DC57-11E7-4293-A44D-2677B13C56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5058" y="3639407"/>
            <a:ext cx="1724025"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7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5A5717-BA51-4BA8-BC10-A11E93835975}"/>
              </a:ext>
            </a:extLst>
          </p:cNvPr>
          <p:cNvSpPr/>
          <p:nvPr/>
        </p:nvSpPr>
        <p:spPr>
          <a:xfrm>
            <a:off x="0" y="-4930"/>
            <a:ext cx="11879263" cy="720207"/>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7" dirty="0"/>
          </a:p>
        </p:txBody>
      </p:sp>
      <p:pic>
        <p:nvPicPr>
          <p:cNvPr id="5" name="Picture 4">
            <a:extLst>
              <a:ext uri="{FF2B5EF4-FFF2-40B4-BE49-F238E27FC236}">
                <a16:creationId xmlns:a16="http://schemas.microsoft.com/office/drawing/2014/main" id="{AC83FA0E-9465-4003-B2B5-B9A22F84DA22}"/>
              </a:ext>
            </a:extLst>
          </p:cNvPr>
          <p:cNvPicPr>
            <a:picLocks noChangeAspect="1"/>
          </p:cNvPicPr>
          <p:nvPr/>
        </p:nvPicPr>
        <p:blipFill>
          <a:blip r:embed="rId2"/>
          <a:stretch>
            <a:fillRect/>
          </a:stretch>
        </p:blipFill>
        <p:spPr>
          <a:xfrm>
            <a:off x="0" y="-4930"/>
            <a:ext cx="979311" cy="713344"/>
          </a:xfrm>
          <a:prstGeom prst="rect">
            <a:avLst/>
          </a:prstGeom>
        </p:spPr>
      </p:pic>
      <p:sp>
        <p:nvSpPr>
          <p:cNvPr id="6" name="TextBox 5">
            <a:extLst>
              <a:ext uri="{FF2B5EF4-FFF2-40B4-BE49-F238E27FC236}">
                <a16:creationId xmlns:a16="http://schemas.microsoft.com/office/drawing/2014/main" id="{70916181-C565-4919-845C-22D1527E5D10}"/>
              </a:ext>
            </a:extLst>
          </p:cNvPr>
          <p:cNvSpPr txBox="1"/>
          <p:nvPr/>
        </p:nvSpPr>
        <p:spPr>
          <a:xfrm>
            <a:off x="0" y="6490869"/>
            <a:ext cx="11879263" cy="339645"/>
          </a:xfrm>
          <a:prstGeom prst="rect">
            <a:avLst/>
          </a:prstGeom>
          <a:solidFill>
            <a:srgbClr val="00B050">
              <a:alpha val="49000"/>
            </a:srgbClr>
          </a:solidFill>
        </p:spPr>
        <p:txBody>
          <a:bodyPr wrap="square" rtlCol="0">
            <a:spAutoFit/>
          </a:bodyPr>
          <a:lstStyle/>
          <a:p>
            <a:endParaRPr lang="en-IN" sz="1607" dirty="0"/>
          </a:p>
        </p:txBody>
      </p:sp>
      <p:sp>
        <p:nvSpPr>
          <p:cNvPr id="7" name="TextBox 6">
            <a:extLst>
              <a:ext uri="{FF2B5EF4-FFF2-40B4-BE49-F238E27FC236}">
                <a16:creationId xmlns:a16="http://schemas.microsoft.com/office/drawing/2014/main" id="{7CA51B80-8113-462D-95A3-09CFDD42C55E}"/>
              </a:ext>
            </a:extLst>
          </p:cNvPr>
          <p:cNvSpPr txBox="1"/>
          <p:nvPr/>
        </p:nvSpPr>
        <p:spPr>
          <a:xfrm>
            <a:off x="3916277" y="0"/>
            <a:ext cx="5050301" cy="646331"/>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Results and Schematic</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15" name="Rectangle 8">
            <a:extLst>
              <a:ext uri="{FF2B5EF4-FFF2-40B4-BE49-F238E27FC236}">
                <a16:creationId xmlns:a16="http://schemas.microsoft.com/office/drawing/2014/main" id="{E8697556-3809-4E6B-B226-37D5E82D3661}"/>
              </a:ext>
            </a:extLst>
          </p:cNvPr>
          <p:cNvSpPr>
            <a:spLocks noChangeArrowheads="1"/>
          </p:cNvSpPr>
          <p:nvPr/>
        </p:nvSpPr>
        <p:spPr bwMode="auto">
          <a:xfrm>
            <a:off x="0" y="457200"/>
            <a:ext cx="11879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21" name="TextBox 20">
            <a:extLst>
              <a:ext uri="{FF2B5EF4-FFF2-40B4-BE49-F238E27FC236}">
                <a16:creationId xmlns:a16="http://schemas.microsoft.com/office/drawing/2014/main" id="{5C22C861-4981-4294-B6FF-708F06CEBBDB}"/>
              </a:ext>
            </a:extLst>
          </p:cNvPr>
          <p:cNvSpPr txBox="1"/>
          <p:nvPr/>
        </p:nvSpPr>
        <p:spPr>
          <a:xfrm>
            <a:off x="11393318" y="6049530"/>
            <a:ext cx="5820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422E989-7536-4F8D-A68B-1DF9AE4F01EA}"/>
              </a:ext>
            </a:extLst>
          </p:cNvPr>
          <p:cNvPicPr>
            <a:picLocks noChangeAspect="1"/>
          </p:cNvPicPr>
          <p:nvPr/>
        </p:nvPicPr>
        <p:blipFill>
          <a:blip r:embed="rId3"/>
          <a:stretch>
            <a:fillRect/>
          </a:stretch>
        </p:blipFill>
        <p:spPr>
          <a:xfrm>
            <a:off x="588374" y="947992"/>
            <a:ext cx="10702514" cy="5520322"/>
          </a:xfrm>
          <a:prstGeom prst="rect">
            <a:avLst/>
          </a:prstGeom>
        </p:spPr>
      </p:pic>
      <p:pic>
        <p:nvPicPr>
          <p:cNvPr id="9" name="Picture 8">
            <a:extLst>
              <a:ext uri="{FF2B5EF4-FFF2-40B4-BE49-F238E27FC236}">
                <a16:creationId xmlns:a16="http://schemas.microsoft.com/office/drawing/2014/main" id="{D9543031-5068-4A50-BD82-E85107C76823}"/>
              </a:ext>
            </a:extLst>
          </p:cNvPr>
          <p:cNvPicPr>
            <a:picLocks noChangeAspect="1"/>
          </p:cNvPicPr>
          <p:nvPr/>
        </p:nvPicPr>
        <p:blipFill>
          <a:blip r:embed="rId4"/>
          <a:stretch>
            <a:fillRect/>
          </a:stretch>
        </p:blipFill>
        <p:spPr>
          <a:xfrm>
            <a:off x="10611040" y="0"/>
            <a:ext cx="1268223" cy="692331"/>
          </a:xfrm>
          <a:prstGeom prst="rect">
            <a:avLst/>
          </a:prstGeom>
        </p:spPr>
      </p:pic>
    </p:spTree>
    <p:extLst>
      <p:ext uri="{BB962C8B-B14F-4D97-AF65-F5344CB8AC3E}">
        <p14:creationId xmlns:p14="http://schemas.microsoft.com/office/powerpoint/2010/main" val="668183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5852</TotalTime>
  <Words>1390</Words>
  <Application>Microsoft Office PowerPoint</Application>
  <PresentationFormat>Custom</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Babban</dc:creator>
  <cp:lastModifiedBy>Abu Saleh Khan</cp:lastModifiedBy>
  <cp:revision>178</cp:revision>
  <dcterms:created xsi:type="dcterms:W3CDTF">2022-12-05T13:35:07Z</dcterms:created>
  <dcterms:modified xsi:type="dcterms:W3CDTF">2025-02-14T12:42:11Z</dcterms:modified>
</cp:coreProperties>
</file>