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Architects Daugh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4201tPo8eKv9OcJZTKco3GCJ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chitectsDaugh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imated - Right Slide Elements">
  <p:cSld name="Animated - Right Slide Elemen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>
            <p:ph idx="2" type="pic"/>
          </p:nvPr>
        </p:nvSpPr>
        <p:spPr>
          <a:xfrm>
            <a:off x="2700906" y="-35542"/>
            <a:ext cx="9538278" cy="691183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imated - Left Slide Elements">
  <p:cSld name="Animated - Left Slide Elemen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>
            <p:ph idx="2" type="pic"/>
          </p:nvPr>
        </p:nvSpPr>
        <p:spPr>
          <a:xfrm flipH="1">
            <a:off x="-7127" y="-110854"/>
            <a:ext cx="6839218" cy="698714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>
            <p:ph idx="2" type="pic"/>
          </p:nvPr>
        </p:nvSpPr>
        <p:spPr>
          <a:xfrm>
            <a:off x="2617529" y="2309734"/>
            <a:ext cx="2039937" cy="181927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/>
          <p:nvPr>
            <p:ph idx="3" type="pic"/>
          </p:nvPr>
        </p:nvSpPr>
        <p:spPr>
          <a:xfrm>
            <a:off x="5062185" y="2308852"/>
            <a:ext cx="2039937" cy="18192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2"/>
          <p:cNvSpPr/>
          <p:nvPr>
            <p:ph idx="4" type="pic"/>
          </p:nvPr>
        </p:nvSpPr>
        <p:spPr>
          <a:xfrm>
            <a:off x="7534536" y="2308851"/>
            <a:ext cx="2039937" cy="18192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imated - Full Slide Elements">
  <p:cSld name="Animated - Full Slide Elemen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Picture">
  <p:cSld name="1_Two Pictur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1219200" y="304801"/>
            <a:ext cx="436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255" lvl="0" marL="45720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3"/>
              <a:buChar char="•"/>
              <a:defRPr sz="2593"/>
            </a:lvl1pPr>
            <a:lvl2pPr indent="-373887" lvl="1" marL="914400" algn="l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2288"/>
              <a:buChar char="–"/>
              <a:defRPr sz="2288"/>
            </a:lvl2pPr>
            <a:lvl3pPr indent="-344868" lvl="2" marL="1371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3pPr>
            <a:lvl4pPr indent="-344868" lvl="3" marL="1828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–"/>
              <a:defRPr sz="1831"/>
            </a:lvl4pPr>
            <a:lvl5pPr indent="-344868" lvl="4" marL="22860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»"/>
              <a:defRPr sz="1831"/>
            </a:lvl5pPr>
            <a:lvl6pPr indent="-344868" lvl="5" marL="2743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6pPr>
            <a:lvl7pPr indent="-344868" lvl="6" marL="32004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7pPr>
            <a:lvl8pPr indent="-344868" lvl="7" marL="3657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8pPr>
            <a:lvl9pPr indent="-344868" lvl="8" marL="4114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5791200" y="304806"/>
            <a:ext cx="5994400" cy="3125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4868" lvl="0" marL="457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1pPr>
            <a:lvl2pPr indent="-373887" lvl="1" marL="914400" algn="l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2288"/>
              <a:buChar char="–"/>
              <a:defRPr sz="2288"/>
            </a:lvl2pPr>
            <a:lvl3pPr indent="-344868" lvl="2" marL="1371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3pPr>
            <a:lvl4pPr indent="-344868" lvl="3" marL="1828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–"/>
              <a:defRPr sz="1831"/>
            </a:lvl4pPr>
            <a:lvl5pPr indent="-344868" lvl="4" marL="22860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»"/>
              <a:defRPr sz="1831"/>
            </a:lvl5pPr>
            <a:lvl6pPr indent="-344868" lvl="5" marL="2743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6pPr>
            <a:lvl7pPr indent="-344868" lvl="6" marL="32004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7pPr>
            <a:lvl8pPr indent="-344868" lvl="7" marL="3657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8pPr>
            <a:lvl9pPr indent="-344868" lvl="8" marL="4114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9pPr>
          </a:lstStyle>
          <a:p/>
        </p:txBody>
      </p:sp>
      <p:sp>
        <p:nvSpPr>
          <p:cNvPr id="89" name="Google Shape;89;p24"/>
          <p:cNvSpPr txBox="1"/>
          <p:nvPr>
            <p:ph idx="3" type="body"/>
          </p:nvPr>
        </p:nvSpPr>
        <p:spPr>
          <a:xfrm>
            <a:off x="1219200" y="3429003"/>
            <a:ext cx="436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255" lvl="0" marL="45720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SzPts val="2593"/>
              <a:buChar char="•"/>
              <a:defRPr sz="2593"/>
            </a:lvl1pPr>
            <a:lvl2pPr indent="-373887" lvl="1" marL="914400" algn="l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2288"/>
              <a:buChar char="–"/>
              <a:defRPr sz="2288"/>
            </a:lvl2pPr>
            <a:lvl3pPr indent="-344868" lvl="2" marL="1371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3pPr>
            <a:lvl4pPr indent="-344868" lvl="3" marL="1828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–"/>
              <a:defRPr sz="1831"/>
            </a:lvl4pPr>
            <a:lvl5pPr indent="-344868" lvl="4" marL="22860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»"/>
              <a:defRPr sz="1831"/>
            </a:lvl5pPr>
            <a:lvl6pPr indent="-344868" lvl="5" marL="2743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6pPr>
            <a:lvl7pPr indent="-344868" lvl="6" marL="32004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7pPr>
            <a:lvl8pPr indent="-344868" lvl="7" marL="3657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8pPr>
            <a:lvl9pPr indent="-344868" lvl="8" marL="4114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9pPr>
          </a:lstStyle>
          <a:p/>
        </p:txBody>
      </p:sp>
      <p:sp>
        <p:nvSpPr>
          <p:cNvPr id="90" name="Google Shape;90;p24"/>
          <p:cNvSpPr txBox="1"/>
          <p:nvPr>
            <p:ph idx="4" type="body"/>
          </p:nvPr>
        </p:nvSpPr>
        <p:spPr>
          <a:xfrm>
            <a:off x="5588000" y="3429003"/>
            <a:ext cx="619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4868" lvl="0" marL="457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1pPr>
            <a:lvl2pPr indent="-373887" lvl="1" marL="914400" algn="l">
              <a:lnSpc>
                <a:spcPct val="100000"/>
              </a:lnSpc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2288"/>
              <a:buChar char="–"/>
              <a:defRPr sz="2288"/>
            </a:lvl2pPr>
            <a:lvl3pPr indent="-344868" lvl="2" marL="1371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3pPr>
            <a:lvl4pPr indent="-344868" lvl="3" marL="1828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–"/>
              <a:defRPr sz="1831"/>
            </a:lvl4pPr>
            <a:lvl5pPr indent="-344868" lvl="4" marL="22860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»"/>
              <a:defRPr sz="1831"/>
            </a:lvl5pPr>
            <a:lvl6pPr indent="-344868" lvl="5" marL="27432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6pPr>
            <a:lvl7pPr indent="-344868" lvl="6" marL="32004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7pPr>
            <a:lvl8pPr indent="-344868" lvl="7" marL="36576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8pPr>
            <a:lvl9pPr indent="-344868" lvl="8" marL="411480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Clr>
                <a:schemeClr val="dk1"/>
              </a:buClr>
              <a:buSzPts val="1831"/>
              <a:buChar char="•"/>
              <a:defRPr sz="1831"/>
            </a:lvl9pPr>
          </a:lstStyle>
          <a:p/>
        </p:txBody>
      </p:sp>
      <p:sp>
        <p:nvSpPr>
          <p:cNvPr id="91" name="Google Shape;9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night sky&#10;&#10;Description automatically generated"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1891" r="1121" t="0"/>
          <a:stretch/>
        </p:blipFill>
        <p:spPr>
          <a:xfrm>
            <a:off x="6539132" y="0"/>
            <a:ext cx="5483037" cy="47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 rot="278342">
            <a:off x="935145" y="596518"/>
            <a:ext cx="4426203" cy="35695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7332450" y="620475"/>
            <a:ext cx="399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Aaryan aditya Singh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(20BCS004)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Aryan Bhat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(20BCS042)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Aayush Choudhary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(20BCS005)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Raj Karan Singh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(20BCS172)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Abu Saleh Khan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(20BDSM002)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Arnav Solanki</a:t>
            </a:r>
            <a:endParaRPr b="1" i="0" sz="14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(20BEC19)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"/>
          <p:cNvCxnSpPr>
            <a:endCxn id="100" idx="3"/>
          </p:cNvCxnSpPr>
          <p:nvPr/>
        </p:nvCxnSpPr>
        <p:spPr>
          <a:xfrm rot="10800000">
            <a:off x="4281676" y="5391925"/>
            <a:ext cx="3228000" cy="4713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1"/>
          <p:cNvCxnSpPr>
            <a:stCxn id="97" idx="3"/>
            <a:endCxn id="96" idx="1"/>
          </p:cNvCxnSpPr>
          <p:nvPr/>
        </p:nvCxnSpPr>
        <p:spPr>
          <a:xfrm flipH="1" rot="10800000">
            <a:off x="5354098" y="2359868"/>
            <a:ext cx="1185000" cy="2004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" name="Google Shape;102;p1"/>
          <p:cNvSpPr txBox="1"/>
          <p:nvPr/>
        </p:nvSpPr>
        <p:spPr>
          <a:xfrm rot="-284133">
            <a:off x="246141" y="948131"/>
            <a:ext cx="5843247" cy="2431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Signal Actuation Circuit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</a:t>
            </a: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apacitive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7606" l="3954" r="4971" t="3525"/>
          <a:stretch/>
        </p:blipFill>
        <p:spPr>
          <a:xfrm rot="-464594">
            <a:off x="1681227" y="4683080"/>
            <a:ext cx="2612359" cy="176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 rot="-465008">
            <a:off x="1963733" y="4936984"/>
            <a:ext cx="2111184" cy="20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Under Supervision of Dr. Koushik Dutta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6600" y="4952999"/>
            <a:ext cx="3743762" cy="169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7254329" y="5186518"/>
            <a:ext cx="336375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Group No: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106" name="Google Shape;106;p1"/>
          <p:cNvCxnSpPr>
            <a:stCxn id="96" idx="2"/>
            <a:endCxn id="104" idx="0"/>
          </p:cNvCxnSpPr>
          <p:nvPr/>
        </p:nvCxnSpPr>
        <p:spPr>
          <a:xfrm flipH="1">
            <a:off x="8958451" y="4719480"/>
            <a:ext cx="322200" cy="2334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 rot="-284105">
            <a:off x="8433334" y="5058950"/>
            <a:ext cx="4265389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By Group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397926" y="345438"/>
            <a:ext cx="33961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Brochure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3185160" y="3275112"/>
            <a:ext cx="6370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185160" y="3275112"/>
            <a:ext cx="6370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7606" l="3954" r="4971" t="3525"/>
          <a:stretch/>
        </p:blipFill>
        <p:spPr>
          <a:xfrm>
            <a:off x="5029200" y="304800"/>
            <a:ext cx="2209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1891" r="1121" t="0"/>
          <a:stretch/>
        </p:blipFill>
        <p:spPr>
          <a:xfrm>
            <a:off x="5178202" y="1755294"/>
            <a:ext cx="1902685" cy="1327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5544704" y="2118720"/>
            <a:ext cx="1169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>
            <a:stCxn id="112" idx="3"/>
            <a:endCxn id="115" idx="0"/>
          </p:cNvCxnSpPr>
          <p:nvPr/>
        </p:nvCxnSpPr>
        <p:spPr>
          <a:xfrm>
            <a:off x="7080887" y="2418945"/>
            <a:ext cx="1428300" cy="928200"/>
          </a:xfrm>
          <a:prstGeom prst="bentConnector2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6" name="Google Shape;116;p2"/>
          <p:cNvCxnSpPr>
            <a:stCxn id="112" idx="1"/>
            <a:endCxn id="117" idx="0"/>
          </p:cNvCxnSpPr>
          <p:nvPr/>
        </p:nvCxnSpPr>
        <p:spPr>
          <a:xfrm flipH="1">
            <a:off x="3856702" y="2418945"/>
            <a:ext cx="1321500" cy="931200"/>
          </a:xfrm>
          <a:prstGeom prst="bentConnector2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2991025" y="3350275"/>
            <a:ext cx="1731500" cy="1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4030090" y="2628787"/>
            <a:ext cx="13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Capacitive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7721675" y="3347175"/>
            <a:ext cx="1574725" cy="1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7239000" y="2628787"/>
            <a:ext cx="11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Resistive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90548" y="5252237"/>
            <a:ext cx="37876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Selectively detecting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Simple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Cost effective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 b="7606" l="3954" r="4971" t="3525"/>
          <a:stretch/>
        </p:blipFill>
        <p:spPr>
          <a:xfrm>
            <a:off x="5567863" y="5394264"/>
            <a:ext cx="1104896" cy="748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"/>
          <p:cNvCxnSpPr>
            <a:stCxn id="117" idx="2"/>
          </p:cNvCxnSpPr>
          <p:nvPr/>
        </p:nvCxnSpPr>
        <p:spPr>
          <a:xfrm>
            <a:off x="3856775" y="4543200"/>
            <a:ext cx="0" cy="6672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3" name="Google Shape;123;p2"/>
          <p:cNvCxnSpPr>
            <a:endCxn id="121" idx="1"/>
          </p:cNvCxnSpPr>
          <p:nvPr/>
        </p:nvCxnSpPr>
        <p:spPr>
          <a:xfrm>
            <a:off x="4731763" y="5768503"/>
            <a:ext cx="8361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" name="Google Shape;124;p2"/>
          <p:cNvSpPr txBox="1"/>
          <p:nvPr/>
        </p:nvSpPr>
        <p:spPr>
          <a:xfrm>
            <a:off x="5297904" y="455465"/>
            <a:ext cx="1815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>
            <a:stCxn id="111" idx="2"/>
            <a:endCxn id="112" idx="0"/>
          </p:cNvCxnSpPr>
          <p:nvPr/>
        </p:nvCxnSpPr>
        <p:spPr>
          <a:xfrm flipH="1">
            <a:off x="6129600" y="914400"/>
            <a:ext cx="4500" cy="8409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" name="Google Shape;126;p2"/>
          <p:cNvSpPr txBox="1"/>
          <p:nvPr/>
        </p:nvSpPr>
        <p:spPr>
          <a:xfrm>
            <a:off x="3466249" y="3762068"/>
            <a:ext cx="76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241950" y="3777388"/>
            <a:ext cx="62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4867798" y="5216923"/>
            <a:ext cx="62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 rot="-284105">
            <a:off x="7369004" y="5094079"/>
            <a:ext cx="34583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And Identification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1938882" y="5169602"/>
            <a:ext cx="2858545" cy="119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5573071" y="5581392"/>
            <a:ext cx="11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1891" r="1121" t="0"/>
          <a:stretch/>
        </p:blipFill>
        <p:spPr>
          <a:xfrm>
            <a:off x="4754979" y="2437883"/>
            <a:ext cx="262158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1981201" y="2453381"/>
            <a:ext cx="2229917" cy="17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2143658" y="3029376"/>
            <a:ext cx="190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Concept Generation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4940396" y="259261"/>
            <a:ext cx="2229917" cy="17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5102903" y="519270"/>
            <a:ext cx="190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High Selectivity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using Resonant Frequency Tuning Technique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4948314" y="4648200"/>
            <a:ext cx="2229917" cy="17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5110771" y="5085695"/>
            <a:ext cx="19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Oscillator 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Circuit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7848601" y="4648200"/>
            <a:ext cx="2229917" cy="17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8011058" y="4947196"/>
            <a:ext cx="190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Capacitive Type 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 Have Bright Future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/>
          </a:blip>
          <a:srcRect b="7606" l="3954" r="4971" t="3525"/>
          <a:stretch/>
        </p:blipFill>
        <p:spPr>
          <a:xfrm>
            <a:off x="8487453" y="2995703"/>
            <a:ext cx="972874" cy="6590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8571723" y="3140513"/>
            <a:ext cx="88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7848601" y="307900"/>
            <a:ext cx="2229917" cy="179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8011050" y="779850"/>
            <a:ext cx="19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High Response Magnitude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Fast Detection</a:t>
            </a:r>
            <a:endParaRPr b="1" i="0" sz="1800" u="none" cap="none" strike="noStrike">
              <a:solidFill>
                <a:schemeClr val="lt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149" name="Google Shape;149;p6"/>
          <p:cNvCxnSpPr>
            <a:stCxn id="137" idx="3"/>
            <a:endCxn id="136" idx="1"/>
          </p:cNvCxnSpPr>
          <p:nvPr/>
        </p:nvCxnSpPr>
        <p:spPr>
          <a:xfrm flipH="1" rot="10800000">
            <a:off x="4211118" y="3352241"/>
            <a:ext cx="543900" cy="3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6"/>
          <p:cNvCxnSpPr>
            <a:stCxn id="136" idx="2"/>
            <a:endCxn id="141" idx="0"/>
          </p:cNvCxnSpPr>
          <p:nvPr/>
        </p:nvCxnSpPr>
        <p:spPr>
          <a:xfrm flipH="1">
            <a:off x="6063370" y="4266683"/>
            <a:ext cx="2400" cy="3816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6"/>
          <p:cNvCxnSpPr>
            <a:stCxn id="136" idx="0"/>
            <a:endCxn id="139" idx="2"/>
          </p:cNvCxnSpPr>
          <p:nvPr/>
        </p:nvCxnSpPr>
        <p:spPr>
          <a:xfrm rot="10800000">
            <a:off x="6055270" y="2057483"/>
            <a:ext cx="10500" cy="3804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6"/>
          <p:cNvCxnSpPr>
            <a:stCxn id="141" idx="3"/>
            <a:endCxn id="143" idx="1"/>
          </p:cNvCxnSpPr>
          <p:nvPr/>
        </p:nvCxnSpPr>
        <p:spPr>
          <a:xfrm>
            <a:off x="7178231" y="5547360"/>
            <a:ext cx="6705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6"/>
          <p:cNvCxnSpPr>
            <a:stCxn id="139" idx="3"/>
          </p:cNvCxnSpPr>
          <p:nvPr/>
        </p:nvCxnSpPr>
        <p:spPr>
          <a:xfrm flipH="1" rot="10800000">
            <a:off x="7170313" y="1142521"/>
            <a:ext cx="678300" cy="159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6"/>
          <p:cNvCxnSpPr>
            <a:stCxn id="147" idx="2"/>
            <a:endCxn id="145" idx="0"/>
          </p:cNvCxnSpPr>
          <p:nvPr/>
        </p:nvCxnSpPr>
        <p:spPr>
          <a:xfrm>
            <a:off x="8963560" y="2106220"/>
            <a:ext cx="10200" cy="8895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5" name="Google Shape;155;p6"/>
          <p:cNvCxnSpPr>
            <a:stCxn id="143" idx="0"/>
            <a:endCxn id="145" idx="2"/>
          </p:cNvCxnSpPr>
          <p:nvPr/>
        </p:nvCxnSpPr>
        <p:spPr>
          <a:xfrm flipH="1" rot="10800000">
            <a:off x="8963560" y="3654600"/>
            <a:ext cx="10200" cy="9936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" name="Google Shape;156;p6"/>
          <p:cNvSpPr txBox="1"/>
          <p:nvPr/>
        </p:nvSpPr>
        <p:spPr>
          <a:xfrm rot="-284105">
            <a:off x="1794412" y="5020451"/>
            <a:ext cx="29261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Capacitive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5635657" y="3046603"/>
            <a:ext cx="143739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Bigger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5704" l="4995" r="2094" t="4743"/>
          <a:stretch/>
        </p:blipFill>
        <p:spPr>
          <a:xfrm>
            <a:off x="1888135" y="1675988"/>
            <a:ext cx="8794525" cy="4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 rot="-238254">
            <a:off x="1831531" y="609965"/>
            <a:ext cx="3266442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Detailing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"/>
          <p:cNvCxnSpPr/>
          <p:nvPr/>
        </p:nvCxnSpPr>
        <p:spPr>
          <a:xfrm>
            <a:off x="7146195" y="399591"/>
            <a:ext cx="5127085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3"/>
          <p:cNvCxnSpPr/>
          <p:nvPr/>
        </p:nvCxnSpPr>
        <p:spPr>
          <a:xfrm rot="10800000">
            <a:off x="7064915" y="328471"/>
            <a:ext cx="0" cy="1508456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Diagram, schematic  Description automatically generated" id="166" name="Google Shape;1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300" y="2070275"/>
            <a:ext cx="7830449" cy="43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1891" r="1121" t="0"/>
          <a:stretch/>
        </p:blipFill>
        <p:spPr>
          <a:xfrm>
            <a:off x="2031897" y="3564959"/>
            <a:ext cx="3474720" cy="242394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2669197" y="4539754"/>
            <a:ext cx="217808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Distinguishable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2351937" y="838200"/>
            <a:ext cx="283464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2680213" y="1601772"/>
            <a:ext cx="219107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Need For Microcontroller 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9753600" y="4724400"/>
            <a:ext cx="23622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1891" r="1121" t="0"/>
          <a:stretch/>
        </p:blipFill>
        <p:spPr>
          <a:xfrm>
            <a:off x="6202680" y="3564959"/>
            <a:ext cx="3474720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6521396" y="838200"/>
            <a:ext cx="283464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7116416" y="4428688"/>
            <a:ext cx="19050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We used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Op Amplifier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4"/>
          <p:cNvCxnSpPr>
            <a:stCxn id="176" idx="0"/>
            <a:endCxn id="177" idx="2"/>
          </p:cNvCxnSpPr>
          <p:nvPr/>
        </p:nvCxnSpPr>
        <p:spPr>
          <a:xfrm rot="10800000">
            <a:off x="7938840" y="3124259"/>
            <a:ext cx="1200" cy="4407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0" name="Google Shape;180;p4"/>
          <p:cNvCxnSpPr/>
          <p:nvPr/>
        </p:nvCxnSpPr>
        <p:spPr>
          <a:xfrm rot="10800000">
            <a:off x="3769258" y="3124201"/>
            <a:ext cx="1324" cy="440759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" name="Google Shape;181;p4"/>
          <p:cNvCxnSpPr/>
          <p:nvPr/>
        </p:nvCxnSpPr>
        <p:spPr>
          <a:xfrm>
            <a:off x="-9728" y="381000"/>
            <a:ext cx="121158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4"/>
          <p:cNvCxnSpPr>
            <a:stCxn id="173" idx="0"/>
          </p:cNvCxnSpPr>
          <p:nvPr/>
        </p:nvCxnSpPr>
        <p:spPr>
          <a:xfrm flipH="1" rot="10800000">
            <a:off x="3769257" y="381000"/>
            <a:ext cx="1200" cy="4572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p4"/>
          <p:cNvCxnSpPr/>
          <p:nvPr/>
        </p:nvCxnSpPr>
        <p:spPr>
          <a:xfrm flipH="1" rot="10800000">
            <a:off x="7970521" y="419431"/>
            <a:ext cx="1325" cy="4572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" name="Google Shape;184;p4"/>
          <p:cNvSpPr txBox="1"/>
          <p:nvPr/>
        </p:nvSpPr>
        <p:spPr>
          <a:xfrm>
            <a:off x="2971800" y="3226405"/>
            <a:ext cx="674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7174188" y="3276600"/>
            <a:ext cx="6744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881477" y="1646058"/>
            <a:ext cx="217808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Range Of Values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Not a Problem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5"/>
          <p:cNvPicPr preferRelativeResize="0"/>
          <p:nvPr/>
        </p:nvPicPr>
        <p:blipFill rotWithShape="1">
          <a:blip r:embed="rId3">
            <a:alphaModFix/>
          </a:blip>
          <a:srcRect b="5704" l="4995" r="2094" t="4743"/>
          <a:stretch/>
        </p:blipFill>
        <p:spPr>
          <a:xfrm>
            <a:off x="1981200" y="3564959"/>
            <a:ext cx="2834640" cy="19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 txBox="1"/>
          <p:nvPr/>
        </p:nvSpPr>
        <p:spPr>
          <a:xfrm>
            <a:off x="2438400" y="4328531"/>
            <a:ext cx="19050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Charge Amplifier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5"/>
          <p:cNvCxnSpPr/>
          <p:nvPr/>
        </p:nvCxnSpPr>
        <p:spPr>
          <a:xfrm>
            <a:off x="0" y="4724400"/>
            <a:ext cx="1905001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 b="5704" l="4995" r="2094" t="4743"/>
          <a:stretch/>
        </p:blipFill>
        <p:spPr>
          <a:xfrm>
            <a:off x="6521396" y="838200"/>
            <a:ext cx="283464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6978596" y="1601772"/>
            <a:ext cx="19050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Analog To Digital Converter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5"/>
          <p:cNvCxnSpPr>
            <a:endCxn id="195" idx="0"/>
          </p:cNvCxnSpPr>
          <p:nvPr/>
        </p:nvCxnSpPr>
        <p:spPr>
          <a:xfrm>
            <a:off x="116" y="381000"/>
            <a:ext cx="7938600" cy="457200"/>
          </a:xfrm>
          <a:prstGeom prst="bentConnector2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5"/>
          <p:cNvCxnSpPr>
            <a:stCxn id="192" idx="3"/>
            <a:endCxn id="195" idx="1"/>
          </p:cNvCxnSpPr>
          <p:nvPr/>
        </p:nvCxnSpPr>
        <p:spPr>
          <a:xfrm flipH="1" rot="10800000">
            <a:off x="4815840" y="1981334"/>
            <a:ext cx="1705500" cy="25638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5"/>
          <p:cNvSpPr txBox="1"/>
          <p:nvPr/>
        </p:nvSpPr>
        <p:spPr>
          <a:xfrm rot="-179766">
            <a:off x="1781544" y="1332433"/>
            <a:ext cx="3810422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Signal Actuation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Circuit Flow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5">
            <a:alphaModFix/>
          </a:blip>
          <a:srcRect b="7606" l="3954" r="4971" t="3525"/>
          <a:stretch/>
        </p:blipFill>
        <p:spPr>
          <a:xfrm>
            <a:off x="7086600" y="3470255"/>
            <a:ext cx="1691640" cy="1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7286045" y="3858564"/>
            <a:ext cx="132956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Alarm</a:t>
            </a:r>
            <a:endParaRPr/>
          </a:p>
        </p:txBody>
      </p:sp>
      <p:cxnSp>
        <p:nvCxnSpPr>
          <p:cNvPr id="202" name="Google Shape;202;p5"/>
          <p:cNvCxnSpPr>
            <a:stCxn id="195" idx="2"/>
            <a:endCxn id="200" idx="0"/>
          </p:cNvCxnSpPr>
          <p:nvPr/>
        </p:nvCxnSpPr>
        <p:spPr>
          <a:xfrm flipH="1">
            <a:off x="7932416" y="3124200"/>
            <a:ext cx="6300" cy="3462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148" y="2043771"/>
            <a:ext cx="1609104" cy="10947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2390811" y="2383012"/>
            <a:ext cx="1055294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1891" r="1121" t="0"/>
          <a:stretch/>
        </p:blipFill>
        <p:spPr>
          <a:xfrm>
            <a:off x="4251243" y="1655956"/>
            <a:ext cx="1755924" cy="154444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4437663" y="2161138"/>
            <a:ext cx="14478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Capacitive gas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644" y="1975500"/>
            <a:ext cx="1755921" cy="116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/>
        </p:nvSpPr>
        <p:spPr>
          <a:xfrm>
            <a:off x="8878496" y="2140028"/>
            <a:ext cx="119130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Analog Digital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Converter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3674449" y="3684755"/>
            <a:ext cx="2186945" cy="1155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3738253" y="3939195"/>
            <a:ext cx="188825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Interfacing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1891" r="1121" t="0"/>
          <a:stretch/>
        </p:blipFill>
        <p:spPr>
          <a:xfrm>
            <a:off x="6367575" y="1600200"/>
            <a:ext cx="175592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6561394" y="2134041"/>
            <a:ext cx="144780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Capacitance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amplification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6">
            <a:alphaModFix/>
          </a:blip>
          <a:srcRect b="7606" l="3954" r="4971" t="3525"/>
          <a:stretch/>
        </p:blipFill>
        <p:spPr>
          <a:xfrm>
            <a:off x="2607649" y="838200"/>
            <a:ext cx="1066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 txBox="1"/>
          <p:nvPr/>
        </p:nvSpPr>
        <p:spPr>
          <a:xfrm>
            <a:off x="2640457" y="1066800"/>
            <a:ext cx="1001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6">
            <a:alphaModFix/>
          </a:blip>
          <a:srcRect b="7606" l="3954" r="4971" t="3525"/>
          <a:stretch/>
        </p:blipFill>
        <p:spPr>
          <a:xfrm>
            <a:off x="3446105" y="5410200"/>
            <a:ext cx="264989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3641642" y="5623294"/>
            <a:ext cx="224382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Some 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6">
            <a:alphaModFix/>
          </a:blip>
          <a:srcRect b="7606" l="3954" r="4971" t="3525"/>
          <a:stretch/>
        </p:blipFill>
        <p:spPr>
          <a:xfrm>
            <a:off x="8661012" y="5029200"/>
            <a:ext cx="1066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8693819" y="5225554"/>
            <a:ext cx="100118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Buzzer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8"/>
          <p:cNvCxnSpPr>
            <a:endCxn id="209" idx="1"/>
          </p:cNvCxnSpPr>
          <p:nvPr/>
        </p:nvCxnSpPr>
        <p:spPr>
          <a:xfrm>
            <a:off x="3738243" y="2428178"/>
            <a:ext cx="5130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8"/>
          <p:cNvCxnSpPr>
            <a:stCxn id="209" idx="2"/>
          </p:cNvCxnSpPr>
          <p:nvPr/>
        </p:nvCxnSpPr>
        <p:spPr>
          <a:xfrm>
            <a:off x="5129205" y="3200400"/>
            <a:ext cx="7800" cy="5463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8"/>
          <p:cNvCxnSpPr>
            <a:stCxn id="217" idx="2"/>
          </p:cNvCxnSpPr>
          <p:nvPr/>
        </p:nvCxnSpPr>
        <p:spPr>
          <a:xfrm>
            <a:off x="3141049" y="1600200"/>
            <a:ext cx="0" cy="3753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8"/>
          <p:cNvCxnSpPr>
            <a:stCxn id="215" idx="3"/>
          </p:cNvCxnSpPr>
          <p:nvPr/>
        </p:nvCxnSpPr>
        <p:spPr>
          <a:xfrm>
            <a:off x="8123499" y="2400300"/>
            <a:ext cx="607800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8"/>
          <p:cNvCxnSpPr>
            <a:endCxn id="221" idx="0"/>
          </p:cNvCxnSpPr>
          <p:nvPr/>
        </p:nvCxnSpPr>
        <p:spPr>
          <a:xfrm>
            <a:off x="9194412" y="4671300"/>
            <a:ext cx="0" cy="3579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8" name="Google Shape;228;p8"/>
          <p:cNvCxnSpPr>
            <a:endCxn id="215" idx="2"/>
          </p:cNvCxnSpPr>
          <p:nvPr/>
        </p:nvCxnSpPr>
        <p:spPr>
          <a:xfrm flipH="1" rot="10800000">
            <a:off x="5861337" y="3200400"/>
            <a:ext cx="1384200" cy="1055100"/>
          </a:xfrm>
          <a:prstGeom prst="bentConnector2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8"/>
          <p:cNvSpPr txBox="1"/>
          <p:nvPr/>
        </p:nvSpPr>
        <p:spPr>
          <a:xfrm rot="-237893">
            <a:off x="6635573" y="270444"/>
            <a:ext cx="3722610" cy="95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Capacitive Gas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8"/>
          <p:cNvCxnSpPr>
            <a:endCxn id="219" idx="0"/>
          </p:cNvCxnSpPr>
          <p:nvPr/>
        </p:nvCxnSpPr>
        <p:spPr>
          <a:xfrm>
            <a:off x="4771053" y="4839900"/>
            <a:ext cx="0" cy="5703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31" name="Google Shape;231;p8"/>
          <p:cNvPicPr preferRelativeResize="0"/>
          <p:nvPr/>
        </p:nvPicPr>
        <p:blipFill rotWithShape="1">
          <a:blip r:embed="rId5">
            <a:alphaModFix/>
          </a:blip>
          <a:srcRect b="5704" l="4995" r="2094" t="4743"/>
          <a:stretch/>
        </p:blipFill>
        <p:spPr>
          <a:xfrm>
            <a:off x="8163620" y="3492907"/>
            <a:ext cx="2186945" cy="1155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8"/>
          <p:cNvCxnSpPr/>
          <p:nvPr/>
        </p:nvCxnSpPr>
        <p:spPr>
          <a:xfrm>
            <a:off x="9307504" y="3071100"/>
            <a:ext cx="0" cy="49506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8"/>
          <p:cNvSpPr txBox="1"/>
          <p:nvPr/>
        </p:nvSpPr>
        <p:spPr>
          <a:xfrm>
            <a:off x="8442965" y="3707182"/>
            <a:ext cx="162682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Matching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MCU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Inputs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/>
        </p:nvSpPr>
        <p:spPr>
          <a:xfrm rot="305018">
            <a:off x="6861312" y="634987"/>
            <a:ext cx="4623271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Capacitive Gas Sensor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Commercial Aspects 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2011680" y="1888499"/>
            <a:ext cx="8636000" cy="4537472"/>
            <a:chOff x="2032000" y="2284739"/>
            <a:chExt cx="8128000" cy="2288520"/>
          </a:xfrm>
        </p:grpSpPr>
        <p:sp>
          <p:nvSpPr>
            <p:cNvPr id="240" name="Google Shape;240;p7"/>
            <p:cNvSpPr/>
            <p:nvPr/>
          </p:nvSpPr>
          <p:spPr>
            <a:xfrm>
              <a:off x="2032000" y="2476619"/>
              <a:ext cx="8128000" cy="3276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438400" y="2284739"/>
              <a:ext cx="5689600" cy="383760"/>
            </a:xfrm>
            <a:custGeom>
              <a:rect b="b" l="l" r="r" t="t"/>
              <a:pathLst>
                <a:path extrusionOk="0" h="383760" w="568960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5625639" y="0"/>
                  </a:lnTo>
                  <a:cubicBezTo>
                    <a:pt x="5660964" y="0"/>
                    <a:pt x="5689600" y="28636"/>
                    <a:pt x="5689600" y="63961"/>
                  </a:cubicBezTo>
                  <a:lnTo>
                    <a:pt x="5689600" y="319799"/>
                  </a:lnTo>
                  <a:cubicBezTo>
                    <a:pt x="5689600" y="355124"/>
                    <a:pt x="5660964" y="383760"/>
                    <a:pt x="5625639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725" lIns="233775" spcFirstLastPara="1" rIns="233775" wrap="square" tIns="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Gas sensors are employed in factories</a:t>
              </a:r>
              <a:r>
                <a:rPr lang="en-US" sz="16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.</a:t>
              </a:r>
              <a:endParaRPr b="0" i="0" sz="16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032000" y="3066299"/>
              <a:ext cx="8128000" cy="3276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438400" y="2874419"/>
              <a:ext cx="5689600" cy="383760"/>
            </a:xfrm>
            <a:custGeom>
              <a:rect b="b" l="l" r="r" t="t"/>
              <a:pathLst>
                <a:path extrusionOk="0" h="383760" w="568960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5625639" y="0"/>
                  </a:lnTo>
                  <a:cubicBezTo>
                    <a:pt x="5660964" y="0"/>
                    <a:pt x="5689600" y="28636"/>
                    <a:pt x="5689600" y="63961"/>
                  </a:cubicBezTo>
                  <a:lnTo>
                    <a:pt x="5689600" y="319799"/>
                  </a:lnTo>
                  <a:cubicBezTo>
                    <a:pt x="5689600" y="355124"/>
                    <a:pt x="5660964" y="383760"/>
                    <a:pt x="5625639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725" lIns="233775" spcFirstLastPara="1" rIns="233775" wrap="square" tIns="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Automotive Emission Control</a:t>
              </a:r>
              <a:r>
                <a:rPr lang="en-US" sz="16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.</a:t>
              </a:r>
              <a:endParaRPr b="0" i="0" sz="16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2032000" y="3655979"/>
              <a:ext cx="8128000" cy="3276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2438400" y="3464099"/>
              <a:ext cx="5689600" cy="383760"/>
            </a:xfrm>
            <a:custGeom>
              <a:rect b="b" l="l" r="r" t="t"/>
              <a:pathLst>
                <a:path extrusionOk="0" h="383760" w="568960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5625639" y="0"/>
                  </a:lnTo>
                  <a:cubicBezTo>
                    <a:pt x="5660964" y="0"/>
                    <a:pt x="5689600" y="28636"/>
                    <a:pt x="5689600" y="63961"/>
                  </a:cubicBezTo>
                  <a:lnTo>
                    <a:pt x="5689600" y="319799"/>
                  </a:lnTo>
                  <a:cubicBezTo>
                    <a:pt x="5689600" y="355124"/>
                    <a:pt x="5660964" y="383760"/>
                    <a:pt x="5625639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725" lIns="233775" spcFirstLastPara="1" rIns="233775" wrap="square" tIns="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 Food Industry and Agriculture.</a:t>
              </a:r>
              <a:endParaRPr b="0" i="0" sz="16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2032000" y="4245659"/>
              <a:ext cx="8128000" cy="327600"/>
            </a:xfrm>
            <a:prstGeom prst="rect">
              <a:avLst/>
            </a:prstGeom>
            <a:solidFill>
              <a:srgbClr val="CACACA">
                <a:alpha val="89803"/>
              </a:srgbClr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438400" y="4053779"/>
              <a:ext cx="5689600" cy="383760"/>
            </a:xfrm>
            <a:custGeom>
              <a:rect b="b" l="l" r="r" t="t"/>
              <a:pathLst>
                <a:path extrusionOk="0" h="383760" w="5689600">
                  <a:moveTo>
                    <a:pt x="0" y="63961"/>
                  </a:moveTo>
                  <a:cubicBezTo>
                    <a:pt x="0" y="28636"/>
                    <a:pt x="28636" y="0"/>
                    <a:pt x="63961" y="0"/>
                  </a:cubicBezTo>
                  <a:lnTo>
                    <a:pt x="5625639" y="0"/>
                  </a:lnTo>
                  <a:cubicBezTo>
                    <a:pt x="5660964" y="0"/>
                    <a:pt x="5689600" y="28636"/>
                    <a:pt x="5689600" y="63961"/>
                  </a:cubicBezTo>
                  <a:lnTo>
                    <a:pt x="5689600" y="319799"/>
                  </a:lnTo>
                  <a:cubicBezTo>
                    <a:pt x="5689600" y="355124"/>
                    <a:pt x="5660964" y="383760"/>
                    <a:pt x="5625639" y="383760"/>
                  </a:cubicBezTo>
                  <a:lnTo>
                    <a:pt x="63961" y="383760"/>
                  </a:lnTo>
                  <a:cubicBezTo>
                    <a:pt x="28636" y="383760"/>
                    <a:pt x="0" y="355124"/>
                    <a:pt x="0" y="319799"/>
                  </a:cubicBezTo>
                  <a:lnTo>
                    <a:pt x="0" y="6396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725" lIns="233775" spcFirstLastPara="1" rIns="233775" wrap="square" tIns="1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Research and development department</a:t>
              </a:r>
              <a:r>
                <a:rPr lang="en-US" sz="16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.</a:t>
              </a:r>
              <a:endParaRPr b="0" i="0" sz="16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 rot="312">
            <a:off x="4091725" y="193416"/>
            <a:ext cx="330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Project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Gas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 rotWithShape="1">
          <a:blip r:embed="rId3">
            <a:alphaModFix/>
          </a:blip>
          <a:srcRect b="0" l="-9590" r="9590" t="0"/>
          <a:stretch/>
        </p:blipFill>
        <p:spPr>
          <a:xfrm>
            <a:off x="1299825" y="1479500"/>
            <a:ext cx="4029250" cy="52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400" y="1479499"/>
            <a:ext cx="4493076" cy="52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Chalkboard">
  <a:themeElements>
    <a:clrScheme name="assemble2">
      <a:dk1>
        <a:srgbClr val="000000"/>
      </a:dk1>
      <a:lt1>
        <a:srgbClr val="FFFFFF"/>
      </a:lt1>
      <a:dk2>
        <a:srgbClr val="44546A"/>
      </a:dk2>
      <a:lt2>
        <a:srgbClr val="DFD8CC"/>
      </a:lt2>
      <a:accent1>
        <a:srgbClr val="EC2375"/>
      </a:accent1>
      <a:accent2>
        <a:srgbClr val="0079C5"/>
      </a:accent2>
      <a:accent3>
        <a:srgbClr val="13DCDA"/>
      </a:accent3>
      <a:accent4>
        <a:srgbClr val="FF9A00"/>
      </a:accent4>
      <a:accent5>
        <a:srgbClr val="FF8000"/>
      </a:accent5>
      <a:accent6>
        <a:srgbClr val="D61E4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2012-09-10T16:50:33Z</dcterms:created>
  <dc:creator>PresenterMedia.com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0x01010094F201E815F0184FADA988516D2133BC</vt:lpwstr>
  </property>
</Properties>
</file>