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85" d="100"/>
          <a:sy n="85"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4010228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0129536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9" name="对象"/>
          <p:cNvSpPr>
            <a:spLocks noGrp="1"/>
          </p:cNvSpPr>
          <p:nvPr>
            <p:ph type="sldImg"/>
          </p:nvPr>
        </p:nvSpPr>
        <p:spPr>
          <a:xfrm rot="0">
            <a:off x="4038600" y="857250"/>
            <a:ext cx="4114800" cy="2314575"/>
          </a:xfrm>
          <a:prstGeom prst="rect"/>
          <a:noFill/>
          <a:ln w="12700" cmpd="sng" cap="flat">
            <a:noFill/>
            <a:prstDash val="solid"/>
            <a:miter/>
          </a:ln>
        </p:spPr>
      </p:sp>
      <p:sp>
        <p:nvSpPr>
          <p:cNvPr id="18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5939802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8" name="对象"/>
          <p:cNvSpPr>
            <a:spLocks noGrp="1"/>
          </p:cNvSpPr>
          <p:nvPr>
            <p:ph type="sldImg"/>
          </p:nvPr>
        </p:nvSpPr>
        <p:spPr>
          <a:xfrm rot="0">
            <a:off x="4038600" y="857250"/>
            <a:ext cx="4114800" cy="2314575"/>
          </a:xfrm>
          <a:prstGeom prst="rect"/>
          <a:noFill/>
          <a:ln w="12700" cmpd="sng" cap="flat">
            <a:noFill/>
            <a:prstDash val="solid"/>
            <a:miter/>
          </a:ln>
        </p:spPr>
      </p:sp>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4330656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2" name="对象"/>
          <p:cNvSpPr>
            <a:spLocks noGrp="1"/>
          </p:cNvSpPr>
          <p:nvPr>
            <p:ph type="sldImg"/>
          </p:nvPr>
        </p:nvSpPr>
        <p:spPr>
          <a:xfrm rot="0">
            <a:off x="4038600" y="857250"/>
            <a:ext cx="4114800" cy="2314575"/>
          </a:xfrm>
          <a:prstGeom prst="rect"/>
          <a:noFill/>
          <a:ln w="12700" cmpd="sng" cap="flat">
            <a:noFill/>
            <a:prstDash val="solid"/>
            <a:miter/>
          </a:ln>
        </p:spPr>
      </p:sp>
      <p:sp>
        <p:nvSpPr>
          <p:cNvPr id="19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9190486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9" name="对象"/>
          <p:cNvSpPr>
            <a:spLocks noGrp="1"/>
          </p:cNvSpPr>
          <p:nvPr>
            <p:ph type="sldImg"/>
          </p:nvPr>
        </p:nvSpPr>
        <p:spPr>
          <a:xfrm rot="0">
            <a:off x="4038600" y="857250"/>
            <a:ext cx="4114800" cy="2314575"/>
          </a:xfrm>
          <a:prstGeom prst="rect"/>
          <a:noFill/>
          <a:ln w="12700" cmpd="sng" cap="flat">
            <a:noFill/>
            <a:prstDash val="solid"/>
            <a:miter/>
          </a:ln>
        </p:spPr>
      </p:sp>
      <p:sp>
        <p:nvSpPr>
          <p:cNvPr id="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0712954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3" name="对象"/>
          <p:cNvSpPr>
            <a:spLocks noGrp="1"/>
          </p:cNvSpPr>
          <p:nvPr>
            <p:ph type="sldImg"/>
          </p:nvPr>
        </p:nvSpPr>
        <p:spPr>
          <a:xfrm rot="0">
            <a:off x="4038600" y="857250"/>
            <a:ext cx="4114800" cy="2314575"/>
          </a:xfrm>
          <a:prstGeom prst="rect"/>
          <a:noFill/>
          <a:ln w="12700" cmpd="sng" cap="flat">
            <a:noFill/>
            <a:prstDash val="solid"/>
            <a:miter/>
          </a:ln>
        </p:spPr>
      </p:sp>
      <p:sp>
        <p:nvSpPr>
          <p:cNvPr id="11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9972326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4" name="对象"/>
          <p:cNvSpPr>
            <a:spLocks noGrp="1"/>
          </p:cNvSpPr>
          <p:nvPr>
            <p:ph type="sldImg"/>
          </p:nvPr>
        </p:nvSpPr>
        <p:spPr>
          <a:xfrm rot="0">
            <a:off x="4038600" y="857250"/>
            <a:ext cx="4114800" cy="2314575"/>
          </a:xfrm>
          <a:prstGeom prst="rect"/>
          <a:noFill/>
          <a:ln w="12700" cmpd="sng" cap="flat">
            <a:noFill/>
            <a:prstDash val="solid"/>
            <a:miter/>
          </a:ln>
        </p:spPr>
      </p:sp>
      <p:sp>
        <p:nvSpPr>
          <p:cNvPr id="12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3627307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7" name="对象"/>
          <p:cNvSpPr>
            <a:spLocks noGrp="1"/>
          </p:cNvSpPr>
          <p:nvPr>
            <p:ph type="sldImg"/>
          </p:nvPr>
        </p:nvSpPr>
        <p:spPr>
          <a:xfrm rot="0">
            <a:off x="4038600" y="857250"/>
            <a:ext cx="4114800" cy="2314575"/>
          </a:xfrm>
          <a:prstGeom prst="rect"/>
          <a:noFill/>
          <a:ln w="12700" cmpd="sng" cap="flat">
            <a:noFill/>
            <a:prstDash val="solid"/>
            <a:miter/>
          </a:ln>
        </p:spPr>
      </p:sp>
      <p:sp>
        <p:nvSpPr>
          <p:cNvPr id="13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245758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6" name="对象"/>
          <p:cNvSpPr>
            <a:spLocks noGrp="1"/>
          </p:cNvSpPr>
          <p:nvPr>
            <p:ph type="sldImg"/>
          </p:nvPr>
        </p:nvSpPr>
        <p:spPr>
          <a:xfrm rot="0">
            <a:off x="4038600" y="857250"/>
            <a:ext cx="4114800" cy="2314575"/>
          </a:xfrm>
          <a:prstGeom prst="rect"/>
          <a:noFill/>
          <a:ln w="12700" cmpd="sng" cap="flat">
            <a:noFill/>
            <a:prstDash val="solid"/>
            <a:miter/>
          </a:ln>
        </p:spPr>
      </p:sp>
      <p:sp>
        <p:nvSpPr>
          <p:cNvPr id="14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3565060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6" name="对象"/>
          <p:cNvSpPr>
            <a:spLocks noGrp="1"/>
          </p:cNvSpPr>
          <p:nvPr>
            <p:ph type="sldImg"/>
          </p:nvPr>
        </p:nvSpPr>
        <p:spPr>
          <a:xfrm rot="0">
            <a:off x="4038600" y="857250"/>
            <a:ext cx="4114800" cy="2314575"/>
          </a:xfrm>
          <a:prstGeom prst="rect"/>
          <a:noFill/>
          <a:ln w="12700" cmpd="sng" cap="flat">
            <a:noFill/>
            <a:prstDash val="solid"/>
            <a:miter/>
          </a:ln>
        </p:spPr>
      </p:sp>
      <p:sp>
        <p:nvSpPr>
          <p:cNvPr id="15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4494591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60" name="对象"/>
          <p:cNvSpPr>
            <a:spLocks noGrp="1"/>
          </p:cNvSpPr>
          <p:nvPr>
            <p:ph type="sldImg"/>
          </p:nvPr>
        </p:nvSpPr>
        <p:spPr>
          <a:xfrm rot="0">
            <a:off x="4038600" y="857250"/>
            <a:ext cx="4114800" cy="2314575"/>
          </a:xfrm>
          <a:prstGeom prst="rect"/>
          <a:noFill/>
          <a:ln w="12700" cmpd="sng" cap="flat">
            <a:noFill/>
            <a:prstDash val="solid"/>
            <a:miter/>
          </a:ln>
        </p:spPr>
      </p:sp>
      <p:sp>
        <p:nvSpPr>
          <p:cNvPr id="16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0493002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71" name="对象"/>
          <p:cNvSpPr>
            <a:spLocks noGrp="1"/>
          </p:cNvSpPr>
          <p:nvPr>
            <p:ph type="sldImg"/>
          </p:nvPr>
        </p:nvSpPr>
        <p:spPr>
          <a:xfrm rot="0">
            <a:off x="4038600" y="857250"/>
            <a:ext cx="4114800" cy="2314575"/>
          </a:xfrm>
          <a:prstGeom prst="rect"/>
          <a:noFill/>
          <a:ln w="12700" cmpd="sng" cap="flat">
            <a:noFill/>
            <a:prstDash val="solid"/>
            <a:miter/>
          </a:ln>
        </p:spPr>
      </p:sp>
      <p:sp>
        <p:nvSpPr>
          <p:cNvPr id="17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89784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5884504"/>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465918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472909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4618397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4"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7141469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598138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955654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323680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27854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574007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171436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71048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452002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654611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0.jp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0.jpg"/><Relationship Id="rId3" Type="http://schemas.openxmlformats.org/officeDocument/2006/relationships/slideLayout" Target="../slideLayouts/slideLayout13.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497392" y="3285575"/>
            <a:ext cx="8610599" cy="19011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5162470" y="3352749"/>
            <a:ext cx="4762426"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KASIN PRADHISHA R</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48" name="矩形"/>
          <p:cNvSpPr>
            <a:spLocks/>
          </p:cNvSpPr>
          <p:nvPr/>
        </p:nvSpPr>
        <p:spPr>
          <a:xfrm rot="0">
            <a:off x="4800527" y="3648019"/>
            <a:ext cx="5611208"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312209997</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49" name="矩形"/>
          <p:cNvSpPr>
            <a:spLocks/>
          </p:cNvSpPr>
          <p:nvPr/>
        </p:nvSpPr>
        <p:spPr>
          <a:xfrm rot="0">
            <a:off x="4943399" y="4076638"/>
            <a:ext cx="4762426"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B.COM GENERAL</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50" name="矩形"/>
          <p:cNvSpPr>
            <a:spLocks/>
          </p:cNvSpPr>
          <p:nvPr/>
        </p:nvSpPr>
        <p:spPr>
          <a:xfrm rot="0">
            <a:off x="4009964" y="4438582"/>
            <a:ext cx="4762427"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VALLIAMMAL COLLEGE FOR WOMEN</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45775079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6"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8" name="矩形"/>
          <p:cNvSpPr>
            <a:spLocks/>
          </p:cNvSpPr>
          <p:nvPr/>
        </p:nvSpPr>
        <p:spPr>
          <a:xfrm rot="0">
            <a:off x="838186" y="1343004"/>
            <a:ext cx="4762427"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Modeling in Excel refers to the process of creating a mathematical or statistical representation of a real-world scenario, which can be used to analyze, predict, or optimize outcomes. Excel is a powerful tool for building such models because of its flexibility, built-in functions, and ability to handle complex calculations</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3728568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5" name="文本框"/>
          <p:cNvSpPr>
            <a:spLocks noGrp="1"/>
          </p:cNvSpPr>
          <p:nvPr>
            <p:ph type="title"/>
          </p:nvPr>
        </p:nvSpPr>
        <p:spPr>
          <a:xfrm rot="0">
            <a:off x="755332" y="385444"/>
            <a:ext cx="3036703"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95" name="图片"/>
          <p:cNvPicPr>
            <a:picLocks noChangeAspect="1"/>
          </p:cNvPicPr>
          <p:nvPr/>
        </p:nvPicPr>
        <p:blipFill>
          <a:blip r:embed="rId2" cstate="print"/>
          <a:stretch>
            <a:fillRect/>
          </a:stretch>
        </p:blipFill>
        <p:spPr>
          <a:xfrm rot="0">
            <a:off x="2136060" y="1341031"/>
            <a:ext cx="7055892" cy="4103937"/>
          </a:xfrm>
          <a:prstGeom prst="rect"/>
          <a:noFill/>
          <a:ln w="12700" cmpd="sng" cap="flat">
            <a:noFill/>
            <a:prstDash val="solid"/>
            <a:miter/>
          </a:ln>
        </p:spPr>
      </p:pic>
    </p:spTree>
    <p:extLst>
      <p:ext uri="{BB962C8B-B14F-4D97-AF65-F5344CB8AC3E}">
        <p14:creationId xmlns:p14="http://schemas.microsoft.com/office/powerpoint/2010/main" val="183422266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1" name="矩形"/>
          <p:cNvSpPr>
            <a:spLocks/>
          </p:cNvSpPr>
          <p:nvPr/>
        </p:nvSpPr>
        <p:spPr>
          <a:xfrm rot="0">
            <a:off x="914386" y="1485876"/>
            <a:ext cx="4762426"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When wrapping up any analysis, project, or presentation in Excel, the conclusion should succinctly summarize the key insights, findings, and recommendations. It should also provide a clear direction for the next steps or actions based on the analysis. Here’s how you can effectively craft a conclusion in Excel:</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44192528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4" cy="6858466"/>
            <a:chOff x="7448612" y="0"/>
            <a:chExt cx="4743794" cy="6858466"/>
          </a:xfrm>
        </p:grpSpPr>
        <p:sp>
          <p:nvSpPr>
            <p:cNvPr id="6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2311406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91"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101" name="组合"/>
          <p:cNvGrpSpPr>
            <a:grpSpLocks/>
          </p:cNvGrpSpPr>
          <p:nvPr/>
        </p:nvGrpSpPr>
        <p:grpSpPr>
          <a:xfrm>
            <a:off x="7448612" y="0"/>
            <a:ext cx="4743794" cy="6858466"/>
            <a:chOff x="7448612" y="0"/>
            <a:chExt cx="4743794" cy="6858466"/>
          </a:xfrm>
        </p:grpSpPr>
        <p:sp>
          <p:nvSpPr>
            <p:cNvPr id="9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9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2"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4"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5"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6"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9" name="组合"/>
          <p:cNvGrpSpPr>
            <a:grpSpLocks/>
          </p:cNvGrpSpPr>
          <p:nvPr/>
        </p:nvGrpSpPr>
        <p:grpSpPr>
          <a:xfrm>
            <a:off x="47625" y="3819523"/>
            <a:ext cx="4124324" cy="3009896"/>
            <a:chOff x="47625" y="3819523"/>
            <a:chExt cx="4124324" cy="3009896"/>
          </a:xfrm>
        </p:grpSpPr>
        <p:pic>
          <p:nvPicPr>
            <p:cNvPr id="107"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8"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10" name="文本框"/>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2"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2756149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7991475" y="2933700"/>
            <a:ext cx="2762249" cy="3257550"/>
            <a:chOff x="7991475" y="2933700"/>
            <a:chExt cx="2762249" cy="325755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834071" y="575055"/>
            <a:ext cx="6917903"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1276330" y="1409678"/>
            <a:ext cx="4762426" cy="6244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problem statement for using Excel in employee performance analysis might be: "Our organization needs a systematic way to evaluate employee performance based on productivity, attendance, and goal achievement. We aim to use Excel to consolidate data from multiple sources, generate performance reports, and identify areas for improvement to enhance overall workforce efficiency."</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4192970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9" name="组合"/>
          <p:cNvGrpSpPr>
            <a:grpSpLocks/>
          </p:cNvGrpSpPr>
          <p:nvPr/>
        </p:nvGrpSpPr>
        <p:grpSpPr>
          <a:xfrm>
            <a:off x="8658225" y="2647950"/>
            <a:ext cx="3533775" cy="3810000"/>
            <a:chOff x="8658225" y="2647950"/>
            <a:chExt cx="3533775" cy="381000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8"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3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1"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4" name="矩形"/>
          <p:cNvSpPr>
            <a:spLocks/>
          </p:cNvSpPr>
          <p:nvPr/>
        </p:nvSpPr>
        <p:spPr>
          <a:xfrm rot="0">
            <a:off x="981059" y="1771623"/>
            <a:ext cx="4762426" cy="977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To develop a comprehensive employee performance analysis tool using Excel that allows for the tracking and evaluation of key performance metrics.</a:t>
            </a:r>
            <a:endParaRPr lang="zh-CN" altLang="en-US" sz="20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35" name="矩形"/>
          <p:cNvSpPr>
            <a:spLocks/>
          </p:cNvSpPr>
          <p:nvPr/>
        </p:nvSpPr>
        <p:spPr>
          <a:xfrm rot="0">
            <a:off x="1057258" y="2857456"/>
            <a:ext cx="4762427" cy="6819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Gather data on productivity, attendance, goal achievements, and other relevant metrics.</a:t>
            </a:r>
            <a:endParaRPr lang="zh-CN" altLang="en-US" sz="20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36" name="矩形"/>
          <p:cNvSpPr>
            <a:spLocks/>
          </p:cNvSpPr>
          <p:nvPr/>
        </p:nvSpPr>
        <p:spPr>
          <a:xfrm rot="0">
            <a:off x="1123932" y="3790892"/>
            <a:ext cx="4762427" cy="18630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A detailed Excel workbook with multiple sheets for data entry, analysis, and reporting.</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Dashboards and charts that provide visual insights into employee performance.</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Regular performance reports summarizing key findings and recommendations.</a:t>
            </a:r>
            <a:endParaRPr lang="zh-CN" altLang="en-US" sz="20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59599039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2"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3"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5" name="矩形"/>
          <p:cNvSpPr>
            <a:spLocks/>
          </p:cNvSpPr>
          <p:nvPr/>
        </p:nvSpPr>
        <p:spPr>
          <a:xfrm rot="0">
            <a:off x="838186" y="1771623"/>
            <a:ext cx="4762427"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The end users of Excel can vary widely depending on the context, but they typically include:</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1. Business Analysts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Use Case: Analyze data, create reports, and generate insights for decision-making.</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Tasks: Financial modeling, forecasting, data visualization, and scenario analysis.</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7051721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8"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2"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3"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5" name="矩形"/>
          <p:cNvSpPr>
            <a:spLocks/>
          </p:cNvSpPr>
          <p:nvPr/>
        </p:nvSpPr>
        <p:spPr>
          <a:xfrm rot="0">
            <a:off x="3286075" y="2209766"/>
            <a:ext cx="4762427"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Problem: Sales teams at a mid-sized company are spending too much time manually generating reports and analyzing sales data. This manual process is prone to errors, inconsistent data formatting, and delays in providing actionable insights to management</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5201368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914386" y="1343004"/>
            <a:ext cx="4762426"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dataset description provides details about the data collected in a dataset, including its contents, structure, and purpose. It usually includes: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Data Source: Where the data comes from (e.g., surveys, experiments, web scraping).</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Data Type: The format of the data (e.g., numerical, categorical, text).</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86948163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7"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9"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96" name="图片"/>
          <p:cNvPicPr>
            <a:picLocks noChangeAspect="1"/>
          </p:cNvPicPr>
          <p:nvPr/>
        </p:nvPicPr>
        <p:blipFill>
          <a:blip r:embed="rId2" cstate="print"/>
          <a:stretch>
            <a:fillRect/>
          </a:stretch>
        </p:blipFill>
        <p:spPr>
          <a:xfrm rot="0">
            <a:off x="3771842" y="1962120"/>
            <a:ext cx="5420110" cy="3770845"/>
          </a:xfrm>
          <a:prstGeom prst="rect"/>
          <a:noFill/>
          <a:ln w="12700" cmpd="sng" cap="flat">
            <a:noFill/>
            <a:prstDash val="solid"/>
            <a:miter/>
          </a:ln>
        </p:spPr>
      </p:pic>
    </p:spTree>
    <p:extLst>
      <p:ext uri="{BB962C8B-B14F-4D97-AF65-F5344CB8AC3E}">
        <p14:creationId xmlns:p14="http://schemas.microsoft.com/office/powerpoint/2010/main" val="122128347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217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2024-09-02T03:14:10Z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