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9_F28F6753.xml" ContentType="application/vnd.ms-powerpoint.comments+xml"/>
  <Override PartName="/ppt/comments/modernComment_10C_C3A4719E.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4"/>
  </p:sldMasterIdLst>
  <p:notesMasterIdLst>
    <p:notesMasterId r:id="rId20"/>
  </p:notesMasterIdLst>
  <p:handoutMasterIdLst>
    <p:handoutMasterId r:id="rId21"/>
  </p:handoutMasterIdLst>
  <p:sldIdLst>
    <p:sldId id="256" r:id="rId5"/>
    <p:sldId id="260" r:id="rId6"/>
    <p:sldId id="270" r:id="rId7"/>
    <p:sldId id="262" r:id="rId8"/>
    <p:sldId id="273" r:id="rId9"/>
    <p:sldId id="265" r:id="rId10"/>
    <p:sldId id="263" r:id="rId11"/>
    <p:sldId id="258" r:id="rId12"/>
    <p:sldId id="267" r:id="rId13"/>
    <p:sldId id="271" r:id="rId14"/>
    <p:sldId id="264" r:id="rId15"/>
    <p:sldId id="259" r:id="rId16"/>
    <p:sldId id="268" r:id="rId17"/>
    <p:sldId id="269"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15A1C8-1103-D3EF-EFF2-93198BC92F35}" name="Guest User" initials="GU" userId="S::urn:spo:anon#33184a2327f63bf90ece76676fb81a2910128ac4b3eed54a4ef1188c3e7b258e::" providerId="AD"/>
  <p188:author id="{4CAB3BE3-4593-EA8D-53FF-FCFF46405410}" name="William Choquette" initials="WC" userId="S::william.choquette.01@edu.cegeptr.qc.ca::0f69d85e-2896-4032-9164-4bbbb86dfbd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A36"/>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7BBD1-113B-EB8E-291A-EDEE6AF2395A}" v="500" dt="2024-04-10T00:40:03.724"/>
    <p1510:client id="{1EEF773F-85F4-4DF4-B825-F3107F5FFFA8}" v="34" dt="2024-04-10T23:10:07.640"/>
    <p1510:client id="{28122E52-9D40-FDFF-B3E9-86C1DD8CBF87}" v="397" dt="2024-04-09T00:51:16.432"/>
    <p1510:client id="{568386C3-11FC-4C31-8CEF-65CC0139357F}" v="58" dt="2024-04-09T21:15:46.273"/>
    <p1510:client id="{57625432-4E92-41AB-B79F-0DF61B2F2E44}" v="14" dt="2024-04-10T17:14:47.297"/>
    <p1510:client id="{5CE629B0-9668-4FEC-8A90-022688BBD44D}" v="31" dt="2024-04-09T19:52:48.255"/>
    <p1510:client id="{64BC6005-5B54-4F55-A4F4-B24F678FB681}" v="183" dt="2024-04-09T02:54:04.027"/>
    <p1510:client id="{688D2AC2-8D8B-4CB3-83EE-4DFB4678FA70}" v="8" dt="2024-04-10T21:56:38.271"/>
    <p1510:client id="{6A2CF020-4AE1-47F3-BDE6-A2054EC5A5C4}" v="42" dt="2024-04-09T19:35:03.965"/>
    <p1510:client id="{7148BF2A-2B29-4EDE-A95E-707D74685950}" v="303" dt="2024-04-09T04:21:55.385"/>
    <p1510:client id="{72DAC24A-306B-853A-E6C7-3C90933A1274}" v="10" dt="2024-04-09T19:49:19.078"/>
    <p1510:client id="{7601DCA2-5D89-49C6-34EF-7A412055D6D3}" v="317" dt="2024-04-09T01:30:13.919"/>
    <p1510:client id="{776EC19D-62A3-D78B-5D56-7768994F1EC2}" v="5" dt="2024-04-09T19:45:24.932"/>
    <p1510:client id="{7AC8A4D7-EBF1-4A56-B4E8-F4EA18AAF91F}" v="32" dt="2024-04-09T04:24:21.917"/>
    <p1510:client id="{84BD195F-BC89-48A0-831E-4A49385A2E94}" v="43" dt="2024-04-09T02:59:40.996"/>
    <p1510:client id="{9C755600-3E40-46D9-8B3B-622A4F0AC2F4}" v="23" dt="2024-04-10T17:21:45.927"/>
    <p1510:client id="{9DFD469E-F5BE-3649-E8D6-B05ECBE0ECB2}" v="82" dt="2024-04-09T18:45:31.266"/>
    <p1510:client id="{A343C4F4-A85D-173C-AE93-449E993BF2EB}" v="22" dt="2024-04-10T02:38:31.717"/>
    <p1510:client id="{B351D503-0DF3-8F30-C6A3-72D90E6B6E22}" v="123" dt="2024-04-08T23:53:47.075"/>
    <p1510:client id="{B38EE5CF-1157-6400-4C35-1AF636F4E020}" v="543" dt="2024-04-09T19:34:12.781"/>
    <p1510:client id="{B785F47C-023B-4316-B2CF-76F443646479}" v="19" dt="2024-04-09T03:28:22.848"/>
    <p1510:client id="{BD3865CA-9A85-42BE-80B1-52C33BFA4F6C}" v="114" dt="2024-04-09T23:05:44.029"/>
    <p1510:client id="{C6F7484B-C48D-407A-86F8-88A59CDD3AB8}" v="9" dt="2024-04-10T22:16:19.388"/>
    <p1510:client id="{CD967515-95E7-495A-98F5-57D33559F4DB}" v="1" dt="2024-04-09T02:16:37.505"/>
    <p1510:client id="{DFD2FB55-4979-4E6F-AA00-200CEBE48486}" v="22" dt="2024-04-09T19:15:31.532"/>
    <p1510:client id="{FE872B9C-EC6E-4BB9-8205-A328FC548CA7}" v="34" dt="2024-04-10T17:28:20.3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omments/modernComment_109_F28F6753.xml><?xml version="1.0" encoding="utf-8"?>
<p188:cmLst xmlns:a="http://schemas.openxmlformats.org/drawingml/2006/main" xmlns:r="http://schemas.openxmlformats.org/officeDocument/2006/relationships" xmlns:p188="http://schemas.microsoft.com/office/powerpoint/2018/8/main">
  <p188:cm id="{111B25A6-AC74-4DBB-85A4-375AC0C5E69A}" authorId="{9F15A1C8-1103-D3EF-EFF2-93198BC92F35}" created="2024-04-10T00:40:03.724">
    <pc:sldMkLst xmlns:pc="http://schemas.microsoft.com/office/powerpoint/2013/main/command">
      <pc:docMk/>
      <pc:sldMk cId="4069484371" sldId="265"/>
    </pc:sldMkLst>
    <p188:txBody>
      <a:bodyPr/>
      <a:lstStyle/>
      <a:p>
        <a:r>
          <a:rPr lang="en-US"/>
          <a:t>juste un prototype </a:t>
        </a:r>
      </a:p>
    </p188:txBody>
  </p188:cm>
</p188:cmLst>
</file>

<file path=ppt/comments/modernComment_10C_C3A4719E.xml><?xml version="1.0" encoding="utf-8"?>
<p188:cmLst xmlns:a="http://schemas.openxmlformats.org/drawingml/2006/main" xmlns:r="http://schemas.openxmlformats.org/officeDocument/2006/relationships" xmlns:p188="http://schemas.microsoft.com/office/powerpoint/2018/8/main">
  <p188:cm id="{61EB52C8-151C-4683-8017-195F6899E8F9}" authorId="{9F15A1C8-1103-D3EF-EFF2-93198BC92F35}" created="2024-04-10T00:22:29.291">
    <pc:sldMkLst xmlns:pc="http://schemas.microsoft.com/office/powerpoint/2013/main/command">
      <pc:docMk/>
      <pc:sldMk cId="3282334110" sldId="268"/>
    </pc:sldMkLst>
    <p188:txBody>
      <a:bodyPr/>
      <a:lstStyle/>
      <a:p>
        <a:r>
          <a:rPr lang="en-US"/>
          <a:t>qu'est ce que t'en pense?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919E1-43AC-4CED-9500-DF4C100BDBF7}" type="datetimeFigureOut">
              <a:rPr lang="en-US" smtClean="0"/>
              <a:t>4/19/2024</a:t>
            </a:fld>
            <a:endParaRPr lang="en-US"/>
          </a:p>
        </p:txBody>
      </p:sp>
      <p:sp>
        <p:nvSpPr>
          <p:cNvPr id="4" name="Footer Placeholder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98A85-43CB-4CDC-8FF1-647F52B29F1B}" type="slidenum">
              <a:rPr lang="en-US" smtClean="0"/>
              <a:t>‹#›</a:t>
            </a:fld>
            <a:endParaRPr lang="en-US"/>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7A66-B7EB-42C9-B5DD-873741A09959}"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4569-3B6E-468D-B981-DA515F47BCE4}" type="slidenum">
              <a:rPr lang="en-US" smtClean="0"/>
              <a:t>‹#›</a:t>
            </a:fld>
            <a:endParaRPr lang="en-US"/>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3B4569-3B6E-468D-B981-DA515F47BCE4}" type="slidenum">
              <a:rPr lang="en-US" smtClean="0"/>
              <a:t>1</a:t>
            </a:fld>
            <a:endParaRPr lang="en-US"/>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4/19/2024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066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4/19/2024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57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4/19/2024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42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4/19/2024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58208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4/19/2024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04282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4/19/2024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5395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4/19/2024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02593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4/19/2024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14506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4/19/2024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3731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4/19/2024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39366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4/19/2024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8729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4/19/2024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81335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microsoft.com/office/2018/10/relationships/comments" Target="../comments/modernComment_10C_C3A4719E.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efactoring.guru/design-patterns"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stackoverflow.com/"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9_F28F675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9224A-F219-4DF9-8183-F7C098A5C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C3B9006-4406-4E2F-8B42-6A968FCC8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993" y="1165193"/>
            <a:ext cx="4527613" cy="4527613"/>
          </a:xfrm>
          <a:prstGeom prst="ellipse">
            <a:avLst/>
          </a:prstGeom>
          <a:solidFill>
            <a:schemeClr val="accent1">
              <a:lumMod val="20000"/>
              <a:lumOff val="80000"/>
            </a:schemeClr>
          </a:solidFill>
          <a:ln>
            <a:noFill/>
          </a:ln>
          <a:effectLst>
            <a:outerShdw dist="165100" dir="810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a:xfrm>
            <a:off x="1070728" y="1955368"/>
            <a:ext cx="4592720" cy="2006601"/>
          </a:xfrm>
        </p:spPr>
        <p:txBody>
          <a:bodyPr>
            <a:normAutofit/>
          </a:bodyPr>
          <a:lstStyle/>
          <a:p>
            <a:pPr algn="ctr"/>
            <a:r>
              <a:rPr lang="en-US" sz="3200">
                <a:solidFill>
                  <a:srgbClr val="000000"/>
                </a:solidFill>
                <a:cs typeface="Calibri Light"/>
              </a:rPr>
              <a:t>Patrons de conception</a:t>
            </a:r>
            <a:endParaRPr lang="fr-FR"/>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a:xfrm>
            <a:off x="1704512" y="4262120"/>
            <a:ext cx="3231472" cy="907895"/>
          </a:xfrm>
        </p:spPr>
        <p:txBody>
          <a:bodyPr vert="horz" lIns="91440" tIns="0" rIns="91440" bIns="45720" rtlCol="0">
            <a:normAutofit/>
          </a:bodyPr>
          <a:lstStyle/>
          <a:p>
            <a:pPr algn="ctr">
              <a:lnSpc>
                <a:spcPct val="120000"/>
              </a:lnSpc>
            </a:pPr>
            <a:r>
              <a:rPr lang="en-US" sz="1200">
                <a:solidFill>
                  <a:srgbClr val="000000"/>
                </a:solidFill>
              </a:rPr>
              <a:t>3 categories: structure, creation, observation</a:t>
            </a:r>
          </a:p>
        </p:txBody>
      </p:sp>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F0785D-5C16-E6FB-F302-C62B8E70AEB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179BA13-EC71-059B-D5E4-F8F773779E6C}"/>
              </a:ext>
            </a:extLst>
          </p:cNvPr>
          <p:cNvSpPr>
            <a:spLocks noGrp="1"/>
          </p:cNvSpPr>
          <p:nvPr>
            <p:ph idx="1"/>
          </p:nvPr>
        </p:nvSpPr>
        <p:spPr/>
        <p:txBody>
          <a:bodyPr/>
          <a:lstStyle/>
          <a:p>
            <a:endParaRPr lang="fr-FR"/>
          </a:p>
        </p:txBody>
      </p:sp>
      <p:pic>
        <p:nvPicPr>
          <p:cNvPr id="5" name="Image 4" descr="Une image contenant texte, capture d’écran, Police, logiciel&#10;&#10;Description générée automatiquement">
            <a:extLst>
              <a:ext uri="{FF2B5EF4-FFF2-40B4-BE49-F238E27FC236}">
                <a16:creationId xmlns:a16="http://schemas.microsoft.com/office/drawing/2014/main" id="{07E00796-1C1F-1B60-4922-CB2B4A04CD92}"/>
              </a:ext>
            </a:extLst>
          </p:cNvPr>
          <p:cNvPicPr>
            <a:picLocks noChangeAspect="1"/>
          </p:cNvPicPr>
          <p:nvPr/>
        </p:nvPicPr>
        <p:blipFill>
          <a:blip r:embed="rId2"/>
          <a:stretch>
            <a:fillRect/>
          </a:stretch>
        </p:blipFill>
        <p:spPr>
          <a:xfrm>
            <a:off x="809009" y="534884"/>
            <a:ext cx="6242870" cy="5781265"/>
          </a:xfrm>
          <a:prstGeom prst="rect">
            <a:avLst/>
          </a:prstGeom>
        </p:spPr>
      </p:pic>
      <p:sp>
        <p:nvSpPr>
          <p:cNvPr id="7" name="ZoneTexte 6">
            <a:extLst>
              <a:ext uri="{FF2B5EF4-FFF2-40B4-BE49-F238E27FC236}">
                <a16:creationId xmlns:a16="http://schemas.microsoft.com/office/drawing/2014/main" id="{C23C21DF-7820-9DCD-C90A-80CB77B18E7A}"/>
              </a:ext>
            </a:extLst>
          </p:cNvPr>
          <p:cNvSpPr txBox="1"/>
          <p:nvPr/>
        </p:nvSpPr>
        <p:spPr>
          <a:xfrm>
            <a:off x="7048500" y="364034"/>
            <a:ext cx="411480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fr-FR" sz="2800" dirty="0">
              <a:solidFill>
                <a:schemeClr val="bg1"/>
              </a:solidFill>
              <a:latin typeface="Avenir Next LT Pro Light"/>
            </a:endParaRPr>
          </a:p>
          <a:p>
            <a:pPr marL="285750" indent="-285750">
              <a:buFont typeface="Arial"/>
              <a:buChar char="•"/>
            </a:pPr>
            <a:r>
              <a:rPr lang="fr-FR" sz="2800" dirty="0">
                <a:solidFill>
                  <a:schemeClr val="bg1"/>
                </a:solidFill>
                <a:latin typeface="Avenir Next LT Pro Light"/>
              </a:rPr>
              <a:t>Les attributs doivent être </a:t>
            </a:r>
            <a:r>
              <a:rPr lang="fr-FR" sz="2800" u="sng" dirty="0">
                <a:solidFill>
                  <a:schemeClr val="bg1"/>
                </a:solidFill>
                <a:latin typeface="Avenir Next LT Pro Light"/>
              </a:rPr>
              <a:t>privés</a:t>
            </a:r>
            <a:r>
              <a:rPr lang="fr-FR" sz="2800" dirty="0">
                <a:solidFill>
                  <a:schemeClr val="bg1"/>
                </a:solidFill>
                <a:latin typeface="Avenir Next LT Pro Light"/>
              </a:rPr>
              <a:t> pour éviter les modifications externes.</a:t>
            </a:r>
          </a:p>
          <a:p>
            <a:pPr marL="285750" indent="-285750">
              <a:buFont typeface="Arial"/>
              <a:buChar char="•"/>
            </a:pPr>
            <a:endParaRPr lang="fr-FR" sz="2800" dirty="0">
              <a:solidFill>
                <a:schemeClr val="bg1"/>
              </a:solidFill>
              <a:latin typeface="Avenir Next LT Pro Light"/>
            </a:endParaRPr>
          </a:p>
          <a:p>
            <a:pPr marL="285750" indent="-285750">
              <a:buFont typeface="Arial"/>
              <a:buChar char="•"/>
            </a:pPr>
            <a:endParaRPr lang="fr-FR" sz="2800" dirty="0">
              <a:solidFill>
                <a:schemeClr val="bg1"/>
              </a:solidFill>
              <a:latin typeface="Avenir Next LT Pro Light"/>
            </a:endParaRPr>
          </a:p>
          <a:p>
            <a:pPr marL="285750" indent="-285750">
              <a:buFont typeface="Arial"/>
              <a:buChar char="•"/>
            </a:pPr>
            <a:r>
              <a:rPr lang="fr-FR" sz="2800" dirty="0">
                <a:solidFill>
                  <a:schemeClr val="bg1"/>
                </a:solidFill>
                <a:latin typeface="Avenir Next LT Pro Light"/>
              </a:rPr>
              <a:t>Ne seras pas instancier tant que </a:t>
            </a:r>
            <a:r>
              <a:rPr lang="fr-FR" sz="2800" dirty="0" err="1">
                <a:solidFill>
                  <a:schemeClr val="bg1"/>
                </a:solidFill>
                <a:latin typeface="Avenir Next LT Pro Light"/>
              </a:rPr>
              <a:t>getInstance</a:t>
            </a:r>
            <a:r>
              <a:rPr lang="fr-FR" sz="2800" dirty="0">
                <a:solidFill>
                  <a:schemeClr val="bg1"/>
                </a:solidFill>
                <a:latin typeface="Avenir Next LT Pro Light"/>
              </a:rPr>
              <a:t>() ne seras pas appelée dans la classe ou il sera utilisé.</a:t>
            </a:r>
          </a:p>
        </p:txBody>
      </p:sp>
    </p:spTree>
    <p:extLst>
      <p:ext uri="{BB962C8B-B14F-4D97-AF65-F5344CB8AC3E}">
        <p14:creationId xmlns:p14="http://schemas.microsoft.com/office/powerpoint/2010/main" val="217185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4A4E84-4C85-052D-C178-865F5BA11157}"/>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en-US">
                <a:solidFill>
                  <a:srgbClr val="000000"/>
                </a:solidFill>
              </a:rPr>
              <a:t>LES PATRONS comportementaux</a:t>
            </a:r>
          </a:p>
        </p:txBody>
      </p:sp>
      <p:sp>
        <p:nvSpPr>
          <p:cNvPr id="3" name="Content Placeholder 2">
            <a:extLst>
              <a:ext uri="{FF2B5EF4-FFF2-40B4-BE49-F238E27FC236}">
                <a16:creationId xmlns:a16="http://schemas.microsoft.com/office/drawing/2014/main" id="{C275EE10-D76C-56C6-6421-24CCBDB0A7A5}"/>
              </a:ext>
            </a:extLst>
          </p:cNvPr>
          <p:cNvSpPr>
            <a:spLocks noGrp="1"/>
          </p:cNvSpPr>
          <p:nvPr>
            <p:ph idx="1"/>
          </p:nvPr>
        </p:nvSpPr>
        <p:spPr>
          <a:xfrm>
            <a:off x="928210" y="2112300"/>
            <a:ext cx="7952282" cy="3680887"/>
          </a:xfrm>
        </p:spPr>
        <p:txBody>
          <a:bodyPr vert="horz" lIns="91440" tIns="45720" rIns="91440" bIns="45720" rtlCol="0" anchor="t">
            <a:normAutofit/>
          </a:bodyPr>
          <a:lstStyle/>
          <a:p>
            <a:r>
              <a:rPr lang="fr-FR">
                <a:ea typeface="+mj-lt"/>
                <a:cs typeface="+mj-lt"/>
              </a:rPr>
              <a:t>Les patrons de conception comportementaux eux contiennent une suite d'objets/classes qui ont pour tâche de ne pas </a:t>
            </a:r>
            <a:r>
              <a:rPr lang="fr-FR">
                <a:latin typeface="Avenir Next LT Pro Light"/>
                <a:ea typeface="+mj-lt"/>
                <a:cs typeface="Arial"/>
              </a:rPr>
              <a:t>gêner le fonctionnement du programme</a:t>
            </a:r>
          </a:p>
          <a:p>
            <a:r>
              <a:rPr lang="fr-FR">
                <a:latin typeface="Avenir Next LT Pro Light"/>
                <a:ea typeface="+mj-lt"/>
                <a:cs typeface="Arial"/>
              </a:rPr>
              <a:t>Ils offrent principalement des solutions pour faciliter la communication entre diverse composantes du projet</a:t>
            </a:r>
          </a:p>
          <a:p>
            <a:pPr lvl="1">
              <a:buFont typeface="Courier New" panose="020B0604020202020204" pitchFamily="34" charset="0"/>
              <a:buChar char="o"/>
            </a:pPr>
            <a:r>
              <a:rPr lang="fr-FR">
                <a:latin typeface="Avenir Next LT Pro Light"/>
                <a:ea typeface="+mj-lt"/>
                <a:cs typeface="Arial"/>
              </a:rPr>
              <a:t>Un exemple commun serais "l'observateur", un patron qui ne fait qu'observer les changements d'un objet donn</a:t>
            </a:r>
            <a:r>
              <a:rPr lang="fr-FR">
                <a:ea typeface="+mj-lt"/>
                <a:cs typeface="Arial"/>
              </a:rPr>
              <a:t>é</a:t>
            </a:r>
            <a:r>
              <a:rPr lang="fr-FR">
                <a:latin typeface="Avenir Next LT Pro Light"/>
                <a:ea typeface="+mj-lt"/>
                <a:cs typeface="Arial"/>
              </a:rPr>
              <a:t> et les consigne</a:t>
            </a:r>
          </a:p>
        </p:txBody>
      </p:sp>
    </p:spTree>
    <p:extLst>
      <p:ext uri="{BB962C8B-B14F-4D97-AF65-F5344CB8AC3E}">
        <p14:creationId xmlns:p14="http://schemas.microsoft.com/office/powerpoint/2010/main" val="15756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82EC8F-0939-DD93-74DC-1549C33A5F81}"/>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en-US">
                <a:solidFill>
                  <a:srgbClr val="000000"/>
                </a:solidFill>
              </a:rPr>
              <a:t>COMPORTEMENT: L'OBSERVATEUR</a:t>
            </a:r>
          </a:p>
        </p:txBody>
      </p:sp>
      <p:sp>
        <p:nvSpPr>
          <p:cNvPr id="3" name="Content Placeholder 2">
            <a:extLst>
              <a:ext uri="{FF2B5EF4-FFF2-40B4-BE49-F238E27FC236}">
                <a16:creationId xmlns:a16="http://schemas.microsoft.com/office/drawing/2014/main" id="{432E1A90-DA9F-177F-0B9B-FCFE74A97440}"/>
              </a:ext>
            </a:extLst>
          </p:cNvPr>
          <p:cNvSpPr>
            <a:spLocks noGrp="1"/>
          </p:cNvSpPr>
          <p:nvPr>
            <p:ph idx="1"/>
          </p:nvPr>
        </p:nvSpPr>
        <p:spPr>
          <a:xfrm>
            <a:off x="928210" y="2119626"/>
            <a:ext cx="9344397" cy="3673561"/>
          </a:xfrm>
        </p:spPr>
        <p:txBody>
          <a:bodyPr vert="horz" lIns="91440" tIns="45720" rIns="91440" bIns="45720" rtlCol="0" anchor="t">
            <a:normAutofit/>
          </a:bodyPr>
          <a:lstStyle/>
          <a:p>
            <a:pPr marL="342900" indent="-342900"/>
            <a:r>
              <a:rPr lang="fr-FR">
                <a:latin typeface="Avenir Next LT Pro Light"/>
                <a:cs typeface="Arial"/>
              </a:rPr>
              <a:t>Ce modèle</a:t>
            </a:r>
            <a:r>
              <a:rPr lang="fr-FR" b="1">
                <a:latin typeface="Avenir Next LT Pro Light"/>
                <a:cs typeface="Arial"/>
              </a:rPr>
              <a:t> </a:t>
            </a:r>
            <a:r>
              <a:rPr lang="fr-FR">
                <a:latin typeface="Avenir Next LT Pro Light"/>
                <a:cs typeface="Arial"/>
              </a:rPr>
              <a:t>de conception représente une instance indépendante qui surveille l'</a:t>
            </a:r>
            <a:r>
              <a:rPr lang="fr-FR">
                <a:ea typeface="+mj-lt"/>
                <a:cs typeface="+mj-lt"/>
              </a:rPr>
              <a:t>é</a:t>
            </a:r>
            <a:r>
              <a:rPr lang="fr-FR">
                <a:latin typeface="Avenir Next LT Pro Light"/>
                <a:cs typeface="Arial"/>
              </a:rPr>
              <a:t>tat de sa/ses cible(s) </a:t>
            </a:r>
          </a:p>
          <a:p>
            <a:pPr marL="342900" indent="-342900"/>
            <a:r>
              <a:rPr lang="fr-FR" b="1">
                <a:latin typeface="Avenir Next LT Pro Light"/>
                <a:cs typeface="Arial"/>
              </a:rPr>
              <a:t>but</a:t>
            </a:r>
            <a:r>
              <a:rPr lang="fr-FR">
                <a:latin typeface="Avenir Next LT Pro Light"/>
                <a:cs typeface="Arial"/>
              </a:rPr>
              <a:t>: souvent entièrement indépendant, le but de ce patron est de ne pas interférer avec ce qu'il observe tout en r</a:t>
            </a:r>
            <a:r>
              <a:rPr lang="fr-FR">
                <a:ea typeface="+mj-lt"/>
                <a:cs typeface="+mj-lt"/>
              </a:rPr>
              <a:t>é</a:t>
            </a:r>
            <a:r>
              <a:rPr lang="fr-FR">
                <a:latin typeface="Avenir Next LT Pro Light"/>
                <a:cs typeface="Arial"/>
              </a:rPr>
              <a:t>pondant aux changements </a:t>
            </a:r>
            <a:endParaRPr lang="en-US">
              <a:latin typeface="Avenir Next LT Pro Light"/>
              <a:cs typeface="Arial"/>
            </a:endParaRPr>
          </a:p>
          <a:p>
            <a:pPr marL="342900" indent="-342900"/>
            <a:r>
              <a:rPr lang="fr-FR" b="1">
                <a:latin typeface="Avenir Next LT Pro Light"/>
                <a:cs typeface="Arial"/>
              </a:rPr>
              <a:t>motivation </a:t>
            </a:r>
            <a:r>
              <a:rPr lang="fr-FR">
                <a:latin typeface="Avenir Next LT Pro Light"/>
                <a:cs typeface="Arial"/>
              </a:rPr>
              <a:t>: utile pour les listes d'abonnés par exemple, tel un système de courriel par abonnement. </a:t>
            </a:r>
            <a:endParaRPr lang="fr-FR"/>
          </a:p>
        </p:txBody>
      </p:sp>
    </p:spTree>
    <p:extLst>
      <p:ext uri="{BB962C8B-B14F-4D97-AF65-F5344CB8AC3E}">
        <p14:creationId xmlns:p14="http://schemas.microsoft.com/office/powerpoint/2010/main" val="147360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82A36"/>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7D1E5E26-D941-6D80-8976-F6BE5CDC439C}"/>
              </a:ext>
            </a:extLst>
          </p:cNvPr>
          <p:cNvSpPr>
            <a:spLocks noGrp="1"/>
          </p:cNvSpPr>
          <p:nvPr>
            <p:ph type="title"/>
          </p:nvPr>
        </p:nvSpPr>
        <p:spPr/>
        <p:txBody>
          <a:bodyPr/>
          <a:lstStyle/>
          <a:p>
            <a:endParaRPr lang="en-US"/>
          </a:p>
        </p:txBody>
      </p:sp>
      <p:pic>
        <p:nvPicPr>
          <p:cNvPr id="11" name="Content Placeholder 10" descr="A screen shot of a computer program&#10;&#10;Description automatically generated">
            <a:extLst>
              <a:ext uri="{FF2B5EF4-FFF2-40B4-BE49-F238E27FC236}">
                <a16:creationId xmlns:a16="http://schemas.microsoft.com/office/drawing/2014/main" id="{E6ACEDF2-42D8-1232-7F65-9613044B04DA}"/>
              </a:ext>
            </a:extLst>
          </p:cNvPr>
          <p:cNvPicPr>
            <a:picLocks noGrp="1" noChangeAspect="1"/>
          </p:cNvPicPr>
          <p:nvPr>
            <p:ph idx="1"/>
          </p:nvPr>
        </p:nvPicPr>
        <p:blipFill>
          <a:blip r:embed="rId5"/>
          <a:stretch>
            <a:fillRect/>
          </a:stretch>
        </p:blipFill>
        <p:spPr>
          <a:xfrm>
            <a:off x="2393" y="3401"/>
            <a:ext cx="4676775" cy="3275239"/>
          </a:xfrm>
        </p:spPr>
      </p:pic>
      <p:pic>
        <p:nvPicPr>
          <p:cNvPr id="12" name="Picture 11" descr="A screenshot of a computer program&#10;&#10;Description automatically generated">
            <a:extLst>
              <a:ext uri="{FF2B5EF4-FFF2-40B4-BE49-F238E27FC236}">
                <a16:creationId xmlns:a16="http://schemas.microsoft.com/office/drawing/2014/main" id="{E3894E82-BEA8-1C3A-3230-83FC13A3B253}"/>
              </a:ext>
            </a:extLst>
          </p:cNvPr>
          <p:cNvPicPr>
            <a:picLocks noChangeAspect="1"/>
          </p:cNvPicPr>
          <p:nvPr/>
        </p:nvPicPr>
        <p:blipFill>
          <a:blip r:embed="rId6"/>
          <a:stretch>
            <a:fillRect/>
          </a:stretch>
        </p:blipFill>
        <p:spPr>
          <a:xfrm>
            <a:off x="5004453" y="1872"/>
            <a:ext cx="5863826" cy="6854257"/>
          </a:xfrm>
          <a:prstGeom prst="rect">
            <a:avLst/>
          </a:prstGeom>
        </p:spPr>
      </p:pic>
      <p:pic>
        <p:nvPicPr>
          <p:cNvPr id="13" name="Picture 12" descr="A screen shot of a computer code&#10;&#10;Description automatically generated">
            <a:extLst>
              <a:ext uri="{FF2B5EF4-FFF2-40B4-BE49-F238E27FC236}">
                <a16:creationId xmlns:a16="http://schemas.microsoft.com/office/drawing/2014/main" id="{DDA539D0-DE2B-F125-FC47-1B4F2A8A7D81}"/>
              </a:ext>
            </a:extLst>
          </p:cNvPr>
          <p:cNvPicPr>
            <a:picLocks noChangeAspect="1"/>
          </p:cNvPicPr>
          <p:nvPr/>
        </p:nvPicPr>
        <p:blipFill>
          <a:blip r:embed="rId7"/>
          <a:stretch>
            <a:fillRect/>
          </a:stretch>
        </p:blipFill>
        <p:spPr>
          <a:xfrm>
            <a:off x="-679" y="3431042"/>
            <a:ext cx="5008789" cy="3424917"/>
          </a:xfrm>
          <a:prstGeom prst="rect">
            <a:avLst/>
          </a:prstGeom>
        </p:spPr>
      </p:pic>
    </p:spTree>
    <p:extLst>
      <p:ext uri="{BB962C8B-B14F-4D97-AF65-F5344CB8AC3E}">
        <p14:creationId xmlns:p14="http://schemas.microsoft.com/office/powerpoint/2010/main" val="3282334110"/>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82EC8F-0939-DD93-74DC-1549C33A5F81}"/>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en-US" dirty="0"/>
              <a:t>conclusion:</a:t>
            </a:r>
            <a:endParaRPr lang="fr-FR" dirty="0"/>
          </a:p>
        </p:txBody>
      </p:sp>
      <p:sp>
        <p:nvSpPr>
          <p:cNvPr id="3" name="Content Placeholder 2">
            <a:extLst>
              <a:ext uri="{FF2B5EF4-FFF2-40B4-BE49-F238E27FC236}">
                <a16:creationId xmlns:a16="http://schemas.microsoft.com/office/drawing/2014/main" id="{432E1A90-DA9F-177F-0B9B-FCFE74A97440}"/>
              </a:ext>
            </a:extLst>
          </p:cNvPr>
          <p:cNvSpPr>
            <a:spLocks noGrp="1"/>
          </p:cNvSpPr>
          <p:nvPr>
            <p:ph idx="1"/>
          </p:nvPr>
        </p:nvSpPr>
        <p:spPr>
          <a:xfrm>
            <a:off x="928210" y="2119626"/>
            <a:ext cx="9344397" cy="3673561"/>
          </a:xfrm>
        </p:spPr>
        <p:txBody>
          <a:bodyPr vert="horz" lIns="91440" tIns="45720" rIns="91440" bIns="45720" rtlCol="0" anchor="t">
            <a:normAutofit/>
          </a:bodyPr>
          <a:lstStyle/>
          <a:p>
            <a:endParaRPr lang="fr-FR" sz="1200">
              <a:latin typeface="Segoe UI"/>
              <a:cs typeface="Segoe UI"/>
            </a:endParaRPr>
          </a:p>
          <a:p>
            <a:endParaRPr lang="fr-FR" sz="1200">
              <a:latin typeface="Segoe UI"/>
              <a:cs typeface="Segoe UI"/>
            </a:endParaRPr>
          </a:p>
          <a:p>
            <a:r>
              <a:rPr lang="fr-FR">
                <a:latin typeface="Avenir Next LT Pro Light"/>
                <a:cs typeface="Segoe UI"/>
              </a:rPr>
              <a:t>Les patrons de conception permettent le découplage des classes (réduire la dépendance).</a:t>
            </a:r>
          </a:p>
          <a:p>
            <a:endParaRPr lang="fr-FR">
              <a:latin typeface="Avenir Next LT Pro Light"/>
              <a:cs typeface="Segoe UI"/>
            </a:endParaRPr>
          </a:p>
          <a:p>
            <a:r>
              <a:rPr lang="fr-FR">
                <a:latin typeface="Avenir Next LT Pro Light"/>
                <a:cs typeface="Segoe UI"/>
              </a:rPr>
              <a:t>Les patrons de conception reposent très souvent sur l'abstraction (interfaces) et l'implémentation (dans la classe d'objets) pour le découplage entre les méthodes partagées</a:t>
            </a:r>
          </a:p>
          <a:p>
            <a:pPr marL="342900" indent="-342900"/>
            <a:endParaRPr lang="fr-FR">
              <a:cs typeface="Arial"/>
            </a:endParaRPr>
          </a:p>
        </p:txBody>
      </p:sp>
    </p:spTree>
    <p:extLst>
      <p:ext uri="{BB962C8B-B14F-4D97-AF65-F5344CB8AC3E}">
        <p14:creationId xmlns:p14="http://schemas.microsoft.com/office/powerpoint/2010/main" val="3429291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AD94-099C-AADB-EBDA-A86CC75E251F}"/>
              </a:ext>
            </a:extLst>
          </p:cNvPr>
          <p:cNvSpPr>
            <a:spLocks noGrp="1"/>
          </p:cNvSpPr>
          <p:nvPr>
            <p:ph type="title"/>
          </p:nvPr>
        </p:nvSpPr>
        <p:spPr/>
        <p:txBody>
          <a:bodyPr/>
          <a:lstStyle/>
          <a:p>
            <a:r>
              <a:rPr lang="en-US"/>
              <a:t>Sources:</a:t>
            </a:r>
          </a:p>
        </p:txBody>
      </p:sp>
      <p:pic>
        <p:nvPicPr>
          <p:cNvPr id="4" name="Content Placeholder 3" descr="A cartoon raccoon holding a sword&#10;&#10;Description automatically generated">
            <a:extLst>
              <a:ext uri="{FF2B5EF4-FFF2-40B4-BE49-F238E27FC236}">
                <a16:creationId xmlns:a16="http://schemas.microsoft.com/office/drawing/2014/main" id="{4C2CB579-C883-3F1B-4290-014DDDBB522F}"/>
              </a:ext>
            </a:extLst>
          </p:cNvPr>
          <p:cNvPicPr>
            <a:picLocks noGrp="1" noChangeAspect="1"/>
          </p:cNvPicPr>
          <p:nvPr>
            <p:ph idx="1"/>
          </p:nvPr>
        </p:nvPicPr>
        <p:blipFill>
          <a:blip r:embed="rId2"/>
          <a:stretch>
            <a:fillRect/>
          </a:stretch>
        </p:blipFill>
        <p:spPr>
          <a:xfrm>
            <a:off x="2327174" y="2019299"/>
            <a:ext cx="1905000" cy="2305050"/>
          </a:xfrm>
        </p:spPr>
      </p:pic>
      <p:sp>
        <p:nvSpPr>
          <p:cNvPr id="5" name="TextBox 4">
            <a:extLst>
              <a:ext uri="{FF2B5EF4-FFF2-40B4-BE49-F238E27FC236}">
                <a16:creationId xmlns:a16="http://schemas.microsoft.com/office/drawing/2014/main" id="{4B448498-F36A-B31D-6AF7-29FED0C94541}"/>
              </a:ext>
            </a:extLst>
          </p:cNvPr>
          <p:cNvSpPr txBox="1"/>
          <p:nvPr/>
        </p:nvSpPr>
        <p:spPr>
          <a:xfrm>
            <a:off x="1963325" y="4707873"/>
            <a:ext cx="26343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https://refactoring.guru/design-patterns</a:t>
            </a:r>
            <a:endParaRPr lang="en-US"/>
          </a:p>
        </p:txBody>
      </p:sp>
      <p:pic>
        <p:nvPicPr>
          <p:cNvPr id="6" name="Picture 5">
            <a:extLst>
              <a:ext uri="{FF2B5EF4-FFF2-40B4-BE49-F238E27FC236}">
                <a16:creationId xmlns:a16="http://schemas.microsoft.com/office/drawing/2014/main" id="{C3FC408D-5AAC-94BD-1C40-36B3A44E8FDF}"/>
              </a:ext>
            </a:extLst>
          </p:cNvPr>
          <p:cNvPicPr>
            <a:picLocks noChangeAspect="1"/>
          </p:cNvPicPr>
          <p:nvPr/>
        </p:nvPicPr>
        <p:blipFill>
          <a:blip r:embed="rId4"/>
          <a:stretch>
            <a:fillRect/>
          </a:stretch>
        </p:blipFill>
        <p:spPr>
          <a:xfrm>
            <a:off x="7460796" y="2235653"/>
            <a:ext cx="1910442" cy="1883228"/>
          </a:xfrm>
          <a:prstGeom prst="rect">
            <a:avLst/>
          </a:prstGeom>
        </p:spPr>
      </p:pic>
      <p:sp>
        <p:nvSpPr>
          <p:cNvPr id="7" name="TextBox 6">
            <a:extLst>
              <a:ext uri="{FF2B5EF4-FFF2-40B4-BE49-F238E27FC236}">
                <a16:creationId xmlns:a16="http://schemas.microsoft.com/office/drawing/2014/main" id="{F2E4FAE2-6F2F-DD1B-78FE-5C824D37D56A}"/>
              </a:ext>
            </a:extLst>
          </p:cNvPr>
          <p:cNvSpPr txBox="1"/>
          <p:nvPr/>
        </p:nvSpPr>
        <p:spPr>
          <a:xfrm>
            <a:off x="6975837" y="4848497"/>
            <a:ext cx="28724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hlinkClick r:id="rId5"/>
              </a:rPr>
              <a:t>https://stackoverflow.com</a:t>
            </a:r>
            <a:endParaRPr lang="en-US"/>
          </a:p>
        </p:txBody>
      </p:sp>
    </p:spTree>
    <p:extLst>
      <p:ext uri="{BB962C8B-B14F-4D97-AF65-F5344CB8AC3E}">
        <p14:creationId xmlns:p14="http://schemas.microsoft.com/office/powerpoint/2010/main" val="43995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11DC83-F11C-3C89-9ADE-1679FFBD5029}"/>
              </a:ext>
            </a:extLst>
          </p:cNvPr>
          <p:cNvSpPr>
            <a:spLocks noGrp="1"/>
          </p:cNvSpPr>
          <p:nvPr>
            <p:ph type="title"/>
          </p:nvPr>
        </p:nvSpPr>
        <p:spPr/>
        <p:txBody>
          <a:bodyPr/>
          <a:lstStyle/>
          <a:p>
            <a:r>
              <a:rPr lang="fr-FR"/>
              <a:t>C'est quoi un patron de conception ?</a:t>
            </a:r>
          </a:p>
        </p:txBody>
      </p:sp>
      <p:sp>
        <p:nvSpPr>
          <p:cNvPr id="3" name="Espace réservé du contenu 2">
            <a:extLst>
              <a:ext uri="{FF2B5EF4-FFF2-40B4-BE49-F238E27FC236}">
                <a16:creationId xmlns:a16="http://schemas.microsoft.com/office/drawing/2014/main" id="{195ECB0E-D2DE-F9A6-66E8-41B18AA43728}"/>
              </a:ext>
            </a:extLst>
          </p:cNvPr>
          <p:cNvSpPr>
            <a:spLocks noGrp="1"/>
          </p:cNvSpPr>
          <p:nvPr>
            <p:ph idx="1"/>
          </p:nvPr>
        </p:nvSpPr>
        <p:spPr>
          <a:xfrm>
            <a:off x="808662" y="1716336"/>
            <a:ext cx="10770799" cy="2590163"/>
          </a:xfrm>
        </p:spPr>
        <p:txBody>
          <a:bodyPr vert="horz" lIns="91440" tIns="45720" rIns="91440" bIns="45720" rtlCol="0" anchor="t">
            <a:normAutofit/>
          </a:bodyPr>
          <a:lstStyle/>
          <a:p>
            <a:r>
              <a:rPr lang="fr-FR">
                <a:ea typeface="+mj-lt"/>
                <a:cs typeface="+mj-lt"/>
              </a:rPr>
              <a:t>modèle appliqué pour résoudre les problèmes récurrents dans le code</a:t>
            </a:r>
          </a:p>
          <a:p>
            <a:r>
              <a:rPr lang="fr-FR"/>
              <a:t>Semblable à un algorithme:</a:t>
            </a:r>
          </a:p>
          <a:p>
            <a:pPr lvl="1">
              <a:buFont typeface="Courier New" panose="020B0304020202020204" pitchFamily="34" charset="0"/>
              <a:buChar char="o"/>
            </a:pPr>
            <a:r>
              <a:rPr lang="fr-FR" sz="2000"/>
              <a:t>Présente un plan pour résoudre un problème courant</a:t>
            </a:r>
          </a:p>
          <a:p>
            <a:pPr marL="228600" lvl="1" indent="0">
              <a:buNone/>
            </a:pPr>
            <a:endParaRPr lang="fr-FR" sz="2000"/>
          </a:p>
          <a:p>
            <a:pPr lvl="1">
              <a:buFont typeface="Courier New" panose="020B0304020202020204" pitchFamily="34" charset="0"/>
              <a:buChar char="o"/>
            </a:pPr>
            <a:endParaRPr lang="fr-FR" sz="2300" b="1" i="1"/>
          </a:p>
          <a:p>
            <a:pPr lvl="1">
              <a:buFont typeface="Courier New" panose="020B0304020202020204" pitchFamily="34" charset="0"/>
              <a:buChar char="o"/>
            </a:pPr>
            <a:endParaRPr lang="fr-FR"/>
          </a:p>
        </p:txBody>
      </p:sp>
      <p:sp>
        <p:nvSpPr>
          <p:cNvPr id="4" name="TextBox 3">
            <a:extLst>
              <a:ext uri="{FF2B5EF4-FFF2-40B4-BE49-F238E27FC236}">
                <a16:creationId xmlns:a16="http://schemas.microsoft.com/office/drawing/2014/main" id="{611C6D46-5FAC-0BBF-5B0B-08568ADABE33}"/>
              </a:ext>
            </a:extLst>
          </p:cNvPr>
          <p:cNvSpPr txBox="1"/>
          <p:nvPr/>
        </p:nvSpPr>
        <p:spPr>
          <a:xfrm>
            <a:off x="338666" y="5743222"/>
            <a:ext cx="81562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i="1"/>
              <a:t>Diff</a:t>
            </a:r>
            <a:r>
              <a:rPr lang="fr-FR" i="1">
                <a:ea typeface="+mn-lt"/>
                <a:cs typeface="+mn-lt"/>
              </a:rPr>
              <a:t>é</a:t>
            </a:r>
            <a:r>
              <a:rPr lang="en-US" i="1" err="1"/>
              <a:t>rence</a:t>
            </a:r>
            <a:r>
              <a:rPr lang="en-US" i="1"/>
              <a:t> notable: Bien que </a:t>
            </a:r>
            <a:r>
              <a:rPr lang="en-US" i="1" err="1"/>
              <a:t>l'algorithme</a:t>
            </a:r>
            <a:r>
              <a:rPr lang="en-US" i="1"/>
              <a:t> </a:t>
            </a:r>
            <a:r>
              <a:rPr lang="en-US" i="1" err="1"/>
              <a:t>donne</a:t>
            </a:r>
            <a:r>
              <a:rPr lang="en-US" i="1"/>
              <a:t> </a:t>
            </a:r>
            <a:r>
              <a:rPr lang="en-US" i="1" err="1"/>
              <a:t>une</a:t>
            </a:r>
            <a:r>
              <a:rPr lang="en-US" i="1"/>
              <a:t> structure </a:t>
            </a:r>
            <a:r>
              <a:rPr lang="fr-FR">
                <a:ea typeface="+mn-lt"/>
                <a:cs typeface="+mn-lt"/>
              </a:rPr>
              <a:t>à</a:t>
            </a:r>
            <a:r>
              <a:rPr lang="en-US" i="1"/>
              <a:t> </a:t>
            </a:r>
            <a:r>
              <a:rPr lang="en-US" i="1" err="1"/>
              <a:t>suivre</a:t>
            </a:r>
            <a:r>
              <a:rPr lang="en-US" i="1"/>
              <a:t>, il r</a:t>
            </a:r>
            <a:r>
              <a:rPr lang="fr-CA" i="1"/>
              <a:t>e</a:t>
            </a:r>
            <a:r>
              <a:rPr lang="en-US" i="1"/>
              <a:t>quiert </a:t>
            </a:r>
            <a:r>
              <a:rPr lang="en-US" i="1" err="1"/>
              <a:t>une</a:t>
            </a:r>
            <a:r>
              <a:rPr lang="en-US" i="1"/>
              <a:t> </a:t>
            </a:r>
            <a:r>
              <a:rPr lang="en-US" i="1" err="1"/>
              <a:t>impl</a:t>
            </a:r>
            <a:r>
              <a:rPr lang="fr-FR" i="1">
                <a:ea typeface="+mn-lt"/>
                <a:cs typeface="+mn-lt"/>
              </a:rPr>
              <a:t>é</a:t>
            </a:r>
            <a:r>
              <a:rPr lang="en-US" i="1"/>
              <a:t>mentation </a:t>
            </a:r>
            <a:r>
              <a:rPr lang="en-US" i="1">
                <a:ea typeface="+mn-lt"/>
                <a:cs typeface="+mn-lt"/>
              </a:rPr>
              <a:t>pr</a:t>
            </a:r>
            <a:r>
              <a:rPr lang="fr-FR" i="1">
                <a:ea typeface="+mn-lt"/>
                <a:cs typeface="+mn-lt"/>
              </a:rPr>
              <a:t>é</a:t>
            </a:r>
            <a:r>
              <a:rPr lang="en-US" i="1" err="1">
                <a:ea typeface="+mn-lt"/>
                <a:cs typeface="+mn-lt"/>
              </a:rPr>
              <a:t>cise</a:t>
            </a:r>
            <a:r>
              <a:rPr lang="en-US" i="1">
                <a:ea typeface="+mn-lt"/>
                <a:cs typeface="+mn-lt"/>
              </a:rPr>
              <a:t> et </a:t>
            </a:r>
            <a:r>
              <a:rPr lang="en-US" i="1" err="1">
                <a:ea typeface="+mn-lt"/>
                <a:cs typeface="+mn-lt"/>
              </a:rPr>
              <a:t>exacte</a:t>
            </a:r>
            <a:r>
              <a:rPr lang="en-US" i="1">
                <a:ea typeface="+mn-lt"/>
                <a:cs typeface="+mn-lt"/>
              </a:rPr>
              <a:t> </a:t>
            </a:r>
            <a:r>
              <a:rPr lang="en-US" i="1" err="1">
                <a:ea typeface="+mn-lt"/>
                <a:cs typeface="+mn-lt"/>
              </a:rPr>
              <a:t>contrairement</a:t>
            </a:r>
            <a:r>
              <a:rPr lang="en-US" i="1">
                <a:ea typeface="+mn-lt"/>
                <a:cs typeface="+mn-lt"/>
              </a:rPr>
              <a:t> </a:t>
            </a:r>
            <a:r>
              <a:rPr lang="fr-FR">
                <a:ea typeface="+mn-lt"/>
                <a:cs typeface="+mn-lt"/>
              </a:rPr>
              <a:t>à</a:t>
            </a:r>
            <a:r>
              <a:rPr lang="en-US" i="1">
                <a:ea typeface="+mn-lt"/>
                <a:cs typeface="+mn-lt"/>
              </a:rPr>
              <a:t> un</a:t>
            </a:r>
            <a:r>
              <a:rPr lang="en-US" i="1"/>
              <a:t> patron</a:t>
            </a:r>
          </a:p>
        </p:txBody>
      </p:sp>
      <p:sp>
        <p:nvSpPr>
          <p:cNvPr id="5" name="ZoneTexte 4">
            <a:extLst>
              <a:ext uri="{FF2B5EF4-FFF2-40B4-BE49-F238E27FC236}">
                <a16:creationId xmlns:a16="http://schemas.microsoft.com/office/drawing/2014/main" id="{F7E4D4FB-8752-F7F8-76C7-6CD5E8AD9B04}"/>
              </a:ext>
            </a:extLst>
          </p:cNvPr>
          <p:cNvSpPr txBox="1"/>
          <p:nvPr/>
        </p:nvSpPr>
        <p:spPr>
          <a:xfrm>
            <a:off x="807598" y="3226411"/>
            <a:ext cx="625023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fr-FR" sz="2000" dirty="0">
                <a:latin typeface="Avenir Next LT Pro Light"/>
                <a:ea typeface="+mn-lt"/>
                <a:cs typeface="+mn-lt"/>
              </a:rPr>
              <a:t>souvent utilisé lors du développement de logiciels puisque l’ampleur des projets le demande.</a:t>
            </a:r>
          </a:p>
          <a:p>
            <a:endParaRPr lang="fr-FR" sz="2000" dirty="0">
              <a:latin typeface="Avenir Next LT Pro Light"/>
              <a:ea typeface="+mn-lt"/>
              <a:cs typeface="+mn-lt"/>
            </a:endParaRPr>
          </a:p>
          <a:p>
            <a:pPr marL="171450" indent="-171450">
              <a:buFont typeface="Arial"/>
              <a:buChar char="•"/>
            </a:pPr>
            <a:r>
              <a:rPr lang="fr-FR" sz="2000" dirty="0">
                <a:ea typeface="+mn-lt"/>
                <a:cs typeface="+mn-lt"/>
              </a:rPr>
              <a:t>permettent d`appliquer un principe de programmation qu’on appelle le “découplage” pour minimiser l’interdépendance de chaque classe</a:t>
            </a:r>
            <a:endParaRPr lang="fr-FR" sz="2000" dirty="0">
              <a:latin typeface="Avenir Next LT Pro Light"/>
            </a:endParaRPr>
          </a:p>
        </p:txBody>
      </p:sp>
    </p:spTree>
    <p:extLst>
      <p:ext uri="{BB962C8B-B14F-4D97-AF65-F5344CB8AC3E}">
        <p14:creationId xmlns:p14="http://schemas.microsoft.com/office/powerpoint/2010/main" val="167432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58A5214A-0FC6-6399-24F3-6182FAEF082C}"/>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fr-FR" dirty="0">
                <a:solidFill>
                  <a:srgbClr val="000000"/>
                </a:solidFill>
              </a:rPr>
              <a:t>Éléments d`un patron</a:t>
            </a:r>
          </a:p>
        </p:txBody>
      </p:sp>
      <p:sp>
        <p:nvSpPr>
          <p:cNvPr id="3" name="Espace réservé du contenu 2">
            <a:extLst>
              <a:ext uri="{FF2B5EF4-FFF2-40B4-BE49-F238E27FC236}">
                <a16:creationId xmlns:a16="http://schemas.microsoft.com/office/drawing/2014/main" id="{54FDBA72-18E1-2461-8D53-74BB4553525E}"/>
              </a:ext>
            </a:extLst>
          </p:cNvPr>
          <p:cNvSpPr>
            <a:spLocks noGrp="1"/>
          </p:cNvSpPr>
          <p:nvPr>
            <p:ph idx="1"/>
          </p:nvPr>
        </p:nvSpPr>
        <p:spPr>
          <a:xfrm>
            <a:off x="924796" y="2377357"/>
            <a:ext cx="7952282" cy="3680887"/>
          </a:xfrm>
        </p:spPr>
        <p:txBody>
          <a:bodyPr vert="horz" lIns="91440" tIns="45720" rIns="91440" bIns="45720" rtlCol="0" anchor="t">
            <a:normAutofit/>
          </a:bodyPr>
          <a:lstStyle/>
          <a:p>
            <a:r>
              <a:rPr lang="fr-FR" b="1" dirty="0">
                <a:ea typeface="+mj-lt"/>
                <a:cs typeface="+mj-lt"/>
              </a:rPr>
              <a:t>l’intention</a:t>
            </a:r>
            <a:r>
              <a:rPr lang="fr-FR" dirty="0">
                <a:ea typeface="+mj-lt"/>
                <a:cs typeface="+mj-lt"/>
              </a:rPr>
              <a:t>, soit le problème à résoudre</a:t>
            </a:r>
            <a:endParaRPr lang="fr-FR" dirty="0"/>
          </a:p>
          <a:p>
            <a:r>
              <a:rPr lang="fr-FR" b="1" dirty="0">
                <a:ea typeface="+mj-lt"/>
                <a:cs typeface="+mj-lt"/>
              </a:rPr>
              <a:t>la motivation</a:t>
            </a:r>
            <a:r>
              <a:rPr lang="fr-FR" dirty="0">
                <a:ea typeface="+mj-lt"/>
                <a:cs typeface="+mj-lt"/>
              </a:rPr>
              <a:t>, ou la justification de l’application de ce patron</a:t>
            </a:r>
          </a:p>
          <a:p>
            <a:r>
              <a:rPr lang="fr-FR" b="1" dirty="0">
                <a:ea typeface="+mj-lt"/>
                <a:cs typeface="+mj-lt"/>
              </a:rPr>
              <a:t>la structure</a:t>
            </a:r>
            <a:r>
              <a:rPr lang="fr-FR" dirty="0">
                <a:ea typeface="+mj-lt"/>
                <a:cs typeface="+mj-lt"/>
              </a:rPr>
              <a:t>, qui démontre la relation entre ses éléments</a:t>
            </a:r>
            <a:endParaRPr lang="fr-FR" dirty="0" err="1"/>
          </a:p>
        </p:txBody>
      </p:sp>
    </p:spTree>
    <p:extLst>
      <p:ext uri="{BB962C8B-B14F-4D97-AF65-F5344CB8AC3E}">
        <p14:creationId xmlns:p14="http://schemas.microsoft.com/office/powerpoint/2010/main" val="342546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4A4E84-4C85-052D-C178-865F5BA11157}"/>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en-US">
                <a:solidFill>
                  <a:srgbClr val="000000"/>
                </a:solidFill>
              </a:rPr>
              <a:t>LES PATRONS de structure</a:t>
            </a:r>
          </a:p>
        </p:txBody>
      </p:sp>
      <p:sp>
        <p:nvSpPr>
          <p:cNvPr id="3" name="Content Placeholder 2">
            <a:extLst>
              <a:ext uri="{FF2B5EF4-FFF2-40B4-BE49-F238E27FC236}">
                <a16:creationId xmlns:a16="http://schemas.microsoft.com/office/drawing/2014/main" id="{C275EE10-D76C-56C6-6421-24CCBDB0A7A5}"/>
              </a:ext>
            </a:extLst>
          </p:cNvPr>
          <p:cNvSpPr>
            <a:spLocks noGrp="1"/>
          </p:cNvSpPr>
          <p:nvPr>
            <p:ph idx="1"/>
          </p:nvPr>
        </p:nvSpPr>
        <p:spPr>
          <a:xfrm>
            <a:off x="928210" y="2112300"/>
            <a:ext cx="7952282" cy="3680887"/>
          </a:xfrm>
        </p:spPr>
        <p:txBody>
          <a:bodyPr vert="horz" lIns="91440" tIns="45720" rIns="91440" bIns="45720" rtlCol="0" anchor="t">
            <a:noAutofit/>
          </a:bodyPr>
          <a:lstStyle/>
          <a:p>
            <a:r>
              <a:rPr lang="fr-FR" dirty="0">
                <a:ea typeface="+mj-lt"/>
                <a:cs typeface="+mj-lt"/>
              </a:rPr>
              <a:t>Les patrons structurels regroupent plusieurs objets et classes dans des structures plus grandes et plus centralisées</a:t>
            </a:r>
          </a:p>
          <a:p>
            <a:r>
              <a:rPr lang="fr-FR" dirty="0">
                <a:ea typeface="+mj-lt"/>
                <a:cs typeface="+mj-lt"/>
              </a:rPr>
              <a:t>Leur but premier est d'établir une relation logique entre les éléments du projet</a:t>
            </a:r>
          </a:p>
          <a:p>
            <a:r>
              <a:rPr lang="fr-FR" dirty="0">
                <a:ea typeface="+mj-lt"/>
                <a:cs typeface="+mj-lt"/>
              </a:rPr>
              <a:t> Ils offrent de la flexibilité et fournissent une stratégie efficace de réutilisation de code</a:t>
            </a:r>
            <a:endParaRPr lang="en-US" dirty="0">
              <a:ea typeface="+mj-lt"/>
              <a:cs typeface="+mj-lt"/>
            </a:endParaRPr>
          </a:p>
          <a:p>
            <a:pPr lvl="1">
              <a:buFont typeface="Courier New"/>
              <a:buChar char="o"/>
            </a:pPr>
            <a:r>
              <a:rPr lang="fr-FR" sz="2000" dirty="0">
                <a:ea typeface="+mj-lt"/>
                <a:cs typeface="+mj-lt"/>
              </a:rPr>
              <a:t> e.g. tel qu'un adaptateur qui permet de brancher nos appareils dans prise européennes</a:t>
            </a:r>
          </a:p>
          <a:p>
            <a:pPr marL="228600" lvl="1" indent="0">
              <a:buNone/>
            </a:pPr>
            <a:endParaRPr lang="fr-FR" sz="2000">
              <a:ea typeface="+mj-lt"/>
              <a:cs typeface="+mj-lt"/>
            </a:endParaRPr>
          </a:p>
        </p:txBody>
      </p:sp>
    </p:spTree>
    <p:extLst>
      <p:ext uri="{BB962C8B-B14F-4D97-AF65-F5344CB8AC3E}">
        <p14:creationId xmlns:p14="http://schemas.microsoft.com/office/powerpoint/2010/main" val="265693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4A4E84-4C85-052D-C178-865F5BA11157}"/>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en-US" err="1">
                <a:solidFill>
                  <a:srgbClr val="000000"/>
                </a:solidFill>
              </a:rPr>
              <a:t>Exemple</a:t>
            </a:r>
            <a:r>
              <a:rPr lang="en-US">
                <a:solidFill>
                  <a:srgbClr val="000000"/>
                </a:solidFill>
              </a:rPr>
              <a:t>: </a:t>
            </a:r>
            <a:r>
              <a:rPr lang="en-US" err="1">
                <a:solidFill>
                  <a:srgbClr val="000000"/>
                </a:solidFill>
              </a:rPr>
              <a:t>L'adaptateur</a:t>
            </a:r>
            <a:r>
              <a:rPr lang="en-US">
                <a:solidFill>
                  <a:srgbClr val="000000"/>
                </a:solidFill>
              </a:rPr>
              <a:t> </a:t>
            </a:r>
          </a:p>
        </p:txBody>
      </p:sp>
      <p:sp>
        <p:nvSpPr>
          <p:cNvPr id="3" name="Content Placeholder 2">
            <a:extLst>
              <a:ext uri="{FF2B5EF4-FFF2-40B4-BE49-F238E27FC236}">
                <a16:creationId xmlns:a16="http://schemas.microsoft.com/office/drawing/2014/main" id="{C275EE10-D76C-56C6-6421-24CCBDB0A7A5}"/>
              </a:ext>
            </a:extLst>
          </p:cNvPr>
          <p:cNvSpPr>
            <a:spLocks noGrp="1"/>
          </p:cNvSpPr>
          <p:nvPr>
            <p:ph idx="1"/>
          </p:nvPr>
        </p:nvSpPr>
        <p:spPr>
          <a:xfrm>
            <a:off x="928210" y="2112300"/>
            <a:ext cx="9878063" cy="3680887"/>
          </a:xfrm>
        </p:spPr>
        <p:txBody>
          <a:bodyPr vert="horz" lIns="91440" tIns="45720" rIns="91440" bIns="45720" rtlCol="0" anchor="t">
            <a:noAutofit/>
          </a:bodyPr>
          <a:lstStyle/>
          <a:p>
            <a:r>
              <a:rPr lang="fr-FR">
                <a:ea typeface="+mj-lt"/>
                <a:cs typeface="+mj-lt"/>
              </a:rPr>
              <a:t>Un exemple de patron qui démontre vraiment bien ce principe est l’adaptateur, qui fait exactement ce que son nom sous-entend</a:t>
            </a:r>
            <a:endParaRPr lang="fr-FR"/>
          </a:p>
          <a:p>
            <a:r>
              <a:rPr lang="fr-FR">
                <a:ea typeface="+mj-lt"/>
                <a:cs typeface="+mj-lt"/>
              </a:rPr>
              <a:t>permet à une classe donnée de changer son comportement et adopter les comportements voulus (convertir).</a:t>
            </a:r>
            <a:endParaRPr lang="fr-FR"/>
          </a:p>
          <a:p>
            <a:pPr marL="228600" lvl="1" indent="0">
              <a:buFont typeface="Avenir Next LT Pro Light" panose="020B0304020202020204" pitchFamily="34" charset="0"/>
              <a:buNone/>
            </a:pPr>
            <a:endParaRPr lang="fr-FR" sz="2000">
              <a:ea typeface="+mj-lt"/>
              <a:cs typeface="+mj-lt"/>
            </a:endParaRPr>
          </a:p>
        </p:txBody>
      </p:sp>
    </p:spTree>
    <p:extLst>
      <p:ext uri="{BB962C8B-B14F-4D97-AF65-F5344CB8AC3E}">
        <p14:creationId xmlns:p14="http://schemas.microsoft.com/office/powerpoint/2010/main" val="101395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E6E7CEBB-31D3-E177-3AD5-4B32FD6DA4B1}"/>
              </a:ext>
            </a:extLst>
          </p:cNvPr>
          <p:cNvPicPr>
            <a:picLocks noChangeAspect="1"/>
          </p:cNvPicPr>
          <p:nvPr/>
        </p:nvPicPr>
        <p:blipFill>
          <a:blip r:embed="rId3"/>
          <a:stretch>
            <a:fillRect/>
          </a:stretch>
        </p:blipFill>
        <p:spPr>
          <a:xfrm>
            <a:off x="5723" y="20835"/>
            <a:ext cx="5387195" cy="3313441"/>
          </a:xfrm>
          <a:prstGeom prst="rect">
            <a:avLst/>
          </a:prstGeom>
        </p:spPr>
      </p:pic>
      <p:pic>
        <p:nvPicPr>
          <p:cNvPr id="4" name="Image 3">
            <a:extLst>
              <a:ext uri="{FF2B5EF4-FFF2-40B4-BE49-F238E27FC236}">
                <a16:creationId xmlns:a16="http://schemas.microsoft.com/office/drawing/2014/main" id="{ED4EF388-A761-46DB-CE24-4FC4D7D49526}"/>
              </a:ext>
            </a:extLst>
          </p:cNvPr>
          <p:cNvPicPr>
            <a:picLocks noChangeAspect="1"/>
          </p:cNvPicPr>
          <p:nvPr/>
        </p:nvPicPr>
        <p:blipFill>
          <a:blip r:embed="rId4"/>
          <a:stretch>
            <a:fillRect/>
          </a:stretch>
        </p:blipFill>
        <p:spPr>
          <a:xfrm>
            <a:off x="5759969" y="17406"/>
            <a:ext cx="6435995" cy="2491873"/>
          </a:xfrm>
          <a:prstGeom prst="rect">
            <a:avLst/>
          </a:prstGeom>
        </p:spPr>
      </p:pic>
      <p:sp>
        <p:nvSpPr>
          <p:cNvPr id="2" name="Arrow: Right 1">
            <a:extLst>
              <a:ext uri="{FF2B5EF4-FFF2-40B4-BE49-F238E27FC236}">
                <a16:creationId xmlns:a16="http://schemas.microsoft.com/office/drawing/2014/main" id="{245AA9DA-B695-A25B-9245-7B94E77A55BD}"/>
              </a:ext>
            </a:extLst>
          </p:cNvPr>
          <p:cNvSpPr/>
          <p:nvPr/>
        </p:nvSpPr>
        <p:spPr>
          <a:xfrm>
            <a:off x="4733168" y="2619410"/>
            <a:ext cx="1365849" cy="5750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27FF0F45-CF50-0405-6A44-8C41F1A67A65}"/>
              </a:ext>
            </a:extLst>
          </p:cNvPr>
          <p:cNvPicPr>
            <a:picLocks noChangeAspect="1"/>
          </p:cNvPicPr>
          <p:nvPr/>
        </p:nvPicPr>
        <p:blipFill>
          <a:blip r:embed="rId5"/>
          <a:stretch>
            <a:fillRect/>
          </a:stretch>
        </p:blipFill>
        <p:spPr>
          <a:xfrm>
            <a:off x="6788977" y="3643727"/>
            <a:ext cx="5405865" cy="3212126"/>
          </a:xfrm>
          <a:prstGeom prst="rect">
            <a:avLst/>
          </a:prstGeom>
        </p:spPr>
      </p:pic>
      <p:sp>
        <p:nvSpPr>
          <p:cNvPr id="3" name="Arrow: Right 2">
            <a:extLst>
              <a:ext uri="{FF2B5EF4-FFF2-40B4-BE49-F238E27FC236}">
                <a16:creationId xmlns:a16="http://schemas.microsoft.com/office/drawing/2014/main" id="{C926B642-4F6B-2E10-B3AE-7627E4993DEE}"/>
              </a:ext>
            </a:extLst>
          </p:cNvPr>
          <p:cNvSpPr/>
          <p:nvPr/>
        </p:nvSpPr>
        <p:spPr>
          <a:xfrm rot="5400000">
            <a:off x="8659052" y="2583896"/>
            <a:ext cx="1265207" cy="6469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48437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4A4E84-4C85-052D-C178-865F5BA11157}"/>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en-US">
                <a:solidFill>
                  <a:srgbClr val="000000"/>
                </a:solidFill>
              </a:rPr>
              <a:t>LES PATRONS de cr</a:t>
            </a:r>
            <a:r>
              <a:rPr lang="en-US">
                <a:solidFill>
                  <a:srgbClr val="000000"/>
                </a:solidFill>
                <a:latin typeface="Avenir Next LT Pro Light"/>
                <a:cs typeface="Arial"/>
              </a:rPr>
              <a:t>éation</a:t>
            </a:r>
            <a:endParaRPr lang="en-US">
              <a:solidFill>
                <a:srgbClr val="000000"/>
              </a:solidFill>
            </a:endParaRPr>
          </a:p>
        </p:txBody>
      </p:sp>
      <p:sp>
        <p:nvSpPr>
          <p:cNvPr id="3" name="Content Placeholder 2">
            <a:extLst>
              <a:ext uri="{FF2B5EF4-FFF2-40B4-BE49-F238E27FC236}">
                <a16:creationId xmlns:a16="http://schemas.microsoft.com/office/drawing/2014/main" id="{C275EE10-D76C-56C6-6421-24CCBDB0A7A5}"/>
              </a:ext>
            </a:extLst>
          </p:cNvPr>
          <p:cNvSpPr>
            <a:spLocks noGrp="1"/>
          </p:cNvSpPr>
          <p:nvPr>
            <p:ph idx="1"/>
          </p:nvPr>
        </p:nvSpPr>
        <p:spPr>
          <a:xfrm>
            <a:off x="927395" y="2507411"/>
            <a:ext cx="9871936" cy="4376944"/>
          </a:xfrm>
        </p:spPr>
        <p:txBody>
          <a:bodyPr vert="horz" lIns="91440" tIns="45720" rIns="91440" bIns="45720" rtlCol="0" anchor="t">
            <a:normAutofit/>
          </a:bodyPr>
          <a:lstStyle/>
          <a:p>
            <a:r>
              <a:rPr lang="fr-FR">
                <a:ea typeface="+mj-lt"/>
                <a:cs typeface="+mj-lt"/>
              </a:rPr>
              <a:t>utilisent des interfaces pour gérer la façon dont les objets de classes sont créés. </a:t>
            </a:r>
            <a:endParaRPr lang="en-US">
              <a:ea typeface="+mj-lt"/>
              <a:cs typeface="+mj-lt"/>
            </a:endParaRPr>
          </a:p>
          <a:p>
            <a:r>
              <a:rPr lang="fr-FR">
                <a:ea typeface="+mj-lt"/>
                <a:cs typeface="+mj-lt"/>
              </a:rPr>
              <a:t>But principal:  code plus flexible et réutilisable. </a:t>
            </a:r>
            <a:r>
              <a:rPr lang="fr-FR" sz="1200">
                <a:ea typeface="+mj-lt"/>
                <a:cs typeface="+mj-lt"/>
              </a:rPr>
              <a:t> </a:t>
            </a:r>
            <a:endParaRPr lang="en-US">
              <a:ea typeface="+mj-lt"/>
              <a:cs typeface="+mj-lt"/>
            </a:endParaRPr>
          </a:p>
          <a:p>
            <a:endParaRPr lang="fr-FR">
              <a:ea typeface="+mj-lt"/>
              <a:cs typeface="+mj-lt"/>
            </a:endParaRPr>
          </a:p>
          <a:p>
            <a:r>
              <a:rPr lang="fr-FR">
                <a:ea typeface="+mj-lt"/>
                <a:cs typeface="+mj-lt"/>
              </a:rPr>
              <a:t>le patron de création le plus souvent utilisé est le singleton. Le singleton permet la création d'une seule instance de sa classe, dans le but de protéger ses attributs et méthodes contre tout accès ou modification indésirable</a:t>
            </a:r>
            <a:endParaRPr lang="en-US">
              <a:ea typeface="+mj-lt"/>
              <a:cs typeface="+mj-lt"/>
            </a:endParaRPr>
          </a:p>
          <a:p>
            <a:pPr marL="0" indent="0">
              <a:buNone/>
            </a:pPr>
            <a:endParaRPr lang="en-US" sz="1000">
              <a:ea typeface="+mj-lt"/>
              <a:cs typeface="+mj-lt"/>
            </a:endParaRPr>
          </a:p>
        </p:txBody>
      </p:sp>
    </p:spTree>
    <p:extLst>
      <p:ext uri="{BB962C8B-B14F-4D97-AF65-F5344CB8AC3E}">
        <p14:creationId xmlns:p14="http://schemas.microsoft.com/office/powerpoint/2010/main" val="331236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597312-F5B0-ED11-8F8C-E375C4276D7F}"/>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en-US">
                <a:solidFill>
                  <a:srgbClr val="000000"/>
                </a:solidFill>
              </a:rPr>
              <a:t>CREATION: LE SINGLETON</a:t>
            </a:r>
          </a:p>
        </p:txBody>
      </p:sp>
      <p:sp>
        <p:nvSpPr>
          <p:cNvPr id="3" name="Content Placeholder 2">
            <a:extLst>
              <a:ext uri="{FF2B5EF4-FFF2-40B4-BE49-F238E27FC236}">
                <a16:creationId xmlns:a16="http://schemas.microsoft.com/office/drawing/2014/main" id="{4E7C3D30-FB12-A006-8324-E436393F8EF2}"/>
              </a:ext>
            </a:extLst>
          </p:cNvPr>
          <p:cNvSpPr>
            <a:spLocks noGrp="1"/>
          </p:cNvSpPr>
          <p:nvPr>
            <p:ph idx="1"/>
          </p:nvPr>
        </p:nvSpPr>
        <p:spPr>
          <a:xfrm>
            <a:off x="928210" y="2175800"/>
            <a:ext cx="7952282" cy="3680887"/>
          </a:xfrm>
        </p:spPr>
        <p:txBody>
          <a:bodyPr vert="horz" lIns="91440" tIns="45720" rIns="91440" bIns="45720" rtlCol="0" anchor="t">
            <a:normAutofit/>
          </a:bodyPr>
          <a:lstStyle/>
          <a:p>
            <a:pPr marL="342900" indent="-342900"/>
            <a:r>
              <a:rPr lang="fr-FR">
                <a:latin typeface="Avenir Next LT Pro Light"/>
                <a:cs typeface="Arial"/>
              </a:rPr>
              <a:t>Ce modèle</a:t>
            </a:r>
            <a:r>
              <a:rPr lang="fr-FR" b="1">
                <a:latin typeface="Avenir Next LT Pro Light"/>
                <a:cs typeface="Arial"/>
              </a:rPr>
              <a:t> </a:t>
            </a:r>
            <a:r>
              <a:rPr lang="fr-FR">
                <a:latin typeface="Avenir Next LT Pro Light"/>
                <a:cs typeface="Arial"/>
              </a:rPr>
              <a:t>de conception représente une instance unique d'un objet</a:t>
            </a:r>
            <a:endParaRPr lang="en-US">
              <a:latin typeface="Avenir Next LT Pro Light"/>
              <a:cs typeface="Arial"/>
            </a:endParaRPr>
          </a:p>
          <a:p>
            <a:pPr marL="342900" indent="-342900"/>
            <a:r>
              <a:rPr lang="fr-FR" b="1">
                <a:latin typeface="Avenir Next LT Pro Light"/>
                <a:cs typeface="Arial"/>
              </a:rPr>
              <a:t>but</a:t>
            </a:r>
            <a:r>
              <a:rPr lang="fr-FR">
                <a:latin typeface="Avenir Next LT Pro Light"/>
                <a:cs typeface="Arial"/>
              </a:rPr>
              <a:t>: éviter tout changement/ambiguïté par rapport à un objet</a:t>
            </a:r>
          </a:p>
          <a:p>
            <a:pPr marL="342900" indent="-342900"/>
            <a:r>
              <a:rPr lang="fr-FR" b="1">
                <a:latin typeface="Avenir Next LT Pro Light"/>
                <a:cs typeface="Arial"/>
              </a:rPr>
              <a:t>motivation </a:t>
            </a:r>
            <a:r>
              <a:rPr lang="fr-FR">
                <a:latin typeface="Avenir Next LT Pro Light"/>
                <a:cs typeface="Arial"/>
              </a:rPr>
              <a:t>: interdit la cr</a:t>
            </a:r>
            <a:r>
              <a:rPr lang="fr-FR">
                <a:ea typeface="+mj-lt"/>
                <a:cs typeface="+mj-lt"/>
              </a:rPr>
              <a:t>é</a:t>
            </a:r>
            <a:r>
              <a:rPr lang="fr-FR">
                <a:latin typeface="Avenir Next LT Pro Light"/>
                <a:cs typeface="Arial"/>
              </a:rPr>
              <a:t>ation de plus qu'une instance du même objet</a:t>
            </a:r>
          </a:p>
          <a:p>
            <a:pPr marL="571500" lvl="1" indent="-342900">
              <a:buFont typeface="Courier New" panose="020B0604020202020204" pitchFamily="34" charset="0"/>
              <a:buChar char="o"/>
            </a:pPr>
            <a:r>
              <a:rPr lang="fr-FR">
                <a:latin typeface="Avenir Next LT Pro Light"/>
                <a:cs typeface="Arial"/>
              </a:rPr>
              <a:t>souvent utilisé pour consigner une base d'utilisateur ou pour éviter l'ouverture de plusieurs pages web identiques</a:t>
            </a:r>
          </a:p>
          <a:p>
            <a:pPr marL="228600" lvl="1" indent="0">
              <a:buNone/>
            </a:pPr>
            <a:endParaRPr lang="fr-FR">
              <a:cs typeface="Arial"/>
            </a:endParaRPr>
          </a:p>
          <a:p>
            <a:pPr marL="0" indent="0">
              <a:buNone/>
            </a:pPr>
            <a:endParaRPr lang="fr-FR">
              <a:cs typeface="Arial"/>
            </a:endParaRPr>
          </a:p>
        </p:txBody>
      </p:sp>
    </p:spTree>
    <p:extLst>
      <p:ext uri="{BB962C8B-B14F-4D97-AF65-F5344CB8AC3E}">
        <p14:creationId xmlns:p14="http://schemas.microsoft.com/office/powerpoint/2010/main" val="180201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597312-F5B0-ED11-8F8C-E375C4276D7F}"/>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en-US">
                <a:solidFill>
                  <a:srgbClr val="000000"/>
                </a:solidFill>
              </a:rPr>
              <a:t>CREATION: LE SINGLETON</a:t>
            </a:r>
          </a:p>
        </p:txBody>
      </p:sp>
      <p:sp>
        <p:nvSpPr>
          <p:cNvPr id="3" name="Content Placeholder 2">
            <a:extLst>
              <a:ext uri="{FF2B5EF4-FFF2-40B4-BE49-F238E27FC236}">
                <a16:creationId xmlns:a16="http://schemas.microsoft.com/office/drawing/2014/main" id="{4E7C3D30-FB12-A006-8324-E436393F8EF2}"/>
              </a:ext>
            </a:extLst>
          </p:cNvPr>
          <p:cNvSpPr>
            <a:spLocks noGrp="1"/>
          </p:cNvSpPr>
          <p:nvPr>
            <p:ph idx="1"/>
          </p:nvPr>
        </p:nvSpPr>
        <p:spPr>
          <a:xfrm>
            <a:off x="928210" y="2126082"/>
            <a:ext cx="11271902" cy="4744337"/>
          </a:xfrm>
        </p:spPr>
        <p:txBody>
          <a:bodyPr vert="horz" lIns="91440" tIns="45720" rIns="91440" bIns="45720" rtlCol="0" anchor="t">
            <a:normAutofit/>
          </a:bodyPr>
          <a:lstStyle/>
          <a:p>
            <a:pPr marL="0" indent="0">
              <a:buNone/>
            </a:pPr>
            <a:r>
              <a:rPr lang="fr-FR" b="1">
                <a:latin typeface="Avenir Next LT Pro"/>
                <a:cs typeface="Arial"/>
              </a:rPr>
              <a:t>Implémentation</a:t>
            </a:r>
            <a:endParaRPr lang="en-US">
              <a:latin typeface="Avenir Next LT Pro"/>
              <a:cs typeface="Arial"/>
            </a:endParaRPr>
          </a:p>
          <a:p>
            <a:r>
              <a:rPr lang="fr-FR">
                <a:latin typeface="Avenir Next LT Pro"/>
                <a:cs typeface="Arial"/>
              </a:rPr>
              <a:t>Instanciation seulement dans sa classe  - constructeur par défaut avec modificateur “</a:t>
            </a:r>
            <a:r>
              <a:rPr lang="fr-FR" err="1">
                <a:latin typeface="Avenir Next LT Pro"/>
                <a:cs typeface="Arial"/>
              </a:rPr>
              <a:t>private</a:t>
            </a:r>
            <a:r>
              <a:rPr lang="fr-FR">
                <a:latin typeface="Avenir Next LT Pro"/>
                <a:cs typeface="Arial"/>
              </a:rPr>
              <a:t>”. </a:t>
            </a:r>
            <a:endParaRPr lang="en-US">
              <a:latin typeface="Avenir Next LT Pro"/>
              <a:cs typeface="Arial"/>
            </a:endParaRPr>
          </a:p>
          <a:p>
            <a:r>
              <a:rPr lang="fr-FR">
                <a:latin typeface="Avenir Next LT Pro"/>
                <a:cs typeface="Arial"/>
              </a:rPr>
              <a:t>l’instance sera créé de façon statique (</a:t>
            </a:r>
            <a:r>
              <a:rPr lang="fr-FR" err="1">
                <a:latin typeface="Avenir Next LT Pro"/>
                <a:cs typeface="Arial"/>
              </a:rPr>
              <a:t>static</a:t>
            </a:r>
            <a:r>
              <a:rPr lang="fr-FR">
                <a:latin typeface="Avenir Next LT Pro"/>
                <a:cs typeface="Arial"/>
              </a:rPr>
              <a:t> { new Singleton() }). </a:t>
            </a:r>
            <a:endParaRPr lang="en-US">
              <a:latin typeface="Avenir Next LT Pro"/>
              <a:cs typeface="Arial"/>
            </a:endParaRPr>
          </a:p>
          <a:p>
            <a:r>
              <a:rPr lang="fr-FR">
                <a:latin typeface="Avenir Next LT Pro"/>
                <a:cs typeface="Arial"/>
              </a:rPr>
              <a:t>instance crée soit:</a:t>
            </a:r>
            <a:endParaRPr lang="en-US">
              <a:latin typeface="Avenir Next LT Pro"/>
              <a:cs typeface="Arial"/>
            </a:endParaRPr>
          </a:p>
          <a:p>
            <a:pPr lvl="1">
              <a:buFont typeface="Courier New,monospace" panose="020B0604020202020204" pitchFamily="34" charset="0"/>
              <a:buChar char="o"/>
            </a:pPr>
            <a:r>
              <a:rPr lang="fr-FR" sz="2000">
                <a:latin typeface="Avenir Next LT Pro"/>
                <a:cs typeface="Arial"/>
              </a:rPr>
              <a:t>aussitôt que la classe est ouverte</a:t>
            </a:r>
            <a:endParaRPr lang="en-US" sz="2000">
              <a:latin typeface="Avenir Next LT Pro"/>
              <a:cs typeface="Arial"/>
            </a:endParaRPr>
          </a:p>
          <a:p>
            <a:pPr lvl="1">
              <a:buFont typeface="Courier New,monospace" panose="020B0604020202020204" pitchFamily="34" charset="0"/>
              <a:buChar char="o"/>
            </a:pPr>
            <a:r>
              <a:rPr lang="fr-FR" sz="2000">
                <a:latin typeface="Avenir Next LT Pro"/>
                <a:cs typeface="Arial"/>
              </a:rPr>
              <a:t>méthode </a:t>
            </a:r>
            <a:r>
              <a:rPr lang="fr-FR" sz="2000" err="1">
                <a:latin typeface="Avenir Next LT Pro"/>
                <a:cs typeface="Arial"/>
              </a:rPr>
              <a:t>getInstance</a:t>
            </a:r>
            <a:r>
              <a:rPr lang="fr-FR" sz="2000">
                <a:latin typeface="Avenir Next LT Pro"/>
                <a:cs typeface="Arial"/>
              </a:rPr>
              <a:t>()</a:t>
            </a:r>
            <a:endParaRPr lang="en-US" sz="2000">
              <a:latin typeface="Avenir Next LT Pro"/>
              <a:cs typeface="Arial"/>
            </a:endParaRPr>
          </a:p>
          <a:p>
            <a:pPr>
              <a:buFont typeface="Courier New,monospace" panose="020B0604020202020204" pitchFamily="34" charset="0"/>
              <a:buChar char="o"/>
            </a:pPr>
            <a:endParaRPr lang="en-US">
              <a:latin typeface="Arial"/>
              <a:cs typeface="Arial"/>
            </a:endParaRPr>
          </a:p>
          <a:p>
            <a:pPr marL="342900" indent="-342900"/>
            <a:endParaRPr lang="fr-FR">
              <a:latin typeface="Avenir Next LT Pro Light"/>
              <a:cs typeface="Arial"/>
            </a:endParaRPr>
          </a:p>
          <a:p>
            <a:pPr marL="228600" lvl="1" indent="0">
              <a:buNone/>
            </a:pPr>
            <a:endParaRPr lang="fr-FR">
              <a:cs typeface="Arial"/>
            </a:endParaRPr>
          </a:p>
          <a:p>
            <a:pPr marL="0" indent="0">
              <a:buNone/>
            </a:pPr>
            <a:endParaRPr lang="fr-FR">
              <a:cs typeface="Arial"/>
            </a:endParaRPr>
          </a:p>
        </p:txBody>
      </p:sp>
    </p:spTree>
    <p:extLst>
      <p:ext uri="{BB962C8B-B14F-4D97-AF65-F5344CB8AC3E}">
        <p14:creationId xmlns:p14="http://schemas.microsoft.com/office/powerpoint/2010/main" val="3464087304"/>
      </p:ext>
    </p:extLst>
  </p:cSld>
  <p:clrMapOvr>
    <a:masterClrMapping/>
  </p:clrMapOvr>
</p:sld>
</file>

<file path=ppt/theme/theme1.xml><?xml version="1.0" encoding="utf-8"?>
<a:theme xmlns:a="http://schemas.openxmlformats.org/drawingml/2006/main" name="VeniceBeachVTI">
  <a:themeElements>
    <a:clrScheme name="Grayscale">
      <a:dk1>
        <a:srgbClr val="000000"/>
      </a:dk1>
      <a:lt1>
        <a:srgbClr val="FFFFFF"/>
      </a:lt1>
      <a:dk2>
        <a:srgbClr val="000000"/>
      </a:dk2>
      <a:lt2>
        <a:srgbClr val="FFFFFF"/>
      </a:lt2>
      <a:accent1>
        <a:srgbClr val="B5B5B5"/>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39BB0-53B8-40A5-8BB9-15D2ED1AEBC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3.xml><?xml version="1.0" encoding="utf-8"?>
<ds:datastoreItem xmlns:ds="http://schemas.openxmlformats.org/officeDocument/2006/customXml" ds:itemID="{1E480F86-A978-4060-BF60-56AAB322FDAA}">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Atlas</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VeniceBeachVTI</vt:lpstr>
      <vt:lpstr>Patrons de conception</vt:lpstr>
      <vt:lpstr>C'est quoi un patron de conception ?</vt:lpstr>
      <vt:lpstr>Éléments d`un patron</vt:lpstr>
      <vt:lpstr>LES PATRONS de structure</vt:lpstr>
      <vt:lpstr>Exemple: L'adaptateur </vt:lpstr>
      <vt:lpstr>PowerPoint Presentation</vt:lpstr>
      <vt:lpstr>LES PATRONS de création</vt:lpstr>
      <vt:lpstr>CREATION: LE SINGLETON</vt:lpstr>
      <vt:lpstr>CREATION: LE SINGLETON</vt:lpstr>
      <vt:lpstr>PowerPoint Presentation</vt:lpstr>
      <vt:lpstr>LES PATRONS comportementaux</vt:lpstr>
      <vt:lpstr>COMPORTEMENT: L'OBSERVATEUR</vt:lpstr>
      <vt:lpstr>PowerPoint Presentation</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16</cp:revision>
  <dcterms:created xsi:type="dcterms:W3CDTF">2024-04-05T17:38:23Z</dcterms:created>
  <dcterms:modified xsi:type="dcterms:W3CDTF">2024-04-19T23:10:36Z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