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139107" cy="55783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763" y="4825"/>
            <a:ext cx="7086600" cy="466725"/>
          </a:xfrm>
          <a:custGeom>
            <a:avLst/>
            <a:gdLst/>
            <a:ahLst/>
            <a:cxnLst/>
            <a:rect l="l" t="t" r="r" b="b"/>
            <a:pathLst>
              <a:path w="7086600" h="466725">
                <a:moveTo>
                  <a:pt x="7086600" y="0"/>
                </a:moveTo>
                <a:lnTo>
                  <a:pt x="0" y="0"/>
                </a:lnTo>
                <a:lnTo>
                  <a:pt x="0" y="466725"/>
                </a:lnTo>
                <a:lnTo>
                  <a:pt x="7086600" y="466725"/>
                </a:lnTo>
                <a:lnTo>
                  <a:pt x="7086600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763" y="4825"/>
            <a:ext cx="7086600" cy="466725"/>
          </a:xfrm>
          <a:custGeom>
            <a:avLst/>
            <a:gdLst/>
            <a:ahLst/>
            <a:cxnLst/>
            <a:rect l="l" t="t" r="r" b="b"/>
            <a:pathLst>
              <a:path w="7086600" h="466725">
                <a:moveTo>
                  <a:pt x="0" y="466725"/>
                </a:moveTo>
                <a:lnTo>
                  <a:pt x="7086600" y="466725"/>
                </a:lnTo>
                <a:lnTo>
                  <a:pt x="7086600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ln w="25400">
            <a:solidFill>
              <a:srgbClr val="21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33950"/>
            <a:ext cx="9144000" cy="209550"/>
          </a:xfrm>
          <a:custGeom>
            <a:avLst/>
            <a:gdLst/>
            <a:ahLst/>
            <a:cxnLst/>
            <a:rect l="l" t="t" r="r" b="b"/>
            <a:pathLst>
              <a:path w="9144000" h="209550">
                <a:moveTo>
                  <a:pt x="9144000" y="0"/>
                </a:moveTo>
                <a:lnTo>
                  <a:pt x="0" y="0"/>
                </a:lnTo>
                <a:lnTo>
                  <a:pt x="0" y="209550"/>
                </a:lnTo>
                <a:lnTo>
                  <a:pt x="9144000" y="209550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3553" y="2191004"/>
            <a:ext cx="2056892" cy="483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hyperlink" Target="https://github.com/kasiraman2004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hyperlink" Target="https://github.com/agilan2004/Earthquake_Prediction_System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0"/>
                </a:moveTo>
                <a:lnTo>
                  <a:pt x="0" y="0"/>
                </a:lnTo>
                <a:lnTo>
                  <a:pt x="0" y="5143498"/>
                </a:lnTo>
                <a:lnTo>
                  <a:pt x="9143999" y="5143498"/>
                </a:lnTo>
                <a:lnTo>
                  <a:pt x="9143999" y="0"/>
                </a:lnTo>
                <a:close/>
              </a:path>
            </a:pathLst>
          </a:custGeom>
          <a:solidFill>
            <a:srgbClr val="001F5F">
              <a:alpha val="94117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16012" y="449326"/>
            <a:ext cx="6922134" cy="3425825"/>
            <a:chOff x="1116012" y="449326"/>
            <a:chExt cx="6922134" cy="3425825"/>
          </a:xfrm>
        </p:grpSpPr>
        <p:sp>
          <p:nvSpPr>
            <p:cNvPr id="4" name="object 4"/>
            <p:cNvSpPr/>
            <p:nvPr/>
          </p:nvSpPr>
          <p:spPr>
            <a:xfrm>
              <a:off x="1128712" y="462026"/>
              <a:ext cx="6896734" cy="3400425"/>
            </a:xfrm>
            <a:custGeom>
              <a:avLst/>
              <a:gdLst/>
              <a:ahLst/>
              <a:cxnLst/>
              <a:rect l="l" t="t" r="r" b="b"/>
              <a:pathLst>
                <a:path w="6896734" h="3400425">
                  <a:moveTo>
                    <a:pt x="6619176" y="0"/>
                  </a:moveTo>
                  <a:lnTo>
                    <a:pt x="276923" y="0"/>
                  </a:lnTo>
                  <a:lnTo>
                    <a:pt x="227138" y="4460"/>
                  </a:lnTo>
                  <a:lnTo>
                    <a:pt x="180283" y="17320"/>
                  </a:lnTo>
                  <a:lnTo>
                    <a:pt x="137141" y="37798"/>
                  </a:lnTo>
                  <a:lnTo>
                    <a:pt x="98492" y="65113"/>
                  </a:lnTo>
                  <a:lnTo>
                    <a:pt x="65118" y="98481"/>
                  </a:lnTo>
                  <a:lnTo>
                    <a:pt x="37801" y="137122"/>
                  </a:lnTo>
                  <a:lnTo>
                    <a:pt x="17321" y="180253"/>
                  </a:lnTo>
                  <a:lnTo>
                    <a:pt x="4460" y="227093"/>
                  </a:lnTo>
                  <a:lnTo>
                    <a:pt x="0" y="276860"/>
                  </a:lnTo>
                  <a:lnTo>
                    <a:pt x="0" y="3123438"/>
                  </a:lnTo>
                  <a:lnTo>
                    <a:pt x="4460" y="3173208"/>
                  </a:lnTo>
                  <a:lnTo>
                    <a:pt x="17321" y="3220060"/>
                  </a:lnTo>
                  <a:lnTo>
                    <a:pt x="37801" y="3263208"/>
                  </a:lnTo>
                  <a:lnTo>
                    <a:pt x="65118" y="3301869"/>
                  </a:lnTo>
                  <a:lnTo>
                    <a:pt x="98492" y="3335258"/>
                  </a:lnTo>
                  <a:lnTo>
                    <a:pt x="137141" y="3362593"/>
                  </a:lnTo>
                  <a:lnTo>
                    <a:pt x="180283" y="3383088"/>
                  </a:lnTo>
                  <a:lnTo>
                    <a:pt x="227138" y="3395960"/>
                  </a:lnTo>
                  <a:lnTo>
                    <a:pt x="276923" y="3400425"/>
                  </a:lnTo>
                  <a:lnTo>
                    <a:pt x="6619176" y="3400425"/>
                  </a:lnTo>
                  <a:lnTo>
                    <a:pt x="6668947" y="3395960"/>
                  </a:lnTo>
                  <a:lnTo>
                    <a:pt x="6715798" y="3383088"/>
                  </a:lnTo>
                  <a:lnTo>
                    <a:pt x="6758947" y="3362593"/>
                  </a:lnTo>
                  <a:lnTo>
                    <a:pt x="6797607" y="3335258"/>
                  </a:lnTo>
                  <a:lnTo>
                    <a:pt x="6830997" y="3301869"/>
                  </a:lnTo>
                  <a:lnTo>
                    <a:pt x="6858331" y="3263208"/>
                  </a:lnTo>
                  <a:lnTo>
                    <a:pt x="6878826" y="3220060"/>
                  </a:lnTo>
                  <a:lnTo>
                    <a:pt x="6891698" y="3173208"/>
                  </a:lnTo>
                  <a:lnTo>
                    <a:pt x="6896163" y="3123438"/>
                  </a:lnTo>
                  <a:lnTo>
                    <a:pt x="6896163" y="276860"/>
                  </a:lnTo>
                  <a:lnTo>
                    <a:pt x="6891698" y="227093"/>
                  </a:lnTo>
                  <a:lnTo>
                    <a:pt x="6878826" y="180253"/>
                  </a:lnTo>
                  <a:lnTo>
                    <a:pt x="6858331" y="137122"/>
                  </a:lnTo>
                  <a:lnTo>
                    <a:pt x="6830997" y="98481"/>
                  </a:lnTo>
                  <a:lnTo>
                    <a:pt x="6797607" y="65113"/>
                  </a:lnTo>
                  <a:lnTo>
                    <a:pt x="6758947" y="37798"/>
                  </a:lnTo>
                  <a:lnTo>
                    <a:pt x="6715798" y="17320"/>
                  </a:lnTo>
                  <a:lnTo>
                    <a:pt x="6668947" y="4460"/>
                  </a:lnTo>
                  <a:lnTo>
                    <a:pt x="6619176" y="0"/>
                  </a:lnTo>
                  <a:close/>
                </a:path>
              </a:pathLst>
            </a:custGeom>
            <a:solidFill>
              <a:srgbClr val="E4E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28712" y="462026"/>
              <a:ext cx="6896734" cy="3400425"/>
            </a:xfrm>
            <a:custGeom>
              <a:avLst/>
              <a:gdLst/>
              <a:ahLst/>
              <a:cxnLst/>
              <a:rect l="l" t="t" r="r" b="b"/>
              <a:pathLst>
                <a:path w="6896734" h="3400425">
                  <a:moveTo>
                    <a:pt x="0" y="276860"/>
                  </a:moveTo>
                  <a:lnTo>
                    <a:pt x="4460" y="227093"/>
                  </a:lnTo>
                  <a:lnTo>
                    <a:pt x="17321" y="180253"/>
                  </a:lnTo>
                  <a:lnTo>
                    <a:pt x="37801" y="137122"/>
                  </a:lnTo>
                  <a:lnTo>
                    <a:pt x="65118" y="98481"/>
                  </a:lnTo>
                  <a:lnTo>
                    <a:pt x="98492" y="65113"/>
                  </a:lnTo>
                  <a:lnTo>
                    <a:pt x="137141" y="37798"/>
                  </a:lnTo>
                  <a:lnTo>
                    <a:pt x="180283" y="17320"/>
                  </a:lnTo>
                  <a:lnTo>
                    <a:pt x="227138" y="4460"/>
                  </a:lnTo>
                  <a:lnTo>
                    <a:pt x="276923" y="0"/>
                  </a:lnTo>
                  <a:lnTo>
                    <a:pt x="6619176" y="0"/>
                  </a:lnTo>
                  <a:lnTo>
                    <a:pt x="6668947" y="4460"/>
                  </a:lnTo>
                  <a:lnTo>
                    <a:pt x="6715798" y="17320"/>
                  </a:lnTo>
                  <a:lnTo>
                    <a:pt x="6758947" y="37798"/>
                  </a:lnTo>
                  <a:lnTo>
                    <a:pt x="6797607" y="65113"/>
                  </a:lnTo>
                  <a:lnTo>
                    <a:pt x="6830997" y="98481"/>
                  </a:lnTo>
                  <a:lnTo>
                    <a:pt x="6858331" y="137122"/>
                  </a:lnTo>
                  <a:lnTo>
                    <a:pt x="6878826" y="180253"/>
                  </a:lnTo>
                  <a:lnTo>
                    <a:pt x="6891698" y="227093"/>
                  </a:lnTo>
                  <a:lnTo>
                    <a:pt x="6896163" y="276860"/>
                  </a:lnTo>
                  <a:lnTo>
                    <a:pt x="6896163" y="3123438"/>
                  </a:lnTo>
                  <a:lnTo>
                    <a:pt x="6891698" y="3173208"/>
                  </a:lnTo>
                  <a:lnTo>
                    <a:pt x="6878826" y="3220060"/>
                  </a:lnTo>
                  <a:lnTo>
                    <a:pt x="6858331" y="3263208"/>
                  </a:lnTo>
                  <a:lnTo>
                    <a:pt x="6830997" y="3301869"/>
                  </a:lnTo>
                  <a:lnTo>
                    <a:pt x="6797607" y="3335258"/>
                  </a:lnTo>
                  <a:lnTo>
                    <a:pt x="6758947" y="3362593"/>
                  </a:lnTo>
                  <a:lnTo>
                    <a:pt x="6715798" y="3383088"/>
                  </a:lnTo>
                  <a:lnTo>
                    <a:pt x="6668947" y="3395960"/>
                  </a:lnTo>
                  <a:lnTo>
                    <a:pt x="6619176" y="3400425"/>
                  </a:lnTo>
                  <a:lnTo>
                    <a:pt x="276923" y="3400425"/>
                  </a:lnTo>
                  <a:lnTo>
                    <a:pt x="227138" y="3395960"/>
                  </a:lnTo>
                  <a:lnTo>
                    <a:pt x="180283" y="3383088"/>
                  </a:lnTo>
                  <a:lnTo>
                    <a:pt x="137141" y="3362593"/>
                  </a:lnTo>
                  <a:lnTo>
                    <a:pt x="98492" y="3335258"/>
                  </a:lnTo>
                  <a:lnTo>
                    <a:pt x="65118" y="3301869"/>
                  </a:lnTo>
                  <a:lnTo>
                    <a:pt x="37801" y="3263208"/>
                  </a:lnTo>
                  <a:lnTo>
                    <a:pt x="17321" y="3220060"/>
                  </a:lnTo>
                  <a:lnTo>
                    <a:pt x="4460" y="3173208"/>
                  </a:lnTo>
                  <a:lnTo>
                    <a:pt x="0" y="3123438"/>
                  </a:lnTo>
                  <a:lnTo>
                    <a:pt x="0" y="276860"/>
                  </a:lnTo>
                  <a:close/>
                </a:path>
              </a:pathLst>
            </a:custGeom>
            <a:ln w="25400">
              <a:solidFill>
                <a:srgbClr val="9BDBF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3925" y="1104900"/>
              <a:ext cx="1171575" cy="3905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600" y="1095375"/>
              <a:ext cx="790575" cy="4095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95876" y="1024001"/>
              <a:ext cx="1457325" cy="561975"/>
            </a:xfrm>
            <a:custGeom>
              <a:avLst/>
              <a:gdLst/>
              <a:ahLst/>
              <a:cxnLst/>
              <a:rect l="l" t="t" r="r" b="b"/>
              <a:pathLst>
                <a:path w="1457325" h="561975">
                  <a:moveTo>
                    <a:pt x="0" y="0"/>
                  </a:moveTo>
                  <a:lnTo>
                    <a:pt x="0" y="561975"/>
                  </a:lnTo>
                </a:path>
                <a:path w="1457325" h="561975">
                  <a:moveTo>
                    <a:pt x="1457325" y="0"/>
                  </a:moveTo>
                  <a:lnTo>
                    <a:pt x="1457325" y="561975"/>
                  </a:lnTo>
                </a:path>
              </a:pathLst>
            </a:custGeom>
            <a:ln w="9525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1250" y="1123950"/>
              <a:ext cx="1400175" cy="3619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519551" y="1024001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w="0"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9525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2575" y="981075"/>
              <a:ext cx="1809750" cy="457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38300" y="2781299"/>
              <a:ext cx="5867400" cy="933450"/>
            </a:xfrm>
            <a:custGeom>
              <a:avLst/>
              <a:gdLst/>
              <a:ahLst/>
              <a:cxnLst/>
              <a:rect l="l" t="t" r="r" b="b"/>
              <a:pathLst>
                <a:path w="5867400" h="933450">
                  <a:moveTo>
                    <a:pt x="5711825" y="0"/>
                  </a:moveTo>
                  <a:lnTo>
                    <a:pt x="155575" y="0"/>
                  </a:lnTo>
                  <a:lnTo>
                    <a:pt x="106379" y="7925"/>
                  </a:lnTo>
                  <a:lnTo>
                    <a:pt x="63669" y="30000"/>
                  </a:lnTo>
                  <a:lnTo>
                    <a:pt x="30000" y="63669"/>
                  </a:lnTo>
                  <a:lnTo>
                    <a:pt x="7925" y="106379"/>
                  </a:lnTo>
                  <a:lnTo>
                    <a:pt x="0" y="155575"/>
                  </a:lnTo>
                  <a:lnTo>
                    <a:pt x="0" y="777875"/>
                  </a:lnTo>
                  <a:lnTo>
                    <a:pt x="7925" y="827070"/>
                  </a:lnTo>
                  <a:lnTo>
                    <a:pt x="30000" y="869780"/>
                  </a:lnTo>
                  <a:lnTo>
                    <a:pt x="63669" y="903449"/>
                  </a:lnTo>
                  <a:lnTo>
                    <a:pt x="106379" y="925524"/>
                  </a:lnTo>
                  <a:lnTo>
                    <a:pt x="155575" y="933450"/>
                  </a:lnTo>
                  <a:lnTo>
                    <a:pt x="5711825" y="933450"/>
                  </a:lnTo>
                  <a:lnTo>
                    <a:pt x="5761020" y="925524"/>
                  </a:lnTo>
                  <a:lnTo>
                    <a:pt x="5803730" y="903449"/>
                  </a:lnTo>
                  <a:lnTo>
                    <a:pt x="5837399" y="869780"/>
                  </a:lnTo>
                  <a:lnTo>
                    <a:pt x="5859474" y="827070"/>
                  </a:lnTo>
                  <a:lnTo>
                    <a:pt x="5867400" y="777875"/>
                  </a:lnTo>
                  <a:lnTo>
                    <a:pt x="5867400" y="155575"/>
                  </a:lnTo>
                  <a:lnTo>
                    <a:pt x="5859474" y="106379"/>
                  </a:lnTo>
                  <a:lnTo>
                    <a:pt x="5837399" y="63669"/>
                  </a:lnTo>
                  <a:lnTo>
                    <a:pt x="5803730" y="30000"/>
                  </a:lnTo>
                  <a:lnTo>
                    <a:pt x="5761020" y="7925"/>
                  </a:lnTo>
                  <a:lnTo>
                    <a:pt x="571182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560954" y="3076194"/>
            <a:ext cx="402209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45" b="1">
                <a:solidFill>
                  <a:srgbClr val="F1F1F1"/>
                </a:solidFill>
                <a:latin typeface="Arial"/>
                <a:cs typeface="Arial"/>
              </a:rPr>
              <a:t>F</a:t>
            </a:r>
            <a:r>
              <a:rPr dirty="0" sz="2000" spc="15" b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z="2000" spc="5" b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z="2000" spc="15" b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z="2000" spc="-11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2000" spc="15" b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z="2000" spc="165" b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z="2000" spc="45" b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z="2000" spc="10" b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z="2000" spc="-40" b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z="2000" spc="-25" b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z="2000" spc="15" b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z="2000" spc="-15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2000" spc="15" b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z="2000" spc="45" b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z="2000" spc="15" b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z="2000" spc="-15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z="2000" spc="45" b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z="2000" spc="15" b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z="2000" spc="-35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2000" spc="50" b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z="2000" spc="10" b="1">
                <a:solidFill>
                  <a:srgbClr val="F1F1F1"/>
                </a:solidFill>
                <a:latin typeface="Arial"/>
                <a:cs typeface="Arial"/>
              </a:rPr>
              <a:t>et</a:t>
            </a:r>
            <a:r>
              <a:rPr dirty="0" sz="2000" spc="5" b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z="2000" spc="10" b="1">
                <a:solidFill>
                  <a:srgbClr val="F1F1F1"/>
                </a:solidFill>
                <a:latin typeface="Arial"/>
                <a:cs typeface="Arial"/>
              </a:rPr>
              <a:t>ct</a:t>
            </a:r>
            <a:r>
              <a:rPr dirty="0" sz="2000" spc="30" b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z="2000" spc="45" b="1">
                <a:solidFill>
                  <a:srgbClr val="F1F1F1"/>
                </a:solidFill>
                <a:latin typeface="Arial"/>
                <a:cs typeface="Arial"/>
              </a:rPr>
              <a:t>o</a:t>
            </a:r>
            <a:r>
              <a:rPr dirty="0" sz="2000" spc="15" b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4425" y="3921500"/>
            <a:ext cx="4558665" cy="126428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4545330" algn="l"/>
              </a:tabLst>
            </a:pP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  </a:t>
            </a:r>
            <a:r>
              <a:rPr dirty="0" u="heavy" sz="1200" spc="-35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2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S</a:t>
            </a:r>
            <a:r>
              <a:rPr dirty="0" u="heavy" sz="1200" spc="-3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1200" spc="1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ud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e</a:t>
            </a:r>
            <a:r>
              <a:rPr dirty="0" u="heavy" sz="1200" spc="1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n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1200" spc="-6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3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D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e</a:t>
            </a:r>
            <a:r>
              <a:rPr dirty="0" u="heavy" sz="1200" spc="-3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a</a:t>
            </a:r>
            <a:r>
              <a:rPr dirty="0" u="heavy" sz="1200" spc="-35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il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s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  <a:p>
            <a:pPr marL="259715" marR="2820670">
              <a:lnSpc>
                <a:spcPct val="119500"/>
              </a:lnSpc>
              <a:spcBef>
                <a:spcPts val="370"/>
              </a:spcBef>
            </a:pP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Name:</a:t>
            </a:r>
            <a:r>
              <a:rPr dirty="0" sz="1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KASIRAMAN</a:t>
            </a:r>
            <a:r>
              <a:rPr dirty="0" sz="1100" spc="15">
                <a:solidFill>
                  <a:srgbClr val="FFFFFF"/>
                </a:solidFill>
                <a:latin typeface="Arial MT"/>
                <a:cs typeface="Arial MT"/>
              </a:rPr>
              <a:t> R </a:t>
            </a:r>
            <a:r>
              <a:rPr dirty="0" sz="11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NM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Id:au612821105009</a:t>
            </a:r>
            <a:endParaRPr sz="1100">
              <a:latin typeface="Arial MT"/>
              <a:cs typeface="Arial MT"/>
            </a:endParaRPr>
          </a:p>
          <a:p>
            <a:pPr marL="259715" marR="2498725">
              <a:lnSpc>
                <a:spcPct val="99600"/>
              </a:lnSpc>
              <a:spcBef>
                <a:spcPts val="190"/>
              </a:spcBef>
            </a:pP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College</a:t>
            </a:r>
            <a:r>
              <a:rPr dirty="0" sz="11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Name:VARUVAN 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VADIVELAN</a:t>
            </a:r>
            <a:r>
              <a:rPr dirty="0" sz="1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INSTITUTE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25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dirty="0" sz="1100" spc="-2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33825" y="1666875"/>
            <a:ext cx="144780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2247" y="653097"/>
            <a:ext cx="4277360" cy="34632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10" b="1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dirty="0" sz="155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203062"/>
                </a:solidFill>
                <a:latin typeface="Arial"/>
                <a:cs typeface="Arial"/>
              </a:rPr>
              <a:t>Scope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"/>
              <a:cs typeface="Arial"/>
            </a:endParaRPr>
          </a:p>
          <a:p>
            <a:pPr marL="485775" marR="127635" indent="-286385">
              <a:lnSpc>
                <a:spcPct val="99900"/>
              </a:lnSpc>
              <a:spcBef>
                <a:spcPts val="5"/>
              </a:spcBef>
              <a:buChar char="•"/>
              <a:tabLst>
                <a:tab pos="485775" algn="l"/>
                <a:tab pos="486409" algn="l"/>
              </a:tabLst>
            </a:pPr>
            <a:r>
              <a:rPr dirty="0" sz="1400" spc="3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-40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 </a:t>
            </a:r>
            <a:r>
              <a:rPr dirty="0" sz="1400" spc="-40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40">
                <a:latin typeface="Arial MT"/>
                <a:cs typeface="Arial MT"/>
              </a:rPr>
              <a:t>w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k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(</a:t>
            </a:r>
            <a:r>
              <a:rPr dirty="0" sz="1400" spc="35">
                <a:latin typeface="Arial MT"/>
                <a:cs typeface="Arial MT"/>
              </a:rPr>
              <a:t>R</a:t>
            </a:r>
            <a:r>
              <a:rPr dirty="0" sz="1400" spc="-40">
                <a:latin typeface="Arial MT"/>
                <a:cs typeface="Arial MT"/>
              </a:rPr>
              <a:t>NN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)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x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t  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eq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tt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b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10">
                <a:latin typeface="Arial MT"/>
                <a:cs typeface="Arial MT"/>
              </a:rPr>
              <a:t>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45">
                <a:latin typeface="Arial MT"/>
                <a:cs typeface="Arial MT"/>
              </a:rPr>
              <a:t>gg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10">
                <a:latin typeface="Arial MT"/>
                <a:cs typeface="Arial MT"/>
              </a:rPr>
              <a:t>e  </a:t>
            </a:r>
            <a:r>
              <a:rPr dirty="0" sz="1400" spc="-40">
                <a:latin typeface="Arial MT"/>
                <a:cs typeface="Arial MT"/>
              </a:rPr>
              <a:t>w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15">
                <a:latin typeface="Arial MT"/>
                <a:cs typeface="Arial MT"/>
              </a:rPr>
              <a:t>h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35">
                <a:latin typeface="Arial MT"/>
                <a:cs typeface="Arial MT"/>
              </a:rPr>
              <a:t>g</a:t>
            </a:r>
            <a:r>
              <a:rPr dirty="0" sz="1400" spc="-25">
                <a:latin typeface="Arial MT"/>
                <a:cs typeface="Arial MT"/>
              </a:rPr>
              <a:t>-r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45">
                <a:latin typeface="Arial MT"/>
                <a:cs typeface="Arial MT"/>
              </a:rPr>
              <a:t>g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depe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de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30">
                <a:latin typeface="Arial MT"/>
                <a:cs typeface="Arial MT"/>
              </a:rPr>
              <a:t>c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204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eq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10">
                <a:latin typeface="Arial MT"/>
                <a:cs typeface="Arial MT"/>
              </a:rPr>
              <a:t>e  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g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55">
                <a:latin typeface="Arial MT"/>
                <a:cs typeface="Arial MT"/>
              </a:rPr>
              <a:t>f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485775" marR="238760" indent="-286385">
              <a:lnSpc>
                <a:spcPct val="99500"/>
              </a:lnSpc>
              <a:spcBef>
                <a:spcPts val="55"/>
              </a:spcBef>
              <a:buFont typeface="Arial MT"/>
              <a:buChar char="•"/>
              <a:tabLst>
                <a:tab pos="533400" algn="l"/>
                <a:tab pos="534035" algn="l"/>
              </a:tabLst>
            </a:pPr>
            <a:r>
              <a:rPr dirty="0"/>
              <a:t>	</a:t>
            </a:r>
            <a:r>
              <a:rPr dirty="0" sz="1400" spc="-5">
                <a:latin typeface="Arial MT"/>
                <a:cs typeface="Arial MT"/>
              </a:rPr>
              <a:t>Convolutional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Neural</a:t>
            </a:r>
            <a:r>
              <a:rPr dirty="0" sz="1400" spc="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Networks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(CNNs)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are 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5">
                <a:latin typeface="Arial MT"/>
                <a:cs typeface="Arial MT"/>
              </a:rPr>
              <a:t>ff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c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v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tt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10">
                <a:latin typeface="Arial MT"/>
                <a:cs typeface="Arial MT"/>
              </a:rPr>
              <a:t>e  </a:t>
            </a:r>
            <a:r>
              <a:rPr dirty="0" sz="1400" spc="20">
                <a:latin typeface="Arial MT"/>
                <a:cs typeface="Arial MT"/>
              </a:rPr>
              <a:t>less </a:t>
            </a:r>
            <a:r>
              <a:rPr dirty="0" sz="1400">
                <a:latin typeface="Arial MT"/>
                <a:cs typeface="Arial MT"/>
              </a:rPr>
              <a:t>computationally intensive, </a:t>
            </a:r>
            <a:r>
              <a:rPr dirty="0" sz="1400" spc="-10">
                <a:latin typeface="Arial MT"/>
                <a:cs typeface="Arial MT"/>
              </a:rPr>
              <a:t>making </a:t>
            </a:r>
            <a:r>
              <a:rPr dirty="0" sz="1400" spc="5">
                <a:latin typeface="Arial MT"/>
                <a:cs typeface="Arial MT"/>
              </a:rPr>
              <a:t>them 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suitable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for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text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classification</a:t>
            </a:r>
            <a:r>
              <a:rPr dirty="0" sz="1400" spc="-2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tasks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like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spam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detection.</a:t>
            </a:r>
            <a:endParaRPr sz="1400">
              <a:latin typeface="Arial MT"/>
              <a:cs typeface="Arial MT"/>
            </a:endParaRPr>
          </a:p>
          <a:p>
            <a:pPr marL="485775" marR="5080" indent="-286385">
              <a:lnSpc>
                <a:spcPct val="99500"/>
              </a:lnSpc>
              <a:spcBef>
                <a:spcPts val="55"/>
              </a:spcBef>
              <a:buFont typeface="Arial MT"/>
              <a:buChar char="•"/>
              <a:tabLst>
                <a:tab pos="533400" algn="l"/>
                <a:tab pos="534035" algn="l"/>
              </a:tabLst>
            </a:pPr>
            <a:r>
              <a:rPr dirty="0"/>
              <a:t>	</a:t>
            </a:r>
            <a:r>
              <a:rPr dirty="0" sz="1400" spc="45">
                <a:latin typeface="Arial MT"/>
                <a:cs typeface="Arial MT"/>
              </a:rPr>
              <a:t>Lo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S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5">
                <a:latin typeface="Arial MT"/>
                <a:cs typeface="Arial MT"/>
              </a:rPr>
              <a:t>t</a:t>
            </a:r>
            <a:r>
              <a:rPr dirty="0" sz="1400" spc="-20">
                <a:latin typeface="Arial MT"/>
                <a:cs typeface="Arial MT"/>
              </a:rPr>
              <a:t>-</a:t>
            </a:r>
            <a:r>
              <a:rPr dirty="0" sz="1400" spc="4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20">
                <a:latin typeface="Arial MT"/>
                <a:cs typeface="Arial MT"/>
              </a:rPr>
              <a:t>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-45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10">
                <a:latin typeface="Arial MT"/>
                <a:cs typeface="Arial MT"/>
              </a:rPr>
              <a:t>y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45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45">
                <a:latin typeface="Arial MT"/>
                <a:cs typeface="Arial MT"/>
              </a:rPr>
              <a:t>w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k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(</a:t>
            </a:r>
            <a:r>
              <a:rPr dirty="0" sz="1400" spc="45">
                <a:latin typeface="Arial MT"/>
                <a:cs typeface="Arial MT"/>
              </a:rPr>
              <a:t>L</a:t>
            </a:r>
            <a:r>
              <a:rPr dirty="0" sz="1400" spc="35">
                <a:latin typeface="Arial MT"/>
                <a:cs typeface="Arial MT"/>
              </a:rPr>
              <a:t>S</a:t>
            </a:r>
            <a:r>
              <a:rPr dirty="0" sz="1400" spc="40">
                <a:latin typeface="Arial MT"/>
                <a:cs typeface="Arial MT"/>
              </a:rPr>
              <a:t>T</a:t>
            </a:r>
            <a:r>
              <a:rPr dirty="0" sz="1400" spc="-45">
                <a:latin typeface="Arial MT"/>
                <a:cs typeface="Arial MT"/>
              </a:rPr>
              <a:t>M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) 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dd</a:t>
            </a:r>
            <a:r>
              <a:rPr dirty="0" sz="1400" spc="-1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0">
                <a:latin typeface="Arial MT"/>
                <a:cs typeface="Arial MT"/>
              </a:rPr>
              <a:t>s</a:t>
            </a:r>
            <a:r>
              <a:rPr dirty="0" sz="1400" spc="15">
                <a:latin typeface="Arial MT"/>
                <a:cs typeface="Arial MT"/>
              </a:rPr>
              <a:t>s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v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50">
                <a:latin typeface="Arial MT"/>
                <a:cs typeface="Arial MT"/>
              </a:rPr>
              <a:t>s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9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g</a:t>
            </a:r>
            <a:r>
              <a:rPr dirty="0" sz="1400" spc="-1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d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1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ob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25">
                <a:latin typeface="Arial MT"/>
                <a:cs typeface="Arial MT"/>
              </a:rPr>
              <a:t>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10">
                <a:latin typeface="Arial MT"/>
                <a:cs typeface="Arial MT"/>
              </a:rPr>
              <a:t>n  </a:t>
            </a:r>
            <a:r>
              <a:rPr dirty="0" sz="1400" spc="35">
                <a:latin typeface="Arial MT"/>
                <a:cs typeface="Arial MT"/>
              </a:rPr>
              <a:t>R</a:t>
            </a:r>
            <a:r>
              <a:rPr dirty="0" sz="1400" spc="-40">
                <a:latin typeface="Arial MT"/>
                <a:cs typeface="Arial MT"/>
              </a:rPr>
              <a:t>NN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sc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b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">
                <a:latin typeface="Arial MT"/>
                <a:cs typeface="Arial MT"/>
              </a:rPr>
              <a:t>,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55">
                <a:latin typeface="Arial MT"/>
                <a:cs typeface="Arial MT"/>
              </a:rPr>
              <a:t>ff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v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10">
                <a:latin typeface="Arial MT"/>
                <a:cs typeface="Arial MT"/>
              </a:rPr>
              <a:t>d  </a:t>
            </a:r>
            <a:r>
              <a:rPr dirty="0" sz="1400" spc="15">
                <a:latin typeface="Arial MT"/>
                <a:cs typeface="Arial MT"/>
              </a:rPr>
              <a:t>performance </a:t>
            </a:r>
            <a:r>
              <a:rPr dirty="0" sz="1400" spc="35">
                <a:latin typeface="Arial MT"/>
                <a:cs typeface="Arial MT"/>
              </a:rPr>
              <a:t>for </a:t>
            </a:r>
            <a:r>
              <a:rPr dirty="0" sz="1400" spc="-5">
                <a:latin typeface="Arial MT"/>
                <a:cs typeface="Arial MT"/>
              </a:rPr>
              <a:t>tasks requiring capturing </a:t>
            </a:r>
            <a:r>
              <a:rPr dirty="0" sz="1400">
                <a:latin typeface="Arial MT"/>
                <a:cs typeface="Arial MT"/>
              </a:rPr>
              <a:t>long-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term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dependencies.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91075" y="1066800"/>
            <a:ext cx="4048125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3995" y="654367"/>
            <a:ext cx="6069330" cy="23996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0" b="1">
                <a:solidFill>
                  <a:srgbClr val="203062"/>
                </a:solidFill>
                <a:latin typeface="Arial"/>
                <a:cs typeface="Arial"/>
              </a:rPr>
              <a:t>Reference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1035685" marR="189865" indent="-286385">
              <a:lnSpc>
                <a:spcPct val="102899"/>
              </a:lnSpc>
              <a:spcBef>
                <a:spcPts val="1320"/>
              </a:spcBef>
              <a:buFont typeface="Arial MT"/>
              <a:buChar char="•"/>
              <a:tabLst>
                <a:tab pos="1082675" algn="l"/>
                <a:tab pos="1083310" algn="l"/>
              </a:tabLst>
            </a:pPr>
            <a:r>
              <a:rPr dirty="0"/>
              <a:t>	</a:t>
            </a:r>
            <a:r>
              <a:rPr dirty="0" sz="1400" spc="35">
                <a:latin typeface="Arial MT"/>
                <a:cs typeface="Arial MT"/>
              </a:rPr>
              <a:t>Deep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Learning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for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Email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Spam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Detection: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A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Survey”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by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S.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K.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45">
                <a:latin typeface="Arial MT"/>
                <a:cs typeface="Arial MT"/>
              </a:rPr>
              <a:t>de</a:t>
            </a:r>
            <a:r>
              <a:rPr dirty="0" sz="1400" spc="-30">
                <a:latin typeface="Arial MT"/>
                <a:cs typeface="Arial MT"/>
              </a:rPr>
              <a:t>y</a:t>
            </a:r>
            <a:r>
              <a:rPr dirty="0" sz="1400" spc="5">
                <a:latin typeface="Arial MT"/>
                <a:cs typeface="Arial MT"/>
              </a:rPr>
              <a:t>,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5">
                <a:latin typeface="Arial MT"/>
                <a:cs typeface="Arial MT"/>
              </a:rPr>
              <a:t>.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(</a:t>
            </a:r>
            <a:r>
              <a:rPr dirty="0" sz="1400" spc="45">
                <a:latin typeface="Arial MT"/>
                <a:cs typeface="Arial MT"/>
              </a:rPr>
              <a:t>2018</a:t>
            </a:r>
            <a:r>
              <a:rPr dirty="0" sz="1400" spc="5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  <a:p>
            <a:pPr marL="1035685" marR="161290" indent="-286385">
              <a:lnSpc>
                <a:spcPts val="1650"/>
              </a:lnSpc>
              <a:spcBef>
                <a:spcPts val="50"/>
              </a:spcBef>
              <a:buFont typeface="Arial MT"/>
              <a:buChar char="•"/>
              <a:tabLst>
                <a:tab pos="1082675" algn="l"/>
                <a:tab pos="1083310" algn="l"/>
              </a:tabLst>
            </a:pPr>
            <a:r>
              <a:rPr dirty="0"/>
              <a:t>	</a:t>
            </a:r>
            <a:r>
              <a:rPr dirty="0" sz="1400" spc="25">
                <a:latin typeface="Arial MT"/>
                <a:cs typeface="Arial MT"/>
              </a:rPr>
              <a:t>“Spam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Detection</a:t>
            </a:r>
            <a:r>
              <a:rPr dirty="0" sz="1400" spc="-20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Social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Media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Using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Deep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Learning”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by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A.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Kumar,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et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al.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(2019)</a:t>
            </a:r>
            <a:endParaRPr sz="1400">
              <a:latin typeface="Arial MT"/>
              <a:cs typeface="Arial MT"/>
            </a:endParaRPr>
          </a:p>
          <a:p>
            <a:pPr marL="1035685" marR="490855" indent="-286385">
              <a:lnSpc>
                <a:spcPts val="1650"/>
              </a:lnSpc>
              <a:spcBef>
                <a:spcPts val="85"/>
              </a:spcBef>
              <a:buFont typeface="Arial MT"/>
              <a:buChar char="•"/>
              <a:tabLst>
                <a:tab pos="1082675" algn="l"/>
                <a:tab pos="1083310" algn="l"/>
              </a:tabLst>
            </a:pPr>
            <a:r>
              <a:rPr dirty="0"/>
              <a:t>	</a:t>
            </a:r>
            <a:r>
              <a:rPr dirty="0" sz="1400" spc="35">
                <a:latin typeface="Arial MT"/>
                <a:cs typeface="Arial MT"/>
              </a:rPr>
              <a:t>“A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Survey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on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Deep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Learning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Techniques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for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Email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Spam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D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5">
                <a:latin typeface="Arial MT"/>
                <a:cs typeface="Arial MT"/>
              </a:rPr>
              <a:t>”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b</a:t>
            </a:r>
            <a:r>
              <a:rPr dirty="0" sz="1400" spc="10">
                <a:latin typeface="Arial MT"/>
                <a:cs typeface="Arial MT"/>
              </a:rPr>
              <a:t>y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R</a:t>
            </a:r>
            <a:r>
              <a:rPr dirty="0" sz="1400" spc="5">
                <a:latin typeface="Arial MT"/>
                <a:cs typeface="Arial MT"/>
              </a:rPr>
              <a:t>.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K</a:t>
            </a:r>
            <a:r>
              <a:rPr dirty="0" sz="1400" spc="-30">
                <a:latin typeface="Arial MT"/>
                <a:cs typeface="Arial MT"/>
              </a:rPr>
              <a:t>au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5">
                <a:latin typeface="Arial MT"/>
                <a:cs typeface="Arial MT"/>
              </a:rPr>
              <a:t>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5">
                <a:latin typeface="Arial MT"/>
                <a:cs typeface="Arial MT"/>
              </a:rPr>
              <a:t>.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(</a:t>
            </a:r>
            <a:r>
              <a:rPr dirty="0" sz="1400" spc="45">
                <a:latin typeface="Arial MT"/>
                <a:cs typeface="Arial MT"/>
              </a:rPr>
              <a:t>2020</a:t>
            </a:r>
            <a:r>
              <a:rPr dirty="0" sz="1400" spc="5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  <a:p>
            <a:pPr marL="1035685" indent="-286385">
              <a:lnSpc>
                <a:spcPts val="1664"/>
              </a:lnSpc>
              <a:buChar char="•"/>
              <a:tabLst>
                <a:tab pos="1035050" algn="l"/>
                <a:tab pos="1035685" algn="l"/>
              </a:tabLst>
            </a:pPr>
            <a:r>
              <a:rPr dirty="0" sz="1400" spc="50">
                <a:latin typeface="Arial MT"/>
                <a:cs typeface="Arial MT"/>
              </a:rPr>
              <a:t>“</a:t>
            </a:r>
            <a:r>
              <a:rPr dirty="0" sz="1400" spc="35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20">
                <a:latin typeface="Arial MT"/>
                <a:cs typeface="Arial MT"/>
              </a:rPr>
              <a:t>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E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D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15">
                <a:latin typeface="Arial MT"/>
                <a:cs typeface="Arial MT"/>
              </a:rPr>
              <a:t>n</a:t>
            </a:r>
            <a:r>
              <a:rPr dirty="0" sz="1400" spc="-204">
                <a:latin typeface="Arial MT"/>
                <a:cs typeface="Arial MT"/>
              </a:rPr>
              <a:t> </a:t>
            </a:r>
            <a:r>
              <a:rPr dirty="0" sz="1400" spc="-40">
                <a:latin typeface="Arial MT"/>
                <a:cs typeface="Arial MT"/>
              </a:rPr>
              <a:t>U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D</a:t>
            </a:r>
            <a:r>
              <a:rPr dirty="0" sz="1400" spc="45">
                <a:latin typeface="Arial MT"/>
                <a:cs typeface="Arial MT"/>
              </a:rPr>
              <a:t>ee</a:t>
            </a:r>
            <a:r>
              <a:rPr dirty="0" sz="1400" spc="15">
                <a:latin typeface="Arial MT"/>
                <a:cs typeface="Arial MT"/>
              </a:rPr>
              <a:t>p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Le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hn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q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”</a:t>
            </a:r>
            <a:r>
              <a:rPr dirty="0" sz="1400" spc="-19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b</a:t>
            </a:r>
            <a:r>
              <a:rPr dirty="0" sz="1400" spc="10">
                <a:latin typeface="Arial MT"/>
                <a:cs typeface="Arial MT"/>
              </a:rPr>
              <a:t>y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1035685">
              <a:lnSpc>
                <a:spcPts val="1664"/>
              </a:lnSpc>
            </a:pPr>
            <a:r>
              <a:rPr dirty="0" sz="1400" spc="35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.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ijj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5">
                <a:latin typeface="Arial MT"/>
                <a:cs typeface="Arial MT"/>
              </a:rPr>
              <a:t>,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5">
                <a:latin typeface="Arial MT"/>
                <a:cs typeface="Arial MT"/>
              </a:rPr>
              <a:t>.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(</a:t>
            </a:r>
            <a:r>
              <a:rPr dirty="0" sz="1400" spc="45">
                <a:latin typeface="Arial MT"/>
                <a:cs typeface="Arial MT"/>
              </a:rPr>
              <a:t>2021</a:t>
            </a:r>
            <a:r>
              <a:rPr dirty="0" sz="1400" spc="5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137" y="99123"/>
            <a:ext cx="318325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55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550" spc="1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55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Thank</a:t>
            </a:r>
            <a:r>
              <a:rPr dirty="0" spc="195"/>
              <a:t> </a:t>
            </a:r>
            <a:r>
              <a:rPr dirty="0" spc="-4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882" y="669353"/>
            <a:ext cx="2387600" cy="2913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203062"/>
                </a:solidFill>
                <a:latin typeface="Arial"/>
                <a:cs typeface="Arial"/>
              </a:rPr>
              <a:t>OUTLINE</a:t>
            </a:r>
            <a:endParaRPr sz="1800">
              <a:latin typeface="Arial"/>
              <a:cs typeface="Arial"/>
            </a:endParaRPr>
          </a:p>
          <a:p>
            <a:pPr marL="475615" indent="-334010">
              <a:lnSpc>
                <a:spcPct val="100000"/>
              </a:lnSpc>
              <a:spcBef>
                <a:spcPts val="1460"/>
              </a:spcBef>
              <a:buClr>
                <a:srgbClr val="203062"/>
              </a:buClr>
              <a:buChar char="•"/>
              <a:tabLst>
                <a:tab pos="475615" algn="l"/>
                <a:tab pos="476250" algn="l"/>
              </a:tabLst>
            </a:pPr>
            <a:r>
              <a:rPr dirty="0" sz="1400" spc="35">
                <a:latin typeface="Arial MT"/>
                <a:cs typeface="Arial MT"/>
              </a:rPr>
              <a:t>P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ob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20">
                <a:latin typeface="Arial MT"/>
                <a:cs typeface="Arial MT"/>
              </a:rPr>
              <a:t>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5">
                <a:latin typeface="Arial MT"/>
                <a:cs typeface="Arial MT"/>
              </a:rPr>
              <a:t>t</a:t>
            </a:r>
            <a:endParaRPr sz="1400">
              <a:latin typeface="Arial MT"/>
              <a:cs typeface="Arial MT"/>
            </a:endParaRPr>
          </a:p>
          <a:p>
            <a:pPr marL="313690" indent="-172085">
              <a:lnSpc>
                <a:spcPct val="100000"/>
              </a:lnSpc>
              <a:spcBef>
                <a:spcPts val="800"/>
              </a:spcBef>
              <a:buClr>
                <a:srgbClr val="203062"/>
              </a:buClr>
              <a:buChar char="•"/>
              <a:tabLst>
                <a:tab pos="314325" algn="l"/>
              </a:tabLst>
            </a:pPr>
            <a:r>
              <a:rPr dirty="0" sz="1400" spc="35">
                <a:latin typeface="Arial MT"/>
                <a:cs typeface="Arial MT"/>
              </a:rPr>
              <a:t>P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opo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30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30">
                <a:latin typeface="Arial MT"/>
                <a:cs typeface="Arial MT"/>
              </a:rPr>
              <a:t>y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-20">
                <a:latin typeface="Arial MT"/>
                <a:cs typeface="Arial MT"/>
              </a:rPr>
              <a:t>/</a:t>
            </a:r>
            <a:r>
              <a:rPr dirty="0" sz="1400" spc="-30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15">
                <a:latin typeface="Arial MT"/>
                <a:cs typeface="Arial MT"/>
              </a:rPr>
              <a:t>n</a:t>
            </a:r>
            <a:endParaRPr sz="1400">
              <a:latin typeface="Arial MT"/>
              <a:cs typeface="Arial MT"/>
            </a:endParaRPr>
          </a:p>
          <a:p>
            <a:pPr marL="361315" indent="-219710">
              <a:lnSpc>
                <a:spcPct val="100000"/>
              </a:lnSpc>
              <a:spcBef>
                <a:spcPts val="800"/>
              </a:spcBef>
              <a:buClr>
                <a:srgbClr val="203062"/>
              </a:buClr>
              <a:buChar char="•"/>
              <a:tabLst>
                <a:tab pos="361315" algn="l"/>
                <a:tab pos="361950" algn="l"/>
              </a:tabLst>
            </a:pPr>
            <a:r>
              <a:rPr dirty="0" sz="1400" spc="35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go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20">
                <a:latin typeface="Arial MT"/>
                <a:cs typeface="Arial MT"/>
              </a:rPr>
              <a:t>m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&amp;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D</a:t>
            </a:r>
            <a:r>
              <a:rPr dirty="0" sz="1400" spc="45">
                <a:latin typeface="Arial MT"/>
                <a:cs typeface="Arial MT"/>
              </a:rPr>
              <a:t>ep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y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-30">
                <a:latin typeface="Arial MT"/>
                <a:cs typeface="Arial MT"/>
              </a:rPr>
              <a:t>en</a:t>
            </a:r>
            <a:r>
              <a:rPr dirty="0" sz="1400" spc="5">
                <a:latin typeface="Arial MT"/>
                <a:cs typeface="Arial MT"/>
              </a:rPr>
              <a:t>t</a:t>
            </a:r>
            <a:endParaRPr sz="1400">
              <a:latin typeface="Arial MT"/>
              <a:cs typeface="Arial MT"/>
            </a:endParaRPr>
          </a:p>
          <a:p>
            <a:pPr marL="313690" indent="-172085">
              <a:lnSpc>
                <a:spcPct val="100000"/>
              </a:lnSpc>
              <a:spcBef>
                <a:spcPts val="800"/>
              </a:spcBef>
              <a:buClr>
                <a:srgbClr val="203062"/>
              </a:buClr>
              <a:buChar char="•"/>
              <a:tabLst>
                <a:tab pos="314325" algn="l"/>
              </a:tabLst>
            </a:pPr>
            <a:r>
              <a:rPr dirty="0" sz="1400" spc="-10">
                <a:latin typeface="Arial MT"/>
                <a:cs typeface="Arial MT"/>
              </a:rPr>
              <a:t>GitHub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Link</a:t>
            </a:r>
            <a:endParaRPr sz="1400">
              <a:latin typeface="Arial MT"/>
              <a:cs typeface="Arial MT"/>
            </a:endParaRPr>
          </a:p>
          <a:p>
            <a:pPr marL="361315" indent="-219710">
              <a:lnSpc>
                <a:spcPct val="100000"/>
              </a:lnSpc>
              <a:spcBef>
                <a:spcPts val="800"/>
              </a:spcBef>
              <a:buClr>
                <a:srgbClr val="203062"/>
              </a:buClr>
              <a:buChar char="•"/>
              <a:tabLst>
                <a:tab pos="361315" algn="l"/>
                <a:tab pos="361950" algn="l"/>
              </a:tabLst>
            </a:pPr>
            <a:r>
              <a:rPr dirty="0" sz="1400" spc="35">
                <a:latin typeface="Arial MT"/>
                <a:cs typeface="Arial MT"/>
              </a:rPr>
              <a:t>P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15">
                <a:latin typeface="Arial MT"/>
                <a:cs typeface="Arial MT"/>
              </a:rPr>
              <a:t>j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D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15">
                <a:latin typeface="Arial MT"/>
                <a:cs typeface="Arial MT"/>
              </a:rPr>
              <a:t>o</a:t>
            </a:r>
            <a:endParaRPr sz="1400">
              <a:latin typeface="Arial MT"/>
              <a:cs typeface="Arial MT"/>
            </a:endParaRPr>
          </a:p>
          <a:p>
            <a:pPr marL="361315" indent="-219710">
              <a:lnSpc>
                <a:spcPct val="100000"/>
              </a:lnSpc>
              <a:spcBef>
                <a:spcPts val="800"/>
              </a:spcBef>
              <a:buClr>
                <a:srgbClr val="203062"/>
              </a:buClr>
              <a:buChar char="•"/>
              <a:tabLst>
                <a:tab pos="361315" algn="l"/>
                <a:tab pos="361950" algn="l"/>
              </a:tabLst>
            </a:pPr>
            <a:r>
              <a:rPr dirty="0" sz="1400" spc="10">
                <a:latin typeface="Arial MT"/>
                <a:cs typeface="Arial MT"/>
              </a:rPr>
              <a:t>Conclusion</a:t>
            </a:r>
            <a:endParaRPr sz="1400">
              <a:latin typeface="Arial MT"/>
              <a:cs typeface="Arial MT"/>
            </a:endParaRPr>
          </a:p>
          <a:p>
            <a:pPr marL="361315" indent="-219710">
              <a:lnSpc>
                <a:spcPct val="100000"/>
              </a:lnSpc>
              <a:spcBef>
                <a:spcPts val="875"/>
              </a:spcBef>
              <a:buClr>
                <a:srgbClr val="203062"/>
              </a:buClr>
              <a:buChar char="•"/>
              <a:tabLst>
                <a:tab pos="361315" algn="l"/>
                <a:tab pos="361950" algn="l"/>
              </a:tabLst>
            </a:pPr>
            <a:r>
              <a:rPr dirty="0" sz="1400" spc="-10">
                <a:latin typeface="Arial MT"/>
                <a:cs typeface="Arial MT"/>
              </a:rPr>
              <a:t>Future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Scope</a:t>
            </a:r>
            <a:endParaRPr sz="1400">
              <a:latin typeface="Arial MT"/>
              <a:cs typeface="Arial MT"/>
            </a:endParaRPr>
          </a:p>
          <a:p>
            <a:pPr marL="361315" indent="-219710">
              <a:lnSpc>
                <a:spcPct val="100000"/>
              </a:lnSpc>
              <a:spcBef>
                <a:spcPts val="800"/>
              </a:spcBef>
              <a:buClr>
                <a:srgbClr val="203062"/>
              </a:buClr>
              <a:buChar char="•"/>
              <a:tabLst>
                <a:tab pos="361315" algn="l"/>
                <a:tab pos="361950" algn="l"/>
              </a:tabLst>
            </a:pPr>
            <a:r>
              <a:rPr dirty="0" sz="1400" spc="20">
                <a:latin typeface="Arial MT"/>
                <a:cs typeface="Arial MT"/>
              </a:rPr>
              <a:t>References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72059" y="1047646"/>
            <a:ext cx="3272154" cy="3262629"/>
            <a:chOff x="5372059" y="1047646"/>
            <a:chExt cx="3272154" cy="3262629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2059" y="1047646"/>
              <a:ext cx="3271981" cy="32624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0199" y="1047750"/>
              <a:ext cx="3200400" cy="31908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8305" y="728662"/>
            <a:ext cx="4290695" cy="21729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25"/>
              </a:spcBef>
            </a:pPr>
            <a:r>
              <a:rPr dirty="0" sz="1550" spc="10" b="1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dirty="0" sz="1550" spc="10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203062"/>
                </a:solidFill>
                <a:latin typeface="Arial"/>
                <a:cs typeface="Arial"/>
              </a:rPr>
              <a:t>STATMENT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Arial"/>
              <a:cs typeface="Arial"/>
            </a:endParaRPr>
          </a:p>
          <a:p>
            <a:pPr algn="just" marL="298450" marR="5080" indent="-286385">
              <a:lnSpc>
                <a:spcPct val="100600"/>
              </a:lnSpc>
              <a:buChar char="•"/>
              <a:tabLst>
                <a:tab pos="299085" algn="l"/>
              </a:tabLst>
            </a:pPr>
            <a:r>
              <a:rPr dirty="0" sz="1400" spc="5">
                <a:latin typeface="Arial MT"/>
                <a:cs typeface="Arial MT"/>
              </a:rPr>
              <a:t>You </a:t>
            </a:r>
            <a:r>
              <a:rPr dirty="0" sz="1400" spc="-15">
                <a:latin typeface="Arial MT"/>
                <a:cs typeface="Arial MT"/>
              </a:rPr>
              <a:t>are </a:t>
            </a:r>
            <a:r>
              <a:rPr dirty="0" sz="1400" spc="15">
                <a:latin typeface="Arial MT"/>
                <a:cs typeface="Arial MT"/>
              </a:rPr>
              <a:t>tasked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 spc="5">
                <a:latin typeface="Arial MT"/>
                <a:cs typeface="Arial MT"/>
              </a:rPr>
              <a:t>perform </a:t>
            </a:r>
            <a:r>
              <a:rPr dirty="0" sz="1400" spc="-5">
                <a:latin typeface="Arial MT"/>
                <a:cs typeface="Arial MT"/>
              </a:rPr>
              <a:t>Detecting </a:t>
            </a:r>
            <a:r>
              <a:rPr dirty="0" sz="1400">
                <a:latin typeface="Arial MT"/>
                <a:cs typeface="Arial MT"/>
              </a:rPr>
              <a:t>Spam </a:t>
            </a:r>
            <a:r>
              <a:rPr dirty="0" sz="1400" spc="-10">
                <a:latin typeface="Arial MT"/>
                <a:cs typeface="Arial MT"/>
              </a:rPr>
              <a:t>Emails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Using </a:t>
            </a:r>
            <a:r>
              <a:rPr dirty="0" sz="1400">
                <a:latin typeface="Arial MT"/>
                <a:cs typeface="Arial MT"/>
              </a:rPr>
              <a:t>TensorFlow. </a:t>
            </a:r>
            <a:r>
              <a:rPr dirty="0" sz="1400" spc="-5">
                <a:latin typeface="Arial MT"/>
                <a:cs typeface="Arial MT"/>
              </a:rPr>
              <a:t>Implement </a:t>
            </a:r>
            <a:r>
              <a:rPr dirty="0" sz="1400" spc="-15">
                <a:latin typeface="Arial MT"/>
                <a:cs typeface="Arial MT"/>
              </a:rPr>
              <a:t>and </a:t>
            </a:r>
            <a:r>
              <a:rPr dirty="0" sz="1400">
                <a:latin typeface="Arial MT"/>
                <a:cs typeface="Arial MT"/>
              </a:rPr>
              <a:t>build </a:t>
            </a:r>
            <a:r>
              <a:rPr dirty="0" sz="1400" spc="15">
                <a:latin typeface="Arial MT"/>
                <a:cs typeface="Arial MT"/>
              </a:rPr>
              <a:t>a </a:t>
            </a:r>
            <a:r>
              <a:rPr dirty="0" sz="1400" spc="20">
                <a:latin typeface="Arial MT"/>
                <a:cs typeface="Arial MT"/>
              </a:rPr>
              <a:t>deep- 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ode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175">
                <a:latin typeface="Arial MT"/>
                <a:cs typeface="Arial MT"/>
              </a:rPr>
              <a:t> </a:t>
            </a:r>
            <a:r>
              <a:rPr dirty="0" sz="1400" spc="55">
                <a:latin typeface="Arial MT"/>
                <a:cs typeface="Arial MT"/>
              </a:rPr>
              <a:t>f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5">
                <a:latin typeface="Arial MT"/>
                <a:cs typeface="Arial MT"/>
              </a:rPr>
              <a:t>r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20">
                <a:latin typeface="Arial MT"/>
                <a:cs typeface="Arial MT"/>
              </a:rPr>
              <a:t>m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D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n</a:t>
            </a:r>
            <a:r>
              <a:rPr dirty="0" sz="1400" spc="5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algn="just" marL="298450" marR="12065" indent="-286385">
              <a:lnSpc>
                <a:spcPct val="100600"/>
              </a:lnSpc>
              <a:spcBef>
                <a:spcPts val="790"/>
              </a:spcBef>
              <a:buChar char="•"/>
              <a:tabLst>
                <a:tab pos="299085" algn="l"/>
              </a:tabLst>
            </a:pPr>
            <a:r>
              <a:rPr dirty="0" sz="1400" spc="5">
                <a:latin typeface="Arial MT"/>
                <a:cs typeface="Arial MT"/>
              </a:rPr>
              <a:t>The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model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we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will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try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implement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will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be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a 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Classifier, which would </a:t>
            </a:r>
            <a:r>
              <a:rPr dirty="0" sz="1400">
                <a:latin typeface="Arial MT"/>
                <a:cs typeface="Arial MT"/>
              </a:rPr>
              <a:t>give </a:t>
            </a:r>
            <a:r>
              <a:rPr dirty="0" sz="1400" spc="5">
                <a:latin typeface="Arial MT"/>
                <a:cs typeface="Arial MT"/>
              </a:rPr>
              <a:t>binary outputs- either 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20">
                <a:latin typeface="Arial MT"/>
                <a:cs typeface="Arial MT"/>
              </a:rPr>
              <a:t>m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5">
                <a:latin typeface="Arial MT"/>
                <a:cs typeface="Arial MT"/>
              </a:rPr>
              <a:t>r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ha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5">
                <a:latin typeface="Arial MT"/>
                <a:cs typeface="Arial MT"/>
              </a:rPr>
              <a:t>.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S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ep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30">
                <a:latin typeface="Arial MT"/>
                <a:cs typeface="Arial MT"/>
              </a:rPr>
              <a:t>v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v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84556" y="1052036"/>
            <a:ext cx="3728085" cy="3730625"/>
            <a:chOff x="4984556" y="1052036"/>
            <a:chExt cx="3728085" cy="37306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4556" y="1052036"/>
              <a:ext cx="3727570" cy="373061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3174" y="2771775"/>
              <a:ext cx="1647825" cy="20097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914900" y="1101159"/>
            <a:ext cx="3694429" cy="3032760"/>
            <a:chOff x="4914900" y="1101159"/>
            <a:chExt cx="3694429" cy="30327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0940" y="1101159"/>
              <a:ext cx="2868096" cy="29145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4900" y="2200275"/>
              <a:ext cx="1962150" cy="193357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54329" y="631443"/>
            <a:ext cx="4567555" cy="2212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z="1800">
                <a:latin typeface="Arial MT"/>
                <a:cs typeface="Arial MT"/>
              </a:rPr>
              <a:t>PROPOSED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Arial MT"/>
              <a:cs typeface="Arial MT"/>
            </a:endParaRPr>
          </a:p>
          <a:p>
            <a:pPr marL="298450" marR="5080" indent="-286385">
              <a:lnSpc>
                <a:spcPct val="100699"/>
              </a:lnSpc>
              <a:spcBef>
                <a:spcPts val="5"/>
              </a:spcBef>
              <a:buChar char="•"/>
              <a:tabLst>
                <a:tab pos="298450" algn="l"/>
                <a:tab pos="299085" algn="l"/>
              </a:tabLst>
            </a:pPr>
            <a:r>
              <a:rPr dirty="0" sz="1400" spc="20">
                <a:latin typeface="Arial MT"/>
                <a:cs typeface="Arial MT"/>
              </a:rPr>
              <a:t>.Import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dependencies;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load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9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analyze</a:t>
            </a:r>
            <a:r>
              <a:rPr dirty="0" sz="1400" spc="9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the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spam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text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data.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.Split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into</a:t>
            </a:r>
            <a:r>
              <a:rPr dirty="0" sz="1400" spc="8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train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5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testsub-datasets, 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text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preprocessing.</a:t>
            </a:r>
            <a:endParaRPr sz="1400">
              <a:latin typeface="Arial MT"/>
              <a:cs typeface="Arial MT"/>
            </a:endParaRPr>
          </a:p>
          <a:p>
            <a:pPr marL="346075" indent="-334010">
              <a:lnSpc>
                <a:spcPts val="1655"/>
              </a:lnSpc>
              <a:buChar char="•"/>
              <a:tabLst>
                <a:tab pos="346075" algn="l"/>
                <a:tab pos="346710" algn="l"/>
              </a:tabLst>
            </a:pPr>
            <a:r>
              <a:rPr dirty="0" sz="1400" spc="40">
                <a:latin typeface="Arial MT"/>
                <a:cs typeface="Arial MT"/>
              </a:rPr>
              <a:t>T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15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5">
                <a:latin typeface="Arial MT"/>
                <a:cs typeface="Arial MT"/>
              </a:rPr>
              <a:t>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ode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dee</a:t>
            </a:r>
            <a:r>
              <a:rPr dirty="0" sz="1400" spc="90">
                <a:latin typeface="Arial MT"/>
                <a:cs typeface="Arial MT"/>
              </a:rPr>
              <a:t>p</a:t>
            </a:r>
            <a:r>
              <a:rPr dirty="0" sz="1400" spc="-20">
                <a:latin typeface="Arial MT"/>
                <a:cs typeface="Arial MT"/>
              </a:rPr>
              <a:t>-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endParaRPr sz="1400">
              <a:latin typeface="Arial MT"/>
              <a:cs typeface="Arial MT"/>
            </a:endParaRPr>
          </a:p>
          <a:p>
            <a:pPr marL="298450">
              <a:lnSpc>
                <a:spcPts val="1664"/>
              </a:lnSpc>
              <a:spcBef>
                <a:spcPts val="45"/>
              </a:spcBef>
            </a:pPr>
            <a:r>
              <a:rPr dirty="0" sz="1400">
                <a:latin typeface="Arial MT"/>
                <a:cs typeface="Arial MT"/>
              </a:rPr>
              <a:t>algorithms.</a:t>
            </a:r>
            <a:endParaRPr sz="1400">
              <a:latin typeface="Arial MT"/>
              <a:cs typeface="Arial MT"/>
            </a:endParaRPr>
          </a:p>
          <a:p>
            <a:pPr marL="298450" marR="192405" indent="-286385">
              <a:lnSpc>
                <a:spcPts val="1730"/>
              </a:lnSpc>
              <a:spcBef>
                <a:spcPts val="5"/>
              </a:spcBef>
              <a:buChar char="•"/>
              <a:tabLst>
                <a:tab pos="298450" algn="l"/>
                <a:tab pos="299085" algn="l"/>
              </a:tabLst>
            </a:pPr>
            <a:r>
              <a:rPr dirty="0" sz="1400" spc="15">
                <a:latin typeface="Arial MT"/>
                <a:cs typeface="Arial MT"/>
              </a:rPr>
              <a:t>Compare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results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select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best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model.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Use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the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55">
                <a:latin typeface="Arial MT"/>
                <a:cs typeface="Arial MT"/>
              </a:rPr>
              <a:t>f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0">
                <a:latin typeface="Arial MT"/>
                <a:cs typeface="Arial MT"/>
              </a:rPr>
              <a:t>ss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55">
                <a:latin typeface="Arial MT"/>
                <a:cs typeface="Arial MT"/>
              </a:rPr>
              <a:t>f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15">
                <a:latin typeface="Arial MT"/>
                <a:cs typeface="Arial MT"/>
              </a:rPr>
              <a:t>o</a:t>
            </a:r>
            <a:r>
              <a:rPr dirty="0" sz="1400" spc="-12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de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20">
                <a:latin typeface="Arial MT"/>
                <a:cs typeface="Arial MT"/>
              </a:rPr>
              <a:t>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0">
                <a:latin typeface="Arial MT"/>
                <a:cs typeface="Arial MT"/>
              </a:rPr>
              <a:t>ss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g</a:t>
            </a:r>
            <a:r>
              <a:rPr dirty="0" sz="1400" spc="-30">
                <a:latin typeface="Arial MT"/>
                <a:cs typeface="Arial MT"/>
              </a:rPr>
              <a:t>e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3995" y="519027"/>
            <a:ext cx="5040630" cy="4608195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800" spc="-25">
                <a:latin typeface="Arial MT"/>
                <a:cs typeface="Arial MT"/>
              </a:rPr>
              <a:t>ALGORITHM</a:t>
            </a:r>
            <a:endParaRPr sz="1800">
              <a:latin typeface="Arial MT"/>
              <a:cs typeface="Arial MT"/>
            </a:endParaRPr>
          </a:p>
          <a:p>
            <a:pPr marL="349250" marR="63500" indent="-286385">
              <a:lnSpc>
                <a:spcPct val="100600"/>
              </a:lnSpc>
              <a:spcBef>
                <a:spcPts val="800"/>
              </a:spcBef>
              <a:buChar char="•"/>
              <a:tabLst>
                <a:tab pos="349250" algn="l"/>
                <a:tab pos="349885" algn="l"/>
              </a:tabLst>
            </a:pP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pop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r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dee</a:t>
            </a:r>
            <a:r>
              <a:rPr dirty="0" sz="1400" spc="15">
                <a:latin typeface="Arial MT"/>
                <a:cs typeface="Arial MT"/>
              </a:rPr>
              <a:t>p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go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30">
                <a:latin typeface="Arial MT"/>
                <a:cs typeface="Arial MT"/>
              </a:rPr>
              <a:t>mm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5">
                <a:latin typeface="Arial MT"/>
                <a:cs typeface="Arial MT"/>
              </a:rPr>
              <a:t>y  </a:t>
            </a:r>
            <a:r>
              <a:rPr dirty="0" sz="1400" spc="15">
                <a:latin typeface="Arial MT"/>
                <a:cs typeface="Arial MT"/>
              </a:rPr>
              <a:t>used </a:t>
            </a:r>
            <a:r>
              <a:rPr dirty="0" sz="1400" spc="35">
                <a:latin typeface="Arial MT"/>
                <a:cs typeface="Arial MT"/>
              </a:rPr>
              <a:t>for </a:t>
            </a:r>
            <a:r>
              <a:rPr dirty="0" sz="1400" spc="10">
                <a:latin typeface="Arial MT"/>
                <a:cs typeface="Arial MT"/>
              </a:rPr>
              <a:t>detecting </a:t>
            </a:r>
            <a:r>
              <a:rPr dirty="0" sz="1400" spc="15">
                <a:latin typeface="Arial MT"/>
                <a:cs typeface="Arial MT"/>
              </a:rPr>
              <a:t>spam: </a:t>
            </a:r>
            <a:r>
              <a:rPr dirty="0" sz="1400" spc="-15">
                <a:latin typeface="Arial MT"/>
                <a:cs typeface="Arial MT"/>
              </a:rPr>
              <a:t>Neural </a:t>
            </a:r>
            <a:r>
              <a:rPr dirty="0" sz="1400" spc="-10">
                <a:latin typeface="Arial MT"/>
                <a:cs typeface="Arial MT"/>
              </a:rPr>
              <a:t>Networks (CNNs): CNNs 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are </a:t>
            </a:r>
            <a:r>
              <a:rPr dirty="0" sz="1400" spc="20">
                <a:latin typeface="Arial MT"/>
                <a:cs typeface="Arial MT"/>
              </a:rPr>
              <a:t>commonly </a:t>
            </a:r>
            <a:r>
              <a:rPr dirty="0" sz="1400" spc="15">
                <a:latin typeface="Arial MT"/>
                <a:cs typeface="Arial MT"/>
              </a:rPr>
              <a:t>used </a:t>
            </a:r>
            <a:r>
              <a:rPr dirty="0" sz="1400" spc="35">
                <a:latin typeface="Arial MT"/>
                <a:cs typeface="Arial MT"/>
              </a:rPr>
              <a:t>for </a:t>
            </a:r>
            <a:r>
              <a:rPr dirty="0" sz="1400" spc="5">
                <a:latin typeface="Arial MT"/>
                <a:cs typeface="Arial MT"/>
              </a:rPr>
              <a:t>image </a:t>
            </a:r>
            <a:r>
              <a:rPr dirty="0" sz="1400" spc="10">
                <a:latin typeface="Arial MT"/>
                <a:cs typeface="Arial MT"/>
              </a:rPr>
              <a:t>recognition </a:t>
            </a:r>
            <a:r>
              <a:rPr dirty="0" sz="1400">
                <a:latin typeface="Arial MT"/>
                <a:cs typeface="Arial MT"/>
              </a:rPr>
              <a:t>tasks, </a:t>
            </a:r>
            <a:r>
              <a:rPr dirty="0" sz="1400" spc="5">
                <a:latin typeface="Arial MT"/>
                <a:cs typeface="Arial MT"/>
              </a:rPr>
              <a:t>but </a:t>
            </a:r>
            <a:r>
              <a:rPr dirty="0" sz="1400">
                <a:latin typeface="Arial MT"/>
                <a:cs typeface="Arial MT"/>
              </a:rPr>
              <a:t>they </a:t>
            </a:r>
            <a:r>
              <a:rPr dirty="0" sz="1400" spc="5">
                <a:latin typeface="Arial MT"/>
                <a:cs typeface="Arial MT"/>
              </a:rPr>
              <a:t> can </a:t>
            </a:r>
            <a:r>
              <a:rPr dirty="0" sz="1400">
                <a:latin typeface="Arial MT"/>
                <a:cs typeface="Arial MT"/>
              </a:rPr>
              <a:t>also </a:t>
            </a:r>
            <a:r>
              <a:rPr dirty="0" sz="1400" spc="30">
                <a:latin typeface="Arial MT"/>
                <a:cs typeface="Arial MT"/>
              </a:rPr>
              <a:t>be </a:t>
            </a:r>
            <a:r>
              <a:rPr dirty="0" sz="1400" spc="10">
                <a:latin typeface="Arial MT"/>
                <a:cs typeface="Arial MT"/>
              </a:rPr>
              <a:t>applied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>
                <a:latin typeface="Arial MT"/>
                <a:cs typeface="Arial MT"/>
              </a:rPr>
              <a:t>text </a:t>
            </a:r>
            <a:r>
              <a:rPr dirty="0" sz="1400" spc="5">
                <a:latin typeface="Arial MT"/>
                <a:cs typeface="Arial MT"/>
              </a:rPr>
              <a:t>classification, </a:t>
            </a:r>
            <a:r>
              <a:rPr dirty="0" sz="1400" spc="15">
                <a:latin typeface="Arial MT"/>
                <a:cs typeface="Arial MT"/>
              </a:rPr>
              <a:t>such </a:t>
            </a:r>
            <a:r>
              <a:rPr dirty="0" sz="1400" spc="-10">
                <a:latin typeface="Arial MT"/>
                <a:cs typeface="Arial MT"/>
              </a:rPr>
              <a:t>as </a:t>
            </a:r>
            <a:r>
              <a:rPr dirty="0" sz="1400" spc="20">
                <a:latin typeface="Arial MT"/>
                <a:cs typeface="Arial MT"/>
              </a:rPr>
              <a:t>spam 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detection.</a:t>
            </a:r>
            <a:endParaRPr sz="1400">
              <a:latin typeface="Arial MT"/>
              <a:cs typeface="Arial MT"/>
            </a:endParaRPr>
          </a:p>
          <a:p>
            <a:pPr marL="349250" marR="5080" indent="-286385">
              <a:lnSpc>
                <a:spcPct val="100600"/>
              </a:lnSpc>
              <a:spcBef>
                <a:spcPts val="565"/>
              </a:spcBef>
              <a:buFont typeface="Arial MT"/>
              <a:buChar char="•"/>
              <a:tabLst>
                <a:tab pos="396875" algn="l"/>
                <a:tab pos="397510" algn="l"/>
              </a:tabLst>
            </a:pPr>
            <a:r>
              <a:rPr dirty="0"/>
              <a:t>	</a:t>
            </a:r>
            <a:r>
              <a:rPr dirty="0" sz="1400" spc="25">
                <a:latin typeface="Arial MT"/>
                <a:cs typeface="Arial MT"/>
              </a:rPr>
              <a:t>By </a:t>
            </a:r>
            <a:r>
              <a:rPr dirty="0" sz="1400" spc="-10">
                <a:latin typeface="Arial MT"/>
                <a:cs typeface="Arial MT"/>
              </a:rPr>
              <a:t>treating </a:t>
            </a:r>
            <a:r>
              <a:rPr dirty="0" sz="1400" spc="-1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text </a:t>
            </a:r>
            <a:r>
              <a:rPr dirty="0" sz="1400" spc="-10">
                <a:latin typeface="Arial MT"/>
                <a:cs typeface="Arial MT"/>
              </a:rPr>
              <a:t>as an </a:t>
            </a:r>
            <a:r>
              <a:rPr dirty="0" sz="1400" spc="10">
                <a:latin typeface="Arial MT"/>
                <a:cs typeface="Arial MT"/>
              </a:rPr>
              <a:t>image, </a:t>
            </a:r>
            <a:r>
              <a:rPr dirty="0" sz="1400" spc="-10">
                <a:latin typeface="Arial MT"/>
                <a:cs typeface="Arial MT"/>
              </a:rPr>
              <a:t>CNNs </a:t>
            </a:r>
            <a:r>
              <a:rPr dirty="0" sz="1400" spc="5">
                <a:latin typeface="Arial MT"/>
                <a:cs typeface="Arial MT"/>
              </a:rPr>
              <a:t>can </a:t>
            </a:r>
            <a:r>
              <a:rPr dirty="0" sz="1400" spc="-5">
                <a:latin typeface="Arial MT"/>
                <a:cs typeface="Arial MT"/>
              </a:rPr>
              <a:t>learn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hierarchical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patterns</a:t>
            </a:r>
            <a:r>
              <a:rPr dirty="0" sz="1400" spc="25">
                <a:latin typeface="Arial MT"/>
                <a:cs typeface="Arial MT"/>
              </a:rPr>
              <a:t> of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features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the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text,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allowing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them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identify </a:t>
            </a:r>
            <a:r>
              <a:rPr dirty="0" sz="1400" spc="20">
                <a:latin typeface="Arial MT"/>
                <a:cs typeface="Arial MT"/>
              </a:rPr>
              <a:t>spammy </a:t>
            </a:r>
            <a:r>
              <a:rPr dirty="0" sz="1400">
                <a:latin typeface="Arial MT"/>
                <a:cs typeface="Arial MT"/>
              </a:rPr>
              <a:t>characteristics. </a:t>
            </a:r>
            <a:r>
              <a:rPr dirty="0" sz="1400" spc="-10">
                <a:latin typeface="Arial MT"/>
                <a:cs typeface="Arial MT"/>
              </a:rPr>
              <a:t>(RNNs): </a:t>
            </a:r>
            <a:r>
              <a:rPr dirty="0" sz="1400">
                <a:latin typeface="Arial MT"/>
                <a:cs typeface="Arial MT"/>
              </a:rPr>
              <a:t>RNNs, </a:t>
            </a:r>
            <a:r>
              <a:rPr dirty="0" sz="1400" spc="5">
                <a:latin typeface="Arial MT"/>
                <a:cs typeface="Arial MT"/>
              </a:rPr>
              <a:t>especially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v</a:t>
            </a:r>
            <a:r>
              <a:rPr dirty="0" sz="1400" spc="-35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5">
                <a:latin typeface="Arial MT"/>
                <a:cs typeface="Arial MT"/>
              </a:rPr>
              <a:t>an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15">
                <a:latin typeface="Arial MT"/>
                <a:cs typeface="Arial MT"/>
              </a:rPr>
              <a:t>s</a:t>
            </a:r>
            <a:r>
              <a:rPr dirty="0" sz="1400" spc="9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li</a:t>
            </a:r>
            <a:r>
              <a:rPr dirty="0" sz="1400" spc="-25">
                <a:latin typeface="Arial MT"/>
                <a:cs typeface="Arial MT"/>
              </a:rPr>
              <a:t>k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Lo</a:t>
            </a:r>
            <a:r>
              <a:rPr dirty="0" sz="1400" spc="-35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35">
                <a:latin typeface="Arial MT"/>
                <a:cs typeface="Arial MT"/>
              </a:rPr>
              <a:t>h</a:t>
            </a:r>
            <a:r>
              <a:rPr dirty="0" sz="1400" spc="40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20">
                <a:latin typeface="Arial MT"/>
                <a:cs typeface="Arial MT"/>
              </a:rPr>
              <a:t>-</a:t>
            </a:r>
            <a:r>
              <a:rPr dirty="0" sz="1400" spc="35">
                <a:latin typeface="Arial MT"/>
                <a:cs typeface="Arial MT"/>
              </a:rPr>
              <a:t>T</a:t>
            </a:r>
            <a:r>
              <a:rPr dirty="0" sz="1400" spc="40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25">
                <a:latin typeface="Arial MT"/>
                <a:cs typeface="Arial MT"/>
              </a:rPr>
              <a:t>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-45">
                <a:latin typeface="Arial MT"/>
                <a:cs typeface="Arial MT"/>
              </a:rPr>
              <a:t>M</a:t>
            </a:r>
            <a:r>
              <a:rPr dirty="0" sz="1400" spc="40">
                <a:latin typeface="Arial MT"/>
                <a:cs typeface="Arial MT"/>
              </a:rPr>
              <a:t>e</a:t>
            </a:r>
            <a:r>
              <a:rPr dirty="0" sz="1400" spc="35">
                <a:latin typeface="Arial MT"/>
                <a:cs typeface="Arial MT"/>
              </a:rPr>
              <a:t>m</a:t>
            </a:r>
            <a:r>
              <a:rPr dirty="0" sz="1400" spc="40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y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(</a:t>
            </a:r>
            <a:r>
              <a:rPr dirty="0" sz="1400" spc="40">
                <a:latin typeface="Arial MT"/>
                <a:cs typeface="Arial MT"/>
              </a:rPr>
              <a:t>L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35">
                <a:latin typeface="Arial MT"/>
                <a:cs typeface="Arial MT"/>
              </a:rPr>
              <a:t>T</a:t>
            </a:r>
            <a:r>
              <a:rPr dirty="0" sz="1400" spc="-45">
                <a:latin typeface="Arial MT"/>
                <a:cs typeface="Arial MT"/>
              </a:rPr>
              <a:t>M</a:t>
            </a:r>
            <a:r>
              <a:rPr dirty="0" sz="1400" spc="10">
                <a:latin typeface="Arial MT"/>
                <a:cs typeface="Arial MT"/>
              </a:rPr>
              <a:t>)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35">
                <a:latin typeface="Arial MT"/>
                <a:cs typeface="Arial MT"/>
              </a:rPr>
              <a:t>n</a:t>
            </a:r>
            <a:r>
              <a:rPr dirty="0" sz="1400" spc="40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40">
                <a:latin typeface="Arial MT"/>
                <a:cs typeface="Arial MT"/>
              </a:rPr>
              <a:t>w</a:t>
            </a:r>
            <a:r>
              <a:rPr dirty="0" sz="1400" spc="40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25">
                <a:latin typeface="Arial MT"/>
                <a:cs typeface="Arial MT"/>
              </a:rPr>
              <a:t>k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,  </a:t>
            </a:r>
            <a:r>
              <a:rPr dirty="0" sz="1400" spc="-15">
                <a:latin typeface="Arial MT"/>
                <a:cs typeface="Arial MT"/>
              </a:rPr>
              <a:t>are</a:t>
            </a:r>
            <a:r>
              <a:rPr dirty="0" sz="1400" spc="15">
                <a:latin typeface="Arial MT"/>
                <a:cs typeface="Arial MT"/>
              </a:rPr>
              <a:t> effective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for</a:t>
            </a:r>
            <a:r>
              <a:rPr dirty="0" sz="1400" spc="-19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processing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sequential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like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text.</a:t>
            </a:r>
            <a:endParaRPr sz="1400">
              <a:latin typeface="Arial MT"/>
              <a:cs typeface="Arial MT"/>
            </a:endParaRPr>
          </a:p>
          <a:p>
            <a:pPr marL="349250" marR="8890" indent="-286385">
              <a:lnSpc>
                <a:spcPct val="100600"/>
              </a:lnSpc>
              <a:spcBef>
                <a:spcPts val="565"/>
              </a:spcBef>
              <a:buFont typeface="Arial MT"/>
              <a:buChar char="•"/>
              <a:tabLst>
                <a:tab pos="396875" algn="l"/>
                <a:tab pos="397510" algn="l"/>
              </a:tabLst>
            </a:pPr>
            <a:r>
              <a:rPr dirty="0"/>
              <a:t>	</a:t>
            </a:r>
            <a:r>
              <a:rPr dirty="0" sz="1400" spc="15">
                <a:latin typeface="Arial MT"/>
                <a:cs typeface="Arial MT"/>
              </a:rPr>
              <a:t>They </a:t>
            </a:r>
            <a:r>
              <a:rPr dirty="0" sz="1400" spc="5">
                <a:latin typeface="Arial MT"/>
                <a:cs typeface="Arial MT"/>
              </a:rPr>
              <a:t>can </a:t>
            </a:r>
            <a:r>
              <a:rPr dirty="0" sz="1400">
                <a:latin typeface="Arial MT"/>
                <a:cs typeface="Arial MT"/>
              </a:rPr>
              <a:t>capture </a:t>
            </a:r>
            <a:r>
              <a:rPr dirty="0" sz="1400" spc="10">
                <a:latin typeface="Arial MT"/>
                <a:cs typeface="Arial MT"/>
              </a:rPr>
              <a:t>dependencies </a:t>
            </a:r>
            <a:r>
              <a:rPr dirty="0" sz="1400" spc="15">
                <a:latin typeface="Arial MT"/>
                <a:cs typeface="Arial MT"/>
              </a:rPr>
              <a:t>between </a:t>
            </a:r>
            <a:r>
              <a:rPr dirty="0" sz="1400" spc="5">
                <a:latin typeface="Arial MT"/>
                <a:cs typeface="Arial MT"/>
              </a:rPr>
              <a:t>words </a:t>
            </a:r>
            <a:r>
              <a:rPr dirty="0" sz="1400">
                <a:latin typeface="Arial MT"/>
                <a:cs typeface="Arial MT"/>
              </a:rPr>
              <a:t>in </a:t>
            </a:r>
            <a:r>
              <a:rPr dirty="0" sz="1400" spc="15">
                <a:latin typeface="Arial MT"/>
                <a:cs typeface="Arial MT"/>
              </a:rPr>
              <a:t>a 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message,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enabling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them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detect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spam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based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on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patterns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or </a:t>
            </a:r>
            <a:r>
              <a:rPr dirty="0" sz="1400" spc="15">
                <a:latin typeface="Arial MT"/>
                <a:cs typeface="Arial MT"/>
              </a:rPr>
              <a:t>sequences Belief </a:t>
            </a:r>
            <a:r>
              <a:rPr dirty="0" sz="1400" spc="-10">
                <a:latin typeface="Arial MT"/>
                <a:cs typeface="Arial MT"/>
              </a:rPr>
              <a:t>Networks </a:t>
            </a:r>
            <a:r>
              <a:rPr dirty="0" sz="1400" spc="5">
                <a:latin typeface="Arial MT"/>
                <a:cs typeface="Arial MT"/>
              </a:rPr>
              <a:t>(DBNs): </a:t>
            </a:r>
            <a:r>
              <a:rPr dirty="0" sz="1400" spc="10">
                <a:latin typeface="Arial MT"/>
                <a:cs typeface="Arial MT"/>
              </a:rPr>
              <a:t>DBNs </a:t>
            </a:r>
            <a:r>
              <a:rPr dirty="0" sz="1400" spc="-15">
                <a:latin typeface="Arial MT"/>
                <a:cs typeface="Arial MT"/>
              </a:rPr>
              <a:t>are </a:t>
            </a:r>
            <a:r>
              <a:rPr dirty="0" sz="1400" spc="15">
                <a:latin typeface="Arial MT"/>
                <a:cs typeface="Arial MT"/>
              </a:rPr>
              <a:t>a </a:t>
            </a:r>
            <a:r>
              <a:rPr dirty="0" sz="1400">
                <a:latin typeface="Arial MT"/>
                <a:cs typeface="Arial MT"/>
              </a:rPr>
              <a:t>type </a:t>
            </a:r>
            <a:r>
              <a:rPr dirty="0" sz="1400" spc="25">
                <a:latin typeface="Arial MT"/>
                <a:cs typeface="Arial MT"/>
              </a:rPr>
              <a:t>of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45">
                <a:latin typeface="Arial MT"/>
                <a:cs typeface="Arial MT"/>
              </a:rPr>
              <a:t>w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10">
                <a:latin typeface="Arial MT"/>
                <a:cs typeface="Arial MT"/>
              </a:rPr>
              <a:t>k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ha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5">
                <a:latin typeface="Arial MT"/>
                <a:cs typeface="Arial MT"/>
              </a:rPr>
              <a:t>f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30">
                <a:latin typeface="Arial MT"/>
                <a:cs typeface="Arial MT"/>
              </a:rPr>
              <a:t>y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5">
                <a:latin typeface="Arial MT"/>
                <a:cs typeface="Arial MT"/>
              </a:rPr>
              <a:t>f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ha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5">
                <a:latin typeface="Arial MT"/>
                <a:cs typeface="Arial MT"/>
              </a:rPr>
              <a:t>,  </a:t>
            </a:r>
            <a:r>
              <a:rPr dirty="0" sz="1400" spc="-10">
                <a:latin typeface="Arial MT"/>
                <a:cs typeface="Arial MT"/>
              </a:rPr>
              <a:t>latent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variables.</a:t>
            </a:r>
            <a:endParaRPr sz="1400">
              <a:latin typeface="Arial MT"/>
              <a:cs typeface="Arial MT"/>
            </a:endParaRPr>
          </a:p>
          <a:p>
            <a:pPr marL="349250" marR="262890" indent="-286385">
              <a:lnSpc>
                <a:spcPct val="100699"/>
              </a:lnSpc>
              <a:spcBef>
                <a:spcPts val="565"/>
              </a:spcBef>
              <a:buChar char="•"/>
              <a:tabLst>
                <a:tab pos="349250" algn="l"/>
                <a:tab pos="349885" algn="l"/>
              </a:tabLst>
            </a:pPr>
            <a:r>
              <a:rPr dirty="0" sz="1400" spc="15">
                <a:latin typeface="Arial MT"/>
                <a:cs typeface="Arial MT"/>
              </a:rPr>
              <a:t>They </a:t>
            </a:r>
            <a:r>
              <a:rPr dirty="0" sz="1400" spc="-20">
                <a:latin typeface="Arial MT"/>
                <a:cs typeface="Arial MT"/>
              </a:rPr>
              <a:t>have </a:t>
            </a:r>
            <a:r>
              <a:rPr dirty="0" sz="1400" spc="35">
                <a:latin typeface="Arial MT"/>
                <a:cs typeface="Arial MT"/>
              </a:rPr>
              <a:t>been </a:t>
            </a:r>
            <a:r>
              <a:rPr dirty="0" sz="1400" spc="10">
                <a:latin typeface="Arial MT"/>
                <a:cs typeface="Arial MT"/>
              </a:rPr>
              <a:t>successfully applied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 spc="-10">
                <a:latin typeface="Arial MT"/>
                <a:cs typeface="Arial MT"/>
              </a:rPr>
              <a:t>various 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0">
                <a:latin typeface="Arial MT"/>
                <a:cs typeface="Arial MT"/>
              </a:rPr>
              <a:t>ss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55">
                <a:latin typeface="Arial MT"/>
                <a:cs typeface="Arial MT"/>
              </a:rPr>
              <a:t>f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15">
                <a:latin typeface="Arial MT"/>
                <a:cs typeface="Arial MT"/>
              </a:rPr>
              <a:t>n</a:t>
            </a:r>
            <a:r>
              <a:rPr dirty="0" sz="1400" spc="-21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30">
                <a:latin typeface="Arial MT"/>
                <a:cs typeface="Arial MT"/>
              </a:rPr>
              <a:t>k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45">
                <a:latin typeface="Arial MT"/>
                <a:cs typeface="Arial MT"/>
              </a:rPr>
              <a:t>d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20">
                <a:latin typeface="Arial MT"/>
                <a:cs typeface="Arial MT"/>
              </a:rPr>
              <a:t>m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de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5">
                <a:latin typeface="Arial MT"/>
                <a:cs typeface="Arial MT"/>
              </a:rPr>
              <a:t>.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D</a:t>
            </a:r>
            <a:r>
              <a:rPr dirty="0" sz="1400" spc="35">
                <a:latin typeface="Arial MT"/>
                <a:cs typeface="Arial MT"/>
              </a:rPr>
              <a:t>B</a:t>
            </a:r>
            <a:r>
              <a:rPr dirty="0" sz="1400" spc="-45">
                <a:latin typeface="Arial MT"/>
                <a:cs typeface="Arial MT"/>
              </a:rPr>
              <a:t>N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10">
                <a:latin typeface="Arial MT"/>
                <a:cs typeface="Arial MT"/>
              </a:rPr>
              <a:t>n  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n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10">
                <a:latin typeface="Arial MT"/>
                <a:cs typeface="Arial MT"/>
              </a:rPr>
              <a:t>x</a:t>
            </a:r>
            <a:r>
              <a:rPr dirty="0" sz="1400" spc="-204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tt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15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d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10553" y="1339202"/>
            <a:ext cx="2800350" cy="2764155"/>
          </a:xfrm>
          <a:custGeom>
            <a:avLst/>
            <a:gdLst/>
            <a:ahLst/>
            <a:cxnLst/>
            <a:rect l="l" t="t" r="r" b="b"/>
            <a:pathLst>
              <a:path w="2800350" h="2764154">
                <a:moveTo>
                  <a:pt x="1208430" y="1164488"/>
                </a:moveTo>
                <a:lnTo>
                  <a:pt x="1105268" y="1061300"/>
                </a:lnTo>
                <a:lnTo>
                  <a:pt x="862114" y="1304518"/>
                </a:lnTo>
                <a:lnTo>
                  <a:pt x="766318" y="1208709"/>
                </a:lnTo>
                <a:lnTo>
                  <a:pt x="663168" y="1311884"/>
                </a:lnTo>
                <a:lnTo>
                  <a:pt x="862114" y="1510880"/>
                </a:lnTo>
                <a:lnTo>
                  <a:pt x="1208430" y="1164488"/>
                </a:lnTo>
                <a:close/>
              </a:path>
              <a:path w="2800350" h="2764154">
                <a:moveTo>
                  <a:pt x="1208430" y="685419"/>
                </a:moveTo>
                <a:lnTo>
                  <a:pt x="1105268" y="582244"/>
                </a:lnTo>
                <a:lnTo>
                  <a:pt x="862114" y="825461"/>
                </a:lnTo>
                <a:lnTo>
                  <a:pt x="766318" y="729640"/>
                </a:lnTo>
                <a:lnTo>
                  <a:pt x="663168" y="832827"/>
                </a:lnTo>
                <a:lnTo>
                  <a:pt x="862114" y="1031824"/>
                </a:lnTo>
                <a:lnTo>
                  <a:pt x="1208430" y="685419"/>
                </a:lnTo>
                <a:close/>
              </a:path>
              <a:path w="2800350" h="2764154">
                <a:moveTo>
                  <a:pt x="2063165" y="1216075"/>
                </a:moveTo>
                <a:lnTo>
                  <a:pt x="1436852" y="1216075"/>
                </a:lnTo>
                <a:lnTo>
                  <a:pt x="1436852" y="1363484"/>
                </a:lnTo>
                <a:lnTo>
                  <a:pt x="2063165" y="1363484"/>
                </a:lnTo>
                <a:lnTo>
                  <a:pt x="2063165" y="1216075"/>
                </a:lnTo>
                <a:close/>
              </a:path>
              <a:path w="2800350" h="2764154">
                <a:moveTo>
                  <a:pt x="2063165" y="737019"/>
                </a:moveTo>
                <a:lnTo>
                  <a:pt x="1436852" y="737019"/>
                </a:lnTo>
                <a:lnTo>
                  <a:pt x="1436852" y="884415"/>
                </a:lnTo>
                <a:lnTo>
                  <a:pt x="2063165" y="884415"/>
                </a:lnTo>
                <a:lnTo>
                  <a:pt x="2063165" y="737019"/>
                </a:lnTo>
                <a:close/>
              </a:path>
              <a:path w="2800350" h="2764154">
                <a:moveTo>
                  <a:pt x="2800007" y="221094"/>
                </a:moveTo>
                <a:lnTo>
                  <a:pt x="2794216" y="192405"/>
                </a:lnTo>
                <a:lnTo>
                  <a:pt x="2778417" y="168973"/>
                </a:lnTo>
                <a:lnTo>
                  <a:pt x="2754998" y="153187"/>
                </a:lnTo>
                <a:lnTo>
                  <a:pt x="2726321" y="147396"/>
                </a:lnTo>
                <a:lnTo>
                  <a:pt x="2431592" y="147396"/>
                </a:lnTo>
                <a:lnTo>
                  <a:pt x="2431592" y="1731987"/>
                </a:lnTo>
                <a:lnTo>
                  <a:pt x="368414" y="1731987"/>
                </a:lnTo>
                <a:lnTo>
                  <a:pt x="368414" y="405358"/>
                </a:lnTo>
                <a:lnTo>
                  <a:pt x="2431580" y="405358"/>
                </a:lnTo>
                <a:lnTo>
                  <a:pt x="2431592" y="1731987"/>
                </a:lnTo>
                <a:lnTo>
                  <a:pt x="2431592" y="147396"/>
                </a:lnTo>
                <a:lnTo>
                  <a:pt x="1473695" y="147396"/>
                </a:lnTo>
                <a:lnTo>
                  <a:pt x="1473695" y="73698"/>
                </a:lnTo>
                <a:lnTo>
                  <a:pt x="1467904" y="44996"/>
                </a:lnTo>
                <a:lnTo>
                  <a:pt x="1452105" y="21564"/>
                </a:lnTo>
                <a:lnTo>
                  <a:pt x="1428686" y="5778"/>
                </a:lnTo>
                <a:lnTo>
                  <a:pt x="1400009" y="0"/>
                </a:lnTo>
                <a:lnTo>
                  <a:pt x="1371320" y="5778"/>
                </a:lnTo>
                <a:lnTo>
                  <a:pt x="1347889" y="21564"/>
                </a:lnTo>
                <a:lnTo>
                  <a:pt x="1332115" y="44996"/>
                </a:lnTo>
                <a:lnTo>
                  <a:pt x="1326324" y="73698"/>
                </a:lnTo>
                <a:lnTo>
                  <a:pt x="1326324" y="147396"/>
                </a:lnTo>
                <a:lnTo>
                  <a:pt x="73685" y="147396"/>
                </a:lnTo>
                <a:lnTo>
                  <a:pt x="44996" y="153187"/>
                </a:lnTo>
                <a:lnTo>
                  <a:pt x="21577" y="168973"/>
                </a:lnTo>
                <a:lnTo>
                  <a:pt x="5791" y="192405"/>
                </a:lnTo>
                <a:lnTo>
                  <a:pt x="0" y="221094"/>
                </a:lnTo>
                <a:lnTo>
                  <a:pt x="5791" y="249783"/>
                </a:lnTo>
                <a:lnTo>
                  <a:pt x="21577" y="273202"/>
                </a:lnTo>
                <a:lnTo>
                  <a:pt x="44996" y="289001"/>
                </a:lnTo>
                <a:lnTo>
                  <a:pt x="73685" y="294805"/>
                </a:lnTo>
                <a:lnTo>
                  <a:pt x="147370" y="294805"/>
                </a:lnTo>
                <a:lnTo>
                  <a:pt x="147370" y="1805698"/>
                </a:lnTo>
                <a:lnTo>
                  <a:pt x="73685" y="1805698"/>
                </a:lnTo>
                <a:lnTo>
                  <a:pt x="44996" y="1811477"/>
                </a:lnTo>
                <a:lnTo>
                  <a:pt x="21577" y="1827263"/>
                </a:lnTo>
                <a:lnTo>
                  <a:pt x="5791" y="1850694"/>
                </a:lnTo>
                <a:lnTo>
                  <a:pt x="0" y="1879396"/>
                </a:lnTo>
                <a:lnTo>
                  <a:pt x="5791" y="1908073"/>
                </a:lnTo>
                <a:lnTo>
                  <a:pt x="21577" y="1931504"/>
                </a:lnTo>
                <a:lnTo>
                  <a:pt x="44996" y="1947303"/>
                </a:lnTo>
                <a:lnTo>
                  <a:pt x="73685" y="1953094"/>
                </a:lnTo>
                <a:lnTo>
                  <a:pt x="1198854" y="1953094"/>
                </a:lnTo>
                <a:lnTo>
                  <a:pt x="631482" y="2520581"/>
                </a:lnTo>
                <a:lnTo>
                  <a:pt x="615327" y="2545194"/>
                </a:lnTo>
                <a:lnTo>
                  <a:pt x="610057" y="2573121"/>
                </a:lnTo>
                <a:lnTo>
                  <a:pt x="615619" y="2600985"/>
                </a:lnTo>
                <a:lnTo>
                  <a:pt x="632028" y="2625433"/>
                </a:lnTo>
                <a:lnTo>
                  <a:pt x="656628" y="2641587"/>
                </a:lnTo>
                <a:lnTo>
                  <a:pt x="684542" y="2646870"/>
                </a:lnTo>
                <a:lnTo>
                  <a:pt x="712419" y="2641295"/>
                </a:lnTo>
                <a:lnTo>
                  <a:pt x="736854" y="2624874"/>
                </a:lnTo>
                <a:lnTo>
                  <a:pt x="1326324" y="2035251"/>
                </a:lnTo>
                <a:lnTo>
                  <a:pt x="1326324" y="2690101"/>
                </a:lnTo>
                <a:lnTo>
                  <a:pt x="1332115" y="2718790"/>
                </a:lnTo>
                <a:lnTo>
                  <a:pt x="1347889" y="2742222"/>
                </a:lnTo>
                <a:lnTo>
                  <a:pt x="1371320" y="2758008"/>
                </a:lnTo>
                <a:lnTo>
                  <a:pt x="1400009" y="2763799"/>
                </a:lnTo>
                <a:lnTo>
                  <a:pt x="1428686" y="2758008"/>
                </a:lnTo>
                <a:lnTo>
                  <a:pt x="1452105" y="2742222"/>
                </a:lnTo>
                <a:lnTo>
                  <a:pt x="1467904" y="2718790"/>
                </a:lnTo>
                <a:lnTo>
                  <a:pt x="1473695" y="2690101"/>
                </a:lnTo>
                <a:lnTo>
                  <a:pt x="1473695" y="2035251"/>
                </a:lnTo>
                <a:lnTo>
                  <a:pt x="1473695" y="2034171"/>
                </a:lnTo>
                <a:lnTo>
                  <a:pt x="2063165" y="2623769"/>
                </a:lnTo>
                <a:lnTo>
                  <a:pt x="2087549" y="2639974"/>
                </a:lnTo>
                <a:lnTo>
                  <a:pt x="2115286" y="2645372"/>
                </a:lnTo>
                <a:lnTo>
                  <a:pt x="2143023" y="2639974"/>
                </a:lnTo>
                <a:lnTo>
                  <a:pt x="2167407" y="2623769"/>
                </a:lnTo>
                <a:lnTo>
                  <a:pt x="2183600" y="2599372"/>
                </a:lnTo>
                <a:lnTo>
                  <a:pt x="2188997" y="2571623"/>
                </a:lnTo>
                <a:lnTo>
                  <a:pt x="2183600" y="2543873"/>
                </a:lnTo>
                <a:lnTo>
                  <a:pt x="2167407" y="2519476"/>
                </a:lnTo>
                <a:lnTo>
                  <a:pt x="1682216" y="2034171"/>
                </a:lnTo>
                <a:lnTo>
                  <a:pt x="1601165" y="1953094"/>
                </a:lnTo>
                <a:lnTo>
                  <a:pt x="2726321" y="1953094"/>
                </a:lnTo>
                <a:lnTo>
                  <a:pt x="2754998" y="1947303"/>
                </a:lnTo>
                <a:lnTo>
                  <a:pt x="2778417" y="1931504"/>
                </a:lnTo>
                <a:lnTo>
                  <a:pt x="2794216" y="1908073"/>
                </a:lnTo>
                <a:lnTo>
                  <a:pt x="2800007" y="1879396"/>
                </a:lnTo>
                <a:lnTo>
                  <a:pt x="2794216" y="1850694"/>
                </a:lnTo>
                <a:lnTo>
                  <a:pt x="2778417" y="1827263"/>
                </a:lnTo>
                <a:lnTo>
                  <a:pt x="2754998" y="1811477"/>
                </a:lnTo>
                <a:lnTo>
                  <a:pt x="2726321" y="1805698"/>
                </a:lnTo>
                <a:lnTo>
                  <a:pt x="2652636" y="1805698"/>
                </a:lnTo>
                <a:lnTo>
                  <a:pt x="2652636" y="1731987"/>
                </a:lnTo>
                <a:lnTo>
                  <a:pt x="2652636" y="405358"/>
                </a:lnTo>
                <a:lnTo>
                  <a:pt x="2652636" y="294805"/>
                </a:lnTo>
                <a:lnTo>
                  <a:pt x="2726321" y="294805"/>
                </a:lnTo>
                <a:lnTo>
                  <a:pt x="2754998" y="289001"/>
                </a:lnTo>
                <a:lnTo>
                  <a:pt x="2778417" y="273202"/>
                </a:lnTo>
                <a:lnTo>
                  <a:pt x="2794216" y="249783"/>
                </a:lnTo>
                <a:lnTo>
                  <a:pt x="2800007" y="221094"/>
                </a:lnTo>
                <a:close/>
              </a:path>
            </a:pathLst>
          </a:custGeom>
          <a:solidFill>
            <a:srgbClr val="00707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57175" y="654367"/>
            <a:ext cx="8475345" cy="26873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125"/>
              </a:spcBef>
            </a:pPr>
            <a:r>
              <a:rPr dirty="0" sz="1550" spc="-10" b="1">
                <a:solidFill>
                  <a:srgbClr val="203062"/>
                </a:solidFill>
                <a:latin typeface="Arial"/>
                <a:cs typeface="Arial"/>
              </a:rPr>
              <a:t>DEPLOYMENT</a:t>
            </a:r>
            <a:endParaRPr sz="1550">
              <a:latin typeface="Arial"/>
              <a:cs typeface="Arial"/>
            </a:endParaRPr>
          </a:p>
          <a:p>
            <a:pPr marL="184150" marR="55880" indent="-171450">
              <a:lnSpc>
                <a:spcPct val="102800"/>
              </a:lnSpc>
              <a:spcBef>
                <a:spcPts val="1490"/>
              </a:spcBef>
              <a:buClr>
                <a:srgbClr val="203062"/>
              </a:buClr>
              <a:buChar char="•"/>
              <a:tabLst>
                <a:tab pos="184150" algn="l"/>
              </a:tabLst>
            </a:pPr>
            <a:r>
              <a:rPr dirty="0" sz="1400">
                <a:latin typeface="Arial MT"/>
                <a:cs typeface="Arial MT"/>
              </a:rPr>
              <a:t>.RNNs: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Effective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capturing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sequential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patterns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but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may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struggle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with</a:t>
            </a:r>
            <a:r>
              <a:rPr dirty="0" sz="1400" spc="10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long-range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dependencies.</a:t>
            </a:r>
            <a:r>
              <a:rPr dirty="0" sz="1400" spc="-1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CNNs: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Excellent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capturing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spatial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patterns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textual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but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may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overlook</a:t>
            </a:r>
            <a:r>
              <a:rPr dirty="0" sz="1400" spc="-20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temporal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relationships.</a:t>
            </a:r>
            <a:endParaRPr sz="1400">
              <a:latin typeface="Arial MT"/>
              <a:cs typeface="Arial MT"/>
            </a:endParaRPr>
          </a:p>
          <a:p>
            <a:pPr marL="184150" marR="5080" indent="-171450">
              <a:lnSpc>
                <a:spcPts val="1650"/>
              </a:lnSpc>
              <a:spcBef>
                <a:spcPts val="880"/>
              </a:spcBef>
              <a:buClr>
                <a:srgbClr val="203062"/>
              </a:buClr>
              <a:buFont typeface="Arial MT"/>
              <a:buChar char="•"/>
              <a:tabLst>
                <a:tab pos="231140" algn="l"/>
                <a:tab pos="231775" algn="l"/>
              </a:tabLst>
            </a:pPr>
            <a:r>
              <a:rPr dirty="0"/>
              <a:t>	</a:t>
            </a:r>
            <a:r>
              <a:rPr dirty="0" sz="1400" spc="20">
                <a:latin typeface="Arial MT"/>
                <a:cs typeface="Arial MT"/>
              </a:rPr>
              <a:t>LSTMs: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Specifically</a:t>
            </a:r>
            <a:r>
              <a:rPr dirty="0" sz="1400" spc="-195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designed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120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address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vanishing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gradient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problem</a:t>
            </a:r>
            <a:r>
              <a:rPr dirty="0" sz="1400" spc="-1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RNNs,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making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them </a:t>
            </a:r>
            <a:r>
              <a:rPr dirty="0" sz="1400" spc="-5">
                <a:latin typeface="Arial MT"/>
                <a:cs typeface="Arial MT"/>
              </a:rPr>
              <a:t>effective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for</a:t>
            </a:r>
            <a:r>
              <a:rPr dirty="0" sz="1400" spc="-1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capturing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long-term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dependencies</a:t>
            </a:r>
            <a:r>
              <a:rPr dirty="0" sz="1400" spc="-20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sequential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data.</a:t>
            </a:r>
            <a:endParaRPr sz="1400">
              <a:latin typeface="Arial MT"/>
              <a:cs typeface="Arial MT"/>
            </a:endParaRPr>
          </a:p>
          <a:p>
            <a:pPr marL="184150" marR="62230" indent="-171450">
              <a:lnSpc>
                <a:spcPct val="100600"/>
              </a:lnSpc>
              <a:spcBef>
                <a:spcPts val="740"/>
              </a:spcBef>
              <a:buClr>
                <a:srgbClr val="203062"/>
              </a:buClr>
              <a:buChar char="•"/>
              <a:tabLst>
                <a:tab pos="184150" algn="l"/>
              </a:tabLst>
            </a:pPr>
            <a:r>
              <a:rPr dirty="0" sz="1400" spc="5">
                <a:latin typeface="Arial MT"/>
                <a:cs typeface="Arial MT"/>
              </a:rPr>
              <a:t>RNNs: </a:t>
            </a:r>
            <a:r>
              <a:rPr dirty="0" sz="1400" spc="10">
                <a:latin typeface="Arial MT"/>
                <a:cs typeface="Arial MT"/>
              </a:rPr>
              <a:t>Require </a:t>
            </a:r>
            <a:r>
              <a:rPr dirty="0" sz="1400" spc="5">
                <a:latin typeface="Arial MT"/>
                <a:cs typeface="Arial MT"/>
              </a:rPr>
              <a:t>significant </a:t>
            </a:r>
            <a:r>
              <a:rPr dirty="0" sz="1400">
                <a:latin typeface="Arial MT"/>
                <a:cs typeface="Arial MT"/>
              </a:rPr>
              <a:t>computational </a:t>
            </a:r>
            <a:r>
              <a:rPr dirty="0" sz="1400" spc="15">
                <a:latin typeface="Arial MT"/>
                <a:cs typeface="Arial MT"/>
              </a:rPr>
              <a:t>resources </a:t>
            </a:r>
            <a:r>
              <a:rPr dirty="0" sz="1400" spc="10">
                <a:latin typeface="Arial MT"/>
                <a:cs typeface="Arial MT"/>
              </a:rPr>
              <a:t>due </a:t>
            </a:r>
            <a:r>
              <a:rPr dirty="0" sz="1400" spc="-5">
                <a:latin typeface="Arial MT"/>
                <a:cs typeface="Arial MT"/>
              </a:rPr>
              <a:t>to their </a:t>
            </a:r>
            <a:r>
              <a:rPr dirty="0" sz="1400">
                <a:latin typeface="Arial MT"/>
                <a:cs typeface="Arial MT"/>
              </a:rPr>
              <a:t>recurrent </a:t>
            </a:r>
            <a:r>
              <a:rPr dirty="0" sz="1400" spc="-15">
                <a:latin typeface="Arial MT"/>
                <a:cs typeface="Arial MT"/>
              </a:rPr>
              <a:t>nature, </a:t>
            </a:r>
            <a:r>
              <a:rPr dirty="0" sz="1400" spc="-10">
                <a:latin typeface="Arial MT"/>
                <a:cs typeface="Arial MT"/>
              </a:rPr>
              <a:t>making </a:t>
            </a:r>
            <a:r>
              <a:rPr dirty="0" sz="1400" spc="5">
                <a:latin typeface="Arial MT"/>
                <a:cs typeface="Arial MT"/>
              </a:rPr>
              <a:t>them </a:t>
            </a:r>
            <a:r>
              <a:rPr dirty="0" sz="1400" spc="15">
                <a:latin typeface="Arial MT"/>
                <a:cs typeface="Arial MT"/>
              </a:rPr>
              <a:t>slower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train</a:t>
            </a:r>
            <a:r>
              <a:rPr dirty="0" sz="1400" spc="20">
                <a:latin typeface="Arial MT"/>
                <a:cs typeface="Arial MT"/>
              </a:rPr>
              <a:t> compared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CNNs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LSTMs.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CNNs: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Less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computationally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intensive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than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RNNs,</a:t>
            </a:r>
            <a:r>
              <a:rPr dirty="0" sz="1400" spc="5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especially</a:t>
            </a:r>
            <a:r>
              <a:rPr dirty="0" sz="1400" spc="-1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when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dealing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with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text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data,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can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exploit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parallelism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effectively.</a:t>
            </a:r>
            <a:endParaRPr sz="1400">
              <a:latin typeface="Arial MT"/>
              <a:cs typeface="Arial MT"/>
            </a:endParaRPr>
          </a:p>
          <a:p>
            <a:pPr marL="184150" marR="254000" indent="-171450">
              <a:lnSpc>
                <a:spcPts val="1650"/>
              </a:lnSpc>
              <a:spcBef>
                <a:spcPts val="880"/>
              </a:spcBef>
              <a:buClr>
                <a:srgbClr val="203062"/>
              </a:buClr>
              <a:buChar char="•"/>
              <a:tabLst>
                <a:tab pos="184150" algn="l"/>
              </a:tabLst>
            </a:pPr>
            <a:r>
              <a:rPr dirty="0" sz="1400" spc="20">
                <a:latin typeface="Arial MT"/>
                <a:cs typeface="Arial MT"/>
              </a:rPr>
              <a:t>LSTMs: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More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computationally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intensive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than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traditional</a:t>
            </a:r>
            <a:r>
              <a:rPr dirty="0" sz="1400" spc="5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RNNs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but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generally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faster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train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compared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RNNs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due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their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ability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capture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long-term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dependencies</a:t>
            </a:r>
            <a:r>
              <a:rPr dirty="0" sz="1400" spc="-204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more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efficiently.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936" y="0"/>
            <a:ext cx="7147559" cy="565785"/>
            <a:chOff x="-7936" y="0"/>
            <a:chExt cx="7147559" cy="5657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139107" cy="5578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7086600" cy="466725"/>
            </a:xfrm>
            <a:custGeom>
              <a:avLst/>
              <a:gdLst/>
              <a:ahLst/>
              <a:cxnLst/>
              <a:rect l="l" t="t" r="r" b="b"/>
              <a:pathLst>
                <a:path w="7086600" h="466725">
                  <a:moveTo>
                    <a:pt x="70866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7086600" y="466725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2133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63" y="4825"/>
              <a:ext cx="7086600" cy="466725"/>
            </a:xfrm>
            <a:custGeom>
              <a:avLst/>
              <a:gdLst/>
              <a:ahLst/>
              <a:cxnLst/>
              <a:rect l="l" t="t" r="r" b="b"/>
              <a:pathLst>
                <a:path w="7086600" h="466725">
                  <a:moveTo>
                    <a:pt x="0" y="466725"/>
                  </a:moveTo>
                  <a:lnTo>
                    <a:pt x="7086600" y="466725"/>
                  </a:lnTo>
                  <a:lnTo>
                    <a:pt x="7086600" y="0"/>
                  </a:lnTo>
                  <a:lnTo>
                    <a:pt x="0" y="0"/>
                  </a:lnTo>
                  <a:lnTo>
                    <a:pt x="0" y="466725"/>
                  </a:lnTo>
                  <a:close/>
                </a:path>
              </a:pathLst>
            </a:custGeom>
            <a:ln w="25400">
              <a:solidFill>
                <a:srgbClr val="2133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0" y="4933950"/>
            <a:ext cx="9144000" cy="209550"/>
          </a:xfrm>
          <a:custGeom>
            <a:avLst/>
            <a:gdLst/>
            <a:ahLst/>
            <a:cxnLst/>
            <a:rect l="l" t="t" r="r" b="b"/>
            <a:pathLst>
              <a:path w="9144000" h="209550">
                <a:moveTo>
                  <a:pt x="9144000" y="0"/>
                </a:moveTo>
                <a:lnTo>
                  <a:pt x="0" y="0"/>
                </a:lnTo>
                <a:lnTo>
                  <a:pt x="0" y="209550"/>
                </a:lnTo>
                <a:lnTo>
                  <a:pt x="9144000" y="209550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1137" y="99123"/>
            <a:ext cx="3418840" cy="10998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55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550" spc="1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55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55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1315"/>
              </a:spcBef>
            </a:pPr>
            <a:r>
              <a:rPr dirty="0" sz="1400" spc="10">
                <a:latin typeface="Arial MT"/>
                <a:cs typeface="Arial MT"/>
              </a:rPr>
              <a:t>GITHUB</a:t>
            </a:r>
            <a:r>
              <a:rPr dirty="0" sz="1400" spc="-9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LINK;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 MT"/>
              <a:cs typeface="Arial MT"/>
            </a:endParaRPr>
          </a:p>
          <a:p>
            <a:pPr marL="708660">
              <a:lnSpc>
                <a:spcPct val="100000"/>
              </a:lnSpc>
              <a:spcBef>
                <a:spcPts val="5"/>
              </a:spcBef>
            </a:pPr>
            <a:r>
              <a:rPr dirty="0" u="sng" sz="140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3"/>
              </a:rPr>
              <a:t>https://github.com/kasiraman2004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35597" y="663955"/>
            <a:ext cx="5581015" cy="783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20">
                <a:latin typeface="Arial MT"/>
                <a:cs typeface="Arial MT"/>
              </a:rPr>
              <a:t>Video</a:t>
            </a:r>
            <a:r>
              <a:rPr dirty="0" sz="1800" spc="65">
                <a:latin typeface="Arial MT"/>
                <a:cs typeface="Arial MT"/>
              </a:rPr>
              <a:t> </a:t>
            </a:r>
            <a:r>
              <a:rPr dirty="0" sz="1800" spc="10">
                <a:latin typeface="Arial MT"/>
                <a:cs typeface="Arial MT"/>
              </a:rPr>
              <a:t>Of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Project: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Arial MT"/>
              <a:cs typeface="Arial MT"/>
            </a:endParaRPr>
          </a:p>
          <a:p>
            <a:pPr marL="325755">
              <a:lnSpc>
                <a:spcPct val="100000"/>
              </a:lnSpc>
            </a:pPr>
            <a:r>
              <a:rPr dirty="0" u="sng" sz="140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https://github.com/kasiraman2004/Earthquake_Prediction_System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2247" y="653097"/>
            <a:ext cx="4250690" cy="34632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"/>
              <a:cs typeface="Arial"/>
            </a:endParaRPr>
          </a:p>
          <a:p>
            <a:pPr marL="421005" marR="166370" indent="-286385">
              <a:lnSpc>
                <a:spcPct val="99900"/>
              </a:lnSpc>
              <a:spcBef>
                <a:spcPts val="5"/>
              </a:spcBef>
              <a:buChar char="•"/>
              <a:tabLst>
                <a:tab pos="421005" algn="l"/>
                <a:tab pos="421640" algn="l"/>
              </a:tabLst>
            </a:pPr>
            <a:r>
              <a:rPr dirty="0" sz="1400" spc="3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-40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 </a:t>
            </a:r>
            <a:r>
              <a:rPr dirty="0" sz="1400" spc="-40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40">
                <a:latin typeface="Arial MT"/>
                <a:cs typeface="Arial MT"/>
              </a:rPr>
              <a:t>w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k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(</a:t>
            </a:r>
            <a:r>
              <a:rPr dirty="0" sz="1400" spc="35">
                <a:latin typeface="Arial MT"/>
                <a:cs typeface="Arial MT"/>
              </a:rPr>
              <a:t>R</a:t>
            </a:r>
            <a:r>
              <a:rPr dirty="0" sz="1400" spc="-40">
                <a:latin typeface="Arial MT"/>
                <a:cs typeface="Arial MT"/>
              </a:rPr>
              <a:t>NN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)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x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t  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eq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tt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b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10">
                <a:latin typeface="Arial MT"/>
                <a:cs typeface="Arial MT"/>
              </a:rPr>
              <a:t>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45">
                <a:latin typeface="Arial MT"/>
                <a:cs typeface="Arial MT"/>
              </a:rPr>
              <a:t>gg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10">
                <a:latin typeface="Arial MT"/>
                <a:cs typeface="Arial MT"/>
              </a:rPr>
              <a:t>e  </a:t>
            </a:r>
            <a:r>
              <a:rPr dirty="0" sz="1400" spc="-40">
                <a:latin typeface="Arial MT"/>
                <a:cs typeface="Arial MT"/>
              </a:rPr>
              <a:t>w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15">
                <a:latin typeface="Arial MT"/>
                <a:cs typeface="Arial MT"/>
              </a:rPr>
              <a:t>h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35">
                <a:latin typeface="Arial MT"/>
                <a:cs typeface="Arial MT"/>
              </a:rPr>
              <a:t>g</a:t>
            </a:r>
            <a:r>
              <a:rPr dirty="0" sz="1400" spc="-25">
                <a:latin typeface="Arial MT"/>
                <a:cs typeface="Arial MT"/>
              </a:rPr>
              <a:t>-r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45">
                <a:latin typeface="Arial MT"/>
                <a:cs typeface="Arial MT"/>
              </a:rPr>
              <a:t>g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depe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de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30">
                <a:latin typeface="Arial MT"/>
                <a:cs typeface="Arial MT"/>
              </a:rPr>
              <a:t>c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204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eq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10">
                <a:latin typeface="Arial MT"/>
                <a:cs typeface="Arial MT"/>
              </a:rPr>
              <a:t>e  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g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55">
                <a:latin typeface="Arial MT"/>
                <a:cs typeface="Arial MT"/>
              </a:rPr>
              <a:t>f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421005" marR="277495" indent="-286385">
              <a:lnSpc>
                <a:spcPct val="99500"/>
              </a:lnSpc>
              <a:spcBef>
                <a:spcPts val="55"/>
              </a:spcBef>
              <a:buChar char="•"/>
              <a:tabLst>
                <a:tab pos="421005" algn="l"/>
                <a:tab pos="421640" algn="l"/>
              </a:tabLst>
            </a:pPr>
            <a:r>
              <a:rPr dirty="0" sz="1400">
                <a:latin typeface="Arial MT"/>
                <a:cs typeface="Arial MT"/>
              </a:rPr>
              <a:t>Convolutional </a:t>
            </a:r>
            <a:r>
              <a:rPr dirty="0" sz="1400" spc="-10">
                <a:latin typeface="Arial MT"/>
                <a:cs typeface="Arial MT"/>
              </a:rPr>
              <a:t>Neural </a:t>
            </a:r>
            <a:r>
              <a:rPr dirty="0" sz="1400" spc="-5">
                <a:latin typeface="Arial MT"/>
                <a:cs typeface="Arial MT"/>
              </a:rPr>
              <a:t>Networks </a:t>
            </a:r>
            <a:r>
              <a:rPr dirty="0" sz="1400">
                <a:latin typeface="Arial MT"/>
                <a:cs typeface="Arial MT"/>
              </a:rPr>
              <a:t>(CNNs) </a:t>
            </a:r>
            <a:r>
              <a:rPr dirty="0" sz="1400" spc="-15">
                <a:latin typeface="Arial MT"/>
                <a:cs typeface="Arial MT"/>
              </a:rPr>
              <a:t>are 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5">
                <a:latin typeface="Arial MT"/>
                <a:cs typeface="Arial MT"/>
              </a:rPr>
              <a:t>ff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c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v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tt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10">
                <a:latin typeface="Arial MT"/>
                <a:cs typeface="Arial MT"/>
              </a:rPr>
              <a:t>e  </a:t>
            </a:r>
            <a:r>
              <a:rPr dirty="0" sz="1400" spc="20">
                <a:latin typeface="Arial MT"/>
                <a:cs typeface="Arial MT"/>
              </a:rPr>
              <a:t>less </a:t>
            </a:r>
            <a:r>
              <a:rPr dirty="0" sz="1400">
                <a:latin typeface="Arial MT"/>
                <a:cs typeface="Arial MT"/>
              </a:rPr>
              <a:t>computationally intensive, </a:t>
            </a:r>
            <a:r>
              <a:rPr dirty="0" sz="1400" spc="-10">
                <a:latin typeface="Arial MT"/>
                <a:cs typeface="Arial MT"/>
              </a:rPr>
              <a:t>making </a:t>
            </a:r>
            <a:r>
              <a:rPr dirty="0" sz="1400" spc="5">
                <a:latin typeface="Arial MT"/>
                <a:cs typeface="Arial MT"/>
              </a:rPr>
              <a:t>them 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suitable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for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text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classification</a:t>
            </a:r>
            <a:r>
              <a:rPr dirty="0" sz="1400" spc="-2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tasks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like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spam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detection</a:t>
            </a:r>
            <a:endParaRPr sz="1400">
              <a:latin typeface="Arial MT"/>
              <a:cs typeface="Arial MT"/>
            </a:endParaRPr>
          </a:p>
          <a:p>
            <a:pPr marL="421005" marR="5080" indent="-286385">
              <a:lnSpc>
                <a:spcPct val="99500"/>
              </a:lnSpc>
              <a:spcBef>
                <a:spcPts val="55"/>
              </a:spcBef>
              <a:buChar char="•"/>
              <a:tabLst>
                <a:tab pos="421005" algn="l"/>
                <a:tab pos="421640" algn="l"/>
              </a:tabLst>
            </a:pPr>
            <a:r>
              <a:rPr dirty="0" sz="1400" spc="15">
                <a:latin typeface="Arial MT"/>
                <a:cs typeface="Arial MT"/>
              </a:rPr>
              <a:t>Long </a:t>
            </a:r>
            <a:r>
              <a:rPr dirty="0" sz="1400" spc="5">
                <a:latin typeface="Arial MT"/>
                <a:cs typeface="Arial MT"/>
              </a:rPr>
              <a:t>Short-Term </a:t>
            </a:r>
            <a:r>
              <a:rPr dirty="0" sz="1400" spc="10">
                <a:latin typeface="Arial MT"/>
                <a:cs typeface="Arial MT"/>
              </a:rPr>
              <a:t>Memory </a:t>
            </a:r>
            <a:r>
              <a:rPr dirty="0" sz="1400" spc="-5">
                <a:latin typeface="Arial MT"/>
                <a:cs typeface="Arial MT"/>
              </a:rPr>
              <a:t>Networks </a:t>
            </a:r>
            <a:r>
              <a:rPr dirty="0" sz="1400" spc="15">
                <a:latin typeface="Arial MT"/>
                <a:cs typeface="Arial MT"/>
              </a:rPr>
              <a:t>(LSTMs) 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dd</a:t>
            </a:r>
            <a:r>
              <a:rPr dirty="0" sz="1400" spc="-1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0">
                <a:latin typeface="Arial MT"/>
                <a:cs typeface="Arial MT"/>
              </a:rPr>
              <a:t>s</a:t>
            </a:r>
            <a:r>
              <a:rPr dirty="0" sz="1400" spc="15">
                <a:latin typeface="Arial MT"/>
                <a:cs typeface="Arial MT"/>
              </a:rPr>
              <a:t>s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v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50">
                <a:latin typeface="Arial MT"/>
                <a:cs typeface="Arial MT"/>
              </a:rPr>
              <a:t>s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9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g</a:t>
            </a:r>
            <a:r>
              <a:rPr dirty="0" sz="1400" spc="-1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d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1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ob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25">
                <a:latin typeface="Arial MT"/>
                <a:cs typeface="Arial MT"/>
              </a:rPr>
              <a:t>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15">
                <a:latin typeface="Arial MT"/>
                <a:cs typeface="Arial MT"/>
              </a:rPr>
              <a:t>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R</a:t>
            </a:r>
            <a:r>
              <a:rPr dirty="0" sz="1400" spc="-35">
                <a:latin typeface="Arial MT"/>
                <a:cs typeface="Arial MT"/>
              </a:rPr>
              <a:t>NN</a:t>
            </a:r>
            <a:r>
              <a:rPr dirty="0" sz="1400" spc="10">
                <a:latin typeface="Arial MT"/>
                <a:cs typeface="Arial MT"/>
              </a:rPr>
              <a:t>s  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sc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b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">
                <a:latin typeface="Arial MT"/>
                <a:cs typeface="Arial MT"/>
              </a:rPr>
              <a:t>,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55">
                <a:latin typeface="Arial MT"/>
                <a:cs typeface="Arial MT"/>
              </a:rPr>
              <a:t>ff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v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10">
                <a:latin typeface="Arial MT"/>
                <a:cs typeface="Arial MT"/>
              </a:rPr>
              <a:t>d  </a:t>
            </a:r>
            <a:r>
              <a:rPr dirty="0" sz="1400" spc="15">
                <a:latin typeface="Arial MT"/>
                <a:cs typeface="Arial MT"/>
              </a:rPr>
              <a:t>performance </a:t>
            </a:r>
            <a:r>
              <a:rPr dirty="0" sz="1400" spc="35">
                <a:latin typeface="Arial MT"/>
                <a:cs typeface="Arial MT"/>
              </a:rPr>
              <a:t>for </a:t>
            </a:r>
            <a:r>
              <a:rPr dirty="0" sz="1400" spc="-5">
                <a:latin typeface="Arial MT"/>
                <a:cs typeface="Arial MT"/>
              </a:rPr>
              <a:t>tasks requiring capturing </a:t>
            </a:r>
            <a:r>
              <a:rPr dirty="0" sz="1400">
                <a:latin typeface="Arial MT"/>
                <a:cs typeface="Arial MT"/>
              </a:rPr>
              <a:t>long-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term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dependencies.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3925" y="1057275"/>
            <a:ext cx="4171950" cy="2952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2024-04-17T09:47:12Z</dcterms:created>
  <dcterms:modified xsi:type="dcterms:W3CDTF">2024-04-17T09:47:12Z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LastSaved">
    <vt:filetime>2024-04-17T00:00:00Z</vt:filetime>
  </property>
</Properties>
</file>