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367" r:id="rId5"/>
    <p:sldId id="368" r:id="rId6"/>
    <p:sldId id="369" r:id="rId7"/>
    <p:sldId id="370" r:id="rId8"/>
    <p:sldId id="371" r:id="rId9"/>
    <p:sldId id="372" r:id="rId10"/>
    <p:sldId id="373" r:id="rId11"/>
    <p:sldId id="374" r:id="rId12"/>
    <p:sldId id="375" r:id="rId13"/>
    <p:sldId id="376" r:id="rId14"/>
    <p:sldId id="379" r:id="rId15"/>
    <p:sldId id="377" r:id="rId16"/>
    <p:sldId id="349" r:id="rId17"/>
    <p:sldId id="378"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6" autoAdjust="0"/>
  </p:normalViewPr>
  <p:slideViewPr>
    <p:cSldViewPr snapToGrid="0">
      <p:cViewPr varScale="1">
        <p:scale>
          <a:sx n="103" d="100"/>
          <a:sy n="103" d="100"/>
        </p:scale>
        <p:origin x="874" y="130"/>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07-06-2024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Virtual Pathology System</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eraser.io/diagramgp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ijcrt.org/papers/IJCRT2204694.pdf"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asis11/Virtual-Pathology-Syste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11965" y="1988479"/>
            <a:ext cx="6520068" cy="2908489"/>
          </a:xfrm>
          <a:prstGeom prst="rect">
            <a:avLst/>
          </a:prstGeom>
          <a:noFill/>
        </p:spPr>
        <p:txBody>
          <a:bodyPr wrap="square">
            <a:spAutoFit/>
          </a:bodyPr>
          <a:lstStyle/>
          <a:p>
            <a:pPr algn="just"/>
            <a:endParaRPr lang="en-US" sz="1500" dirty="0"/>
          </a:p>
          <a:p>
            <a:pPr algn="ctr"/>
            <a:r>
              <a:rPr lang="en-US" sz="2800" dirty="0"/>
              <a:t>Virtual Pathology Assistant</a:t>
            </a:r>
            <a:endParaRPr lang="en-US" dirty="0"/>
          </a:p>
          <a:p>
            <a:pPr algn="just"/>
            <a:endParaRPr lang="en-US" sz="1400" dirty="0"/>
          </a:p>
          <a:p>
            <a:pPr algn="just"/>
            <a:endParaRPr lang="en-US" sz="1400" dirty="0"/>
          </a:p>
          <a:p>
            <a:pPr algn="just"/>
            <a:r>
              <a:rPr lang="en-US" sz="1400" dirty="0"/>
              <a:t>Team Members:  Kasis Rana			 Guide: Jay Rathod</a:t>
            </a:r>
          </a:p>
          <a:p>
            <a:pPr algn="just"/>
            <a:r>
              <a:rPr lang="en-US" dirty="0"/>
              <a:t>	          Mansi Solanki</a:t>
            </a:r>
          </a:p>
          <a:p>
            <a:pPr algn="just"/>
            <a:r>
              <a:rPr lang="en-US" sz="1400" dirty="0"/>
              <a:t>	</a:t>
            </a:r>
            <a:r>
              <a:rPr lang="en-US" dirty="0"/>
              <a:t>          Darshil Sabhaya</a:t>
            </a:r>
            <a:r>
              <a:rPr lang="en-US" sz="1400" dirty="0"/>
              <a:t> 				</a:t>
            </a:r>
          </a:p>
          <a:p>
            <a:pPr algn="just"/>
            <a:endParaRPr lang="en-US" dirty="0"/>
          </a:p>
          <a:p>
            <a:pPr algn="just"/>
            <a:endParaRPr lang="en-US" sz="1400" dirty="0"/>
          </a:p>
          <a:p>
            <a:pPr algn="just"/>
            <a:endParaRPr lang="en-US" dirty="0"/>
          </a:p>
          <a:p>
            <a:pPr algn="just"/>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a:t>
            </a:r>
            <a:endParaRPr lang="en-IN" sz="2400" b="1" dirty="0">
              <a:solidFill>
                <a:srgbClr val="00206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FDE921A-5A48-DD17-F00D-5F3E57FCD487}"/>
              </a:ext>
            </a:extLst>
          </p:cNvPr>
          <p:cNvPicPr>
            <a:picLocks noChangeAspect="1"/>
          </p:cNvPicPr>
          <p:nvPr/>
        </p:nvPicPr>
        <p:blipFill>
          <a:blip r:embed="rId2"/>
          <a:stretch>
            <a:fillRect/>
          </a:stretch>
        </p:blipFill>
        <p:spPr>
          <a:xfrm>
            <a:off x="311700" y="1024258"/>
            <a:ext cx="8520600" cy="1266184"/>
          </a:xfrm>
          <a:prstGeom prst="rect">
            <a:avLst/>
          </a:prstGeom>
        </p:spPr>
      </p:pic>
      <p:pic>
        <p:nvPicPr>
          <p:cNvPr id="8" name="Picture 7">
            <a:extLst>
              <a:ext uri="{FF2B5EF4-FFF2-40B4-BE49-F238E27FC236}">
                <a16:creationId xmlns:a16="http://schemas.microsoft.com/office/drawing/2014/main" id="{53AEA89A-7D26-1F23-9A1C-B951DC9B1C14}"/>
              </a:ext>
            </a:extLst>
          </p:cNvPr>
          <p:cNvPicPr>
            <a:picLocks noChangeAspect="1"/>
          </p:cNvPicPr>
          <p:nvPr/>
        </p:nvPicPr>
        <p:blipFill>
          <a:blip r:embed="rId3"/>
          <a:stretch>
            <a:fillRect/>
          </a:stretch>
        </p:blipFill>
        <p:spPr>
          <a:xfrm>
            <a:off x="311700" y="2408010"/>
            <a:ext cx="8520600" cy="1288472"/>
          </a:xfrm>
          <a:prstGeom prst="rect">
            <a:avLst/>
          </a:prstGeom>
        </p:spPr>
      </p:pic>
      <p:pic>
        <p:nvPicPr>
          <p:cNvPr id="10" name="Picture 9">
            <a:extLst>
              <a:ext uri="{FF2B5EF4-FFF2-40B4-BE49-F238E27FC236}">
                <a16:creationId xmlns:a16="http://schemas.microsoft.com/office/drawing/2014/main" id="{E34C8BB5-73B3-4CEE-5C8A-D7397BE039CE}"/>
              </a:ext>
            </a:extLst>
          </p:cNvPr>
          <p:cNvPicPr>
            <a:picLocks noChangeAspect="1"/>
          </p:cNvPicPr>
          <p:nvPr/>
        </p:nvPicPr>
        <p:blipFill>
          <a:blip r:embed="rId4"/>
          <a:stretch>
            <a:fillRect/>
          </a:stretch>
        </p:blipFill>
        <p:spPr>
          <a:xfrm>
            <a:off x="311700" y="3774282"/>
            <a:ext cx="8520600" cy="855194"/>
          </a:xfrm>
          <a:prstGeom prst="rect">
            <a:avLst/>
          </a:prstGeom>
        </p:spPr>
      </p:pic>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83BD-E446-C55B-764E-D9E0895C5161}"/>
              </a:ext>
            </a:extLst>
          </p:cNvPr>
          <p:cNvSpPr>
            <a:spLocks noGrp="1"/>
          </p:cNvSpPr>
          <p:nvPr>
            <p:ph type="title"/>
          </p:nvPr>
        </p:nvSpPr>
        <p:spPr/>
        <p:txBody>
          <a:bodyPr/>
          <a:lstStyle/>
          <a:p>
            <a:r>
              <a:rPr lang="en-US" sz="1800" b="1" i="0" dirty="0">
                <a:solidFill>
                  <a:srgbClr val="002060"/>
                </a:solidFill>
                <a:effectLst/>
                <a:latin typeface="Arial" panose="020B0604020202020204" pitchFamily="34" charset="0"/>
                <a:ea typeface="Arial" panose="020B0604020202020204" pitchFamily="34" charset="0"/>
                <a:cs typeface="Arial" panose="020B0604020202020204" pitchFamily="34" charset="0"/>
              </a:rPr>
              <a:t>Conclusion</a:t>
            </a:r>
            <a:endParaRPr lang="en-IN" dirty="0"/>
          </a:p>
        </p:txBody>
      </p:sp>
      <p:sp>
        <p:nvSpPr>
          <p:cNvPr id="3" name="TextBox 2">
            <a:extLst>
              <a:ext uri="{FF2B5EF4-FFF2-40B4-BE49-F238E27FC236}">
                <a16:creationId xmlns:a16="http://schemas.microsoft.com/office/drawing/2014/main" id="{7430B69F-E486-9171-55EB-C7DE09FD0669}"/>
              </a:ext>
            </a:extLst>
          </p:cNvPr>
          <p:cNvSpPr txBox="1"/>
          <p:nvPr/>
        </p:nvSpPr>
        <p:spPr>
          <a:xfrm>
            <a:off x="311699" y="935501"/>
            <a:ext cx="8520601" cy="2400657"/>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Through the integration of advanced machine learning techniques and a user-friendly interface, the VPS(Virtual pathology System) offers individuals the ability to receive tailored healthcare advice based on their symptoms or queries.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In Conclusion, The VPS project represents a significant step towards democratizing access to healthcare information and improving health outcomes. By leveraging technology to provide personalized guidance, the VPS has the potential to positively impact the lives of individuals and contribute to the broader goal of enhancing public health worldwide.</a:t>
            </a:r>
          </a:p>
          <a:p>
            <a:pPr algn="just"/>
            <a:endParaRPr lang="en-US" sz="1500" dirty="0">
              <a:latin typeface="Times New Roman" panose="02020603050405020304" pitchFamily="18" charset="0"/>
              <a:cs typeface="Times New Roman" panose="02020603050405020304" pitchFamily="18" charset="0"/>
            </a:endParaRPr>
          </a:p>
          <a:p>
            <a:pPr algn="just"/>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78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184AD2D-A14E-D5BE-CEA2-0AEB9B12885C}"/>
              </a:ext>
            </a:extLst>
          </p:cNvPr>
          <p:cNvSpPr txBox="1"/>
          <p:nvPr/>
        </p:nvSpPr>
        <p:spPr>
          <a:xfrm>
            <a:off x="311700" y="938964"/>
            <a:ext cx="8520600" cy="2400657"/>
          </a:xfrm>
          <a:prstGeom prst="rect">
            <a:avLst/>
          </a:prstGeom>
          <a:noFill/>
        </p:spPr>
        <p:txBody>
          <a:bodyPr wrap="square">
            <a:spAutoFit/>
          </a:bodyPr>
          <a:lstStyle/>
          <a:p>
            <a:pPr algn="just"/>
            <a:r>
              <a:rPr lang="en-IN" sz="1500" dirty="0">
                <a:latin typeface="Times New Roman" panose="02020603050405020304" pitchFamily="18" charset="0"/>
                <a:cs typeface="Times New Roman" panose="02020603050405020304" pitchFamily="18" charset="0"/>
              </a:rPr>
              <a:t>The Virtual Pathology System (VPS) project lays the groundwork for several future enhancements and expansions, including:</a:t>
            </a:r>
          </a:p>
          <a:p>
            <a:pPr algn="just"/>
            <a:endParaRPr lang="en-IN" sz="1500" dirty="0">
              <a:latin typeface="Times New Roman" panose="02020603050405020304" pitchFamily="18" charset="0"/>
              <a:cs typeface="Times New Roman" panose="02020603050405020304" pitchFamily="18" charset="0"/>
            </a:endParaRPr>
          </a:p>
          <a:p>
            <a:pPr algn="just"/>
            <a:r>
              <a:rPr lang="en-IN" sz="1500" b="1" dirty="0">
                <a:latin typeface="Times New Roman" panose="02020603050405020304" pitchFamily="18" charset="0"/>
                <a:cs typeface="Times New Roman" panose="02020603050405020304" pitchFamily="18" charset="0"/>
              </a:rPr>
              <a:t>Integration of more Data Source</a:t>
            </a:r>
          </a:p>
          <a:p>
            <a:pPr algn="just"/>
            <a:r>
              <a:rPr lang="en-IN" sz="1500" b="1" dirty="0">
                <a:latin typeface="Times New Roman" panose="02020603050405020304" pitchFamily="18" charset="0"/>
                <a:cs typeface="Times New Roman" panose="02020603050405020304" pitchFamily="18" charset="0"/>
              </a:rPr>
              <a:t>Enhanced Prediction Model</a:t>
            </a:r>
          </a:p>
          <a:p>
            <a:pPr algn="just"/>
            <a:r>
              <a:rPr lang="en-US" sz="1500" b="1" dirty="0">
                <a:latin typeface="Times New Roman" panose="02020603050405020304" pitchFamily="18" charset="0"/>
                <a:cs typeface="Times New Roman" panose="02020603050405020304" pitchFamily="18" charset="0"/>
              </a:rPr>
              <a:t>Integration of Remote Healthcare Services</a:t>
            </a:r>
          </a:p>
          <a:p>
            <a:pPr algn="just"/>
            <a:r>
              <a:rPr lang="en-US" sz="1500" b="1" dirty="0">
                <a:latin typeface="Times New Roman" panose="02020603050405020304" pitchFamily="18" charset="0"/>
                <a:cs typeface="Times New Roman" panose="02020603050405020304" pitchFamily="18" charset="0"/>
              </a:rPr>
              <a:t>Expansion of Language support</a:t>
            </a:r>
          </a:p>
          <a:p>
            <a:pPr algn="just"/>
            <a:endParaRPr lang="en-US" sz="1500" b="1"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Additionally, privacy-preserving techniques, cross-platform compatibility, and security offer promising avenues for further development and integration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buClr>
                <a:srgbClr val="213163"/>
              </a:buClr>
            </a:pPr>
            <a:r>
              <a:rPr lang="en-US" b="0" strike="noStrike" spc="-1" dirty="0">
                <a:solidFill>
                  <a:srgbClr val="0000FF"/>
                </a:solidFill>
                <a:latin typeface="+mn-lt"/>
                <a:cs typeface="Times New Roman"/>
                <a:hlinkClick r:id="rId3"/>
              </a:rPr>
              <a:t>https://www.eraser.io/diagramgpt</a:t>
            </a:r>
            <a:endParaRPr lang="en-US" b="0" strike="noStrike" spc="-1" dirty="0">
              <a:solidFill>
                <a:srgbClr val="0000FF"/>
              </a:solidFill>
              <a:latin typeface="+mn-lt"/>
              <a:cs typeface="Times New Roman"/>
            </a:endParaRPr>
          </a:p>
          <a:p>
            <a:pPr lvl="1">
              <a:lnSpc>
                <a:spcPct val="107000"/>
              </a:lnSpc>
              <a:spcBef>
                <a:spcPts val="499"/>
              </a:spcBef>
              <a:buClr>
                <a:srgbClr val="213163"/>
              </a:buClr>
            </a:pPr>
            <a:r>
              <a:rPr lang="en-US" b="0" strike="noStrike" spc="-1" dirty="0">
                <a:solidFill>
                  <a:srgbClr val="0000FF"/>
                </a:solidFill>
                <a:latin typeface="+mn-lt"/>
                <a:cs typeface="Times New Roman"/>
                <a:hlinkClick r:id="rId4"/>
              </a:rPr>
              <a:t>https://ijcrt.org/papers/IJCRT2204694.pdf</a:t>
            </a:r>
            <a:endParaRPr lang="en-US" spc="-1" dirty="0">
              <a:solidFill>
                <a:srgbClr val="0000FF"/>
              </a:solidFill>
              <a:latin typeface="+mn-lt"/>
              <a:cs typeface="Times New Roman"/>
            </a:endParaRPr>
          </a:p>
          <a:p>
            <a:pPr lvl="1">
              <a:lnSpc>
                <a:spcPct val="107000"/>
              </a:lnSpc>
              <a:spcBef>
                <a:spcPts val="499"/>
              </a:spcBef>
              <a:buClr>
                <a:srgbClr val="213163"/>
              </a:buClr>
            </a:pPr>
            <a:r>
              <a:rPr lang="en-US" b="0" strike="noStrike" spc="-1" dirty="0">
                <a:solidFill>
                  <a:srgbClr val="0000FF"/>
                </a:solidFill>
                <a:latin typeface="+mn-lt"/>
                <a:cs typeface="Times New Roman"/>
              </a:rPr>
              <a:t>https://www.ijraset.com/research-paper/health-care-chatbot-using-nlp-and-flask</a:t>
            </a: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845E5-DBDE-B456-9F1F-AC6B7C79AAB6}"/>
              </a:ext>
            </a:extLst>
          </p:cNvPr>
          <p:cNvSpPr txBox="1"/>
          <p:nvPr/>
        </p:nvSpPr>
        <p:spPr>
          <a:xfrm>
            <a:off x="225084" y="676106"/>
            <a:ext cx="8517986" cy="323165"/>
          </a:xfrm>
          <a:prstGeom prst="rect">
            <a:avLst/>
          </a:prstGeom>
          <a:noFill/>
        </p:spPr>
        <p:txBody>
          <a:bodyPr wrap="square">
            <a:spAutoFit/>
          </a:bodyPr>
          <a:lstStyle/>
          <a:p>
            <a:pPr algn="just"/>
            <a:r>
              <a:rPr lang="en-US" sz="1500" b="1" dirty="0">
                <a:solidFill>
                  <a:srgbClr val="002060"/>
                </a:solidFill>
                <a:latin typeface="Times New Roman" panose="02020603050405020304" pitchFamily="18" charset="0"/>
                <a:cs typeface="Times New Roman" panose="02020603050405020304" pitchFamily="18" charset="0"/>
              </a:rPr>
              <a:t>Project Links</a:t>
            </a:r>
            <a:endParaRPr lang="en-IN" sz="1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9463D5B-F65C-851E-8958-03766BFC5836}"/>
              </a:ext>
            </a:extLst>
          </p:cNvPr>
          <p:cNvSpPr txBox="1"/>
          <p:nvPr/>
        </p:nvSpPr>
        <p:spPr>
          <a:xfrm>
            <a:off x="225084" y="1104314"/>
            <a:ext cx="8517986" cy="523220"/>
          </a:xfrm>
          <a:prstGeom prst="rect">
            <a:avLst/>
          </a:prstGeom>
          <a:noFill/>
        </p:spPr>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Code:</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2"/>
              </a:rPr>
              <a:t>https://github.com/Kasis11/Virtual-Pathology-System</a:t>
            </a:r>
            <a:endParaRPr lang="en-US" sz="1400" dirty="0">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Video: https://drive.google.com/file/d/1cjI4mfiXc-ADy5xBDp9-05mBAtfUaNyy/view?usp=drive_link</a:t>
            </a:r>
          </a:p>
        </p:txBody>
      </p:sp>
    </p:spTree>
    <p:extLst>
      <p:ext uri="{BB962C8B-B14F-4D97-AF65-F5344CB8AC3E}">
        <p14:creationId xmlns:p14="http://schemas.microsoft.com/office/powerpoint/2010/main" val="31241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EDBD83-747D-069C-76B2-59030EC848BD}"/>
              </a:ext>
            </a:extLst>
          </p:cNvPr>
          <p:cNvSpPr txBox="1"/>
          <p:nvPr/>
        </p:nvSpPr>
        <p:spPr>
          <a:xfrm>
            <a:off x="311700" y="1118382"/>
            <a:ext cx="8520600" cy="216982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an accurate and efficient virtual pathology system using machine learning techniques, specifically leveraging Support Vector Classification (SVC) for predictive modeling and Flask for deployment. The system will provide disease predictions based on user input, and offer comprehensive information including disease descriptions, recommended medications, precautions, workouts, dietary guidelines, and will support speech recognition for enhanced user interaction.</a:t>
            </a:r>
            <a:r>
              <a:rPr lang="en-US" sz="1500" dirty="0">
                <a:latin typeface="Times New Roman" panose="02020603050405020304" pitchFamily="18" charset="0"/>
                <a:cs typeface="Times New Roman" panose="02020603050405020304" pitchFamily="18" charset="0"/>
              </a:rPr>
              <a:t> This robust platform ensures seamless user experience and efficient performance, aiming to support individuals in managing their health effectively and conveniently.</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3AF0C2D-A571-ABC5-CB6D-6A1712F9EC27}"/>
              </a:ext>
            </a:extLst>
          </p:cNvPr>
          <p:cNvSpPr txBox="1"/>
          <p:nvPr/>
        </p:nvSpPr>
        <p:spPr>
          <a:xfrm>
            <a:off x="311700" y="1110772"/>
            <a:ext cx="8520600" cy="1708160"/>
          </a:xfrm>
          <a:prstGeom prst="rect">
            <a:avLst/>
          </a:prstGeom>
          <a:noFill/>
        </p:spPr>
        <p:txBody>
          <a:bodyPr wrap="square">
            <a:spAutoFit/>
          </a:bodyPr>
          <a:lstStyle/>
          <a:p>
            <a:pPr algn="just"/>
            <a:r>
              <a:rPr lang="en-US" sz="1500" dirty="0">
                <a:latin typeface="Times New Roman" panose="02020603050405020304" pitchFamily="18" charset="0"/>
                <a:cs typeface="Times New Roman" panose="02020603050405020304" pitchFamily="18" charset="0"/>
              </a:rPr>
              <a:t>Accessing accurate disease predictions and personalized healthcare guidance is often difficult due to barriers like limited access to healthcare professionals, time constraints, and overwhelming medical information. Our project aims to solve the challenge of accessing accurate disease predictions and personalized healthcare guidance by creating a Virtual Pathology System (VPS). This smart tool predicts diseases and offers tailored advice based on user input, making healthcare guidance accessible to all, regardless of access to doctors or medical centers, and simplifying complex medical information for easier understanding.</a:t>
            </a:r>
          </a:p>
          <a:p>
            <a:pPr algn="just"/>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5221DBA-B372-B652-E135-B8FE8480248A}"/>
              </a:ext>
            </a:extLst>
          </p:cNvPr>
          <p:cNvSpPr txBox="1"/>
          <p:nvPr/>
        </p:nvSpPr>
        <p:spPr>
          <a:xfrm>
            <a:off x="311700" y="1065965"/>
            <a:ext cx="8520600" cy="3323987"/>
          </a:xfrm>
          <a:prstGeom prst="rect">
            <a:avLst/>
          </a:prstGeom>
          <a:noFill/>
        </p:spPr>
        <p:txBody>
          <a:bodyPr wrap="square">
            <a:spAutoFit/>
          </a:bodyPr>
          <a:lstStyle/>
          <a:p>
            <a:pPr algn="just"/>
            <a:r>
              <a:rPr lang="en-IN" sz="1500" b="1" dirty="0">
                <a:latin typeface="Times New Roman" panose="02020603050405020304" pitchFamily="18" charset="0"/>
                <a:cs typeface="Times New Roman" panose="02020603050405020304" pitchFamily="18" charset="0"/>
              </a:rPr>
              <a:t>Aim:</a:t>
            </a:r>
            <a:r>
              <a:rPr lang="en-IN" sz="1500" dirty="0"/>
              <a:t> </a:t>
            </a:r>
            <a:r>
              <a:rPr lang="en-IN" sz="1500" dirty="0">
                <a:latin typeface="Times New Roman" panose="02020603050405020304" pitchFamily="18" charset="0"/>
                <a:cs typeface="Times New Roman" panose="02020603050405020304" pitchFamily="18" charset="0"/>
              </a:rPr>
              <a:t>The aim of our project is to enhance accessibility to healthcare guidance by developing a Virtual Pathology System (VPS) that predicts diseases and offers personalized advice based on user input, thereby empowering individuals to make informed decisions about their health.</a:t>
            </a:r>
          </a:p>
          <a:p>
            <a:pPr algn="just"/>
            <a:endParaRPr lang="en-IN" sz="15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IN" sz="1500" b="1" dirty="0">
                <a:latin typeface="Times New Roman" panose="02020603050405020304" pitchFamily="18" charset="0"/>
                <a:cs typeface="Times New Roman" panose="02020603050405020304" pitchFamily="18" charset="0"/>
              </a:rPr>
              <a:t>Objective: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Enhance accessibility to healthcare guidance by creating a system that predicts diseases and offers personalized advice.</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Provide comprehensive information about diseases, including descriptions, medications, precautions, workouts, and dietary recommendations.</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Ensure ease of interaction for users, enabling them to input their symptoms or queries effortlessly.</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Make healthcare guidance available to all individuals, irrespective of geographical location or access to traditional healthcare resources.</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Empower individuals to make informed decisions about their health and well-being. </a:t>
            </a:r>
          </a:p>
          <a:p>
            <a:pPr algn="just"/>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8BBB61-3891-E15D-8212-CA742EE38B6C}"/>
              </a:ext>
            </a:extLst>
          </p:cNvPr>
          <p:cNvSpPr txBox="1"/>
          <p:nvPr/>
        </p:nvSpPr>
        <p:spPr>
          <a:xfrm>
            <a:off x="311700" y="1017725"/>
            <a:ext cx="8520600" cy="35394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Our proposed solution is to develop a Virtual Pathology System (VPS) that utilizes advanced algorithms to predict diseases and provide tailored healthcare guidance. The system will consist of the following components: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Gather a diverse dataset containing information about various diseases, including symptoms, diagnoses, medications, and lifestyle factors. This dataset will serve as the foundation for training our prediction model.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Cleanse and preprocess the collected data to remove any inconsistencies, missing values, or outliers. This step ensures that the data is of high quality and suitable for training our machine learning model.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Development: </a:t>
            </a:r>
            <a:r>
              <a:rPr lang="en-US" dirty="0">
                <a:latin typeface="Times New Roman" panose="02020603050405020304" pitchFamily="18" charset="0"/>
                <a:cs typeface="Times New Roman" panose="02020603050405020304" pitchFamily="18" charset="0"/>
              </a:rPr>
              <a:t>Select an appropriate machine learning algorithm, such as Support Vector Classifier (SVC), and train it on the preprocessed dataset to predict diseases based on user input. Fine-tune the model parameters and evaluate its performance using cross-validation techniques to ensure robustness and accuracy.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Integration with User Interface: </a:t>
            </a:r>
            <a:r>
              <a:rPr lang="en-US" dirty="0">
                <a:latin typeface="Times New Roman" panose="02020603050405020304" pitchFamily="18" charset="0"/>
                <a:cs typeface="Times New Roman" panose="02020603050405020304" pitchFamily="18" charset="0"/>
              </a:rPr>
              <a:t>Integrate the trained model with a user-friendly interface that allows users to input their symptoms or queries easily. Develop an intuitive interface using HTML, CSS, and JavaScript to facilitate seamless interaction with the system.</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 </a:t>
            </a:r>
            <a:r>
              <a:rPr lang="en-US" dirty="0">
                <a:latin typeface="Times New Roman" panose="02020603050405020304" pitchFamily="18" charset="0"/>
                <a:cs typeface="Times New Roman" panose="02020603050405020304" pitchFamily="18" charset="0"/>
              </a:rPr>
              <a:t>Deploy the Virtual Pathology System using Flask or another web framework to make it accessible via web browsers.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6" name="Picture 5">
            <a:extLst>
              <a:ext uri="{FF2B5EF4-FFF2-40B4-BE49-F238E27FC236}">
                <a16:creationId xmlns:a16="http://schemas.microsoft.com/office/drawing/2014/main" id="{D608B117-C000-A36C-0913-39C3AC030619}"/>
              </a:ext>
            </a:extLst>
          </p:cNvPr>
          <p:cNvPicPr>
            <a:picLocks noChangeAspect="1"/>
          </p:cNvPicPr>
          <p:nvPr/>
        </p:nvPicPr>
        <p:blipFill rotWithShape="1">
          <a:blip r:embed="rId2"/>
          <a:srcRect t="21469" b="12069"/>
          <a:stretch/>
        </p:blipFill>
        <p:spPr>
          <a:xfrm>
            <a:off x="1821007" y="1104314"/>
            <a:ext cx="5501986" cy="3418449"/>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6C0DD9B-3FCD-D2FA-C339-D724F6A78ED1}"/>
              </a:ext>
            </a:extLst>
          </p:cNvPr>
          <p:cNvSpPr txBox="1"/>
          <p:nvPr/>
        </p:nvSpPr>
        <p:spPr>
          <a:xfrm>
            <a:off x="311700" y="1017725"/>
            <a:ext cx="8382133" cy="267765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Environment: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 the deployment environment, ensuring compatibility with the chosen technology stack (e.g., Flask for backend, HTML/CSS for frontend). Install necessary software dependencies and libraries required for running the VPS, such as Python, Flask, and machine learning libraries (e.g., scikit-learn).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Deployment: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trained machine learning model to the deployment environment, ensuring that it is properly integrated with the backend of the VPS. Set up endpoints or APIs to allow communication between the frontend interface and the deployed model, enabling users to input their symptoms and receive predictions.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Interface Deployment: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user interface (UI) components using HTML, CSS, and JavaScript, ensuring an intuitive and visually appealing design. Deploy the UI components to the deployment environment, configuring the frontend to interact with the backend APIs for sending user input and receiving predictions.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a:t>
            </a:r>
            <a:endParaRPr lang="en-IN" sz="2400" b="1" dirty="0">
              <a:solidFill>
                <a:srgbClr val="00206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98D3566-6A1C-D59E-8C2F-6CDA0468798F}"/>
              </a:ext>
            </a:extLst>
          </p:cNvPr>
          <p:cNvPicPr>
            <a:picLocks noChangeAspect="1"/>
          </p:cNvPicPr>
          <p:nvPr/>
        </p:nvPicPr>
        <p:blipFill>
          <a:blip r:embed="rId2"/>
          <a:stretch>
            <a:fillRect/>
          </a:stretch>
        </p:blipFill>
        <p:spPr>
          <a:xfrm>
            <a:off x="311700" y="1029106"/>
            <a:ext cx="8520600" cy="2142752"/>
          </a:xfrm>
          <a:prstGeom prst="rect">
            <a:avLst/>
          </a:prstGeom>
        </p:spPr>
      </p:pic>
      <p:pic>
        <p:nvPicPr>
          <p:cNvPr id="10" name="Picture 9">
            <a:extLst>
              <a:ext uri="{FF2B5EF4-FFF2-40B4-BE49-F238E27FC236}">
                <a16:creationId xmlns:a16="http://schemas.microsoft.com/office/drawing/2014/main" id="{5E73A39E-4D53-02C6-BCE1-75434B2CA242}"/>
              </a:ext>
            </a:extLst>
          </p:cNvPr>
          <p:cNvPicPr>
            <a:picLocks noChangeAspect="1"/>
          </p:cNvPicPr>
          <p:nvPr/>
        </p:nvPicPr>
        <p:blipFill>
          <a:blip r:embed="rId3"/>
          <a:stretch>
            <a:fillRect/>
          </a:stretch>
        </p:blipFill>
        <p:spPr>
          <a:xfrm>
            <a:off x="311700" y="3294274"/>
            <a:ext cx="8520600" cy="701539"/>
          </a:xfrm>
          <a:prstGeom prst="rect">
            <a:avLst/>
          </a:prstGeom>
        </p:spPr>
      </p:pic>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www.w3.org/XML/1998/namespace"/>
    <ds:schemaRef ds:uri="http://purl.org/dc/terms/"/>
    <ds:schemaRef ds:uri="http://purl.org/dc/elements/1.1/"/>
    <ds:schemaRef ds:uri="9162bd5b-4ed9-4da3-b376-05204580ba3f"/>
    <ds:schemaRef ds:uri="http://schemas.microsoft.com/office/2006/documentManagement/types"/>
    <ds:schemaRef ds:uri="http://schemas.microsoft.com/office/2006/metadata/properties"/>
    <ds:schemaRef ds:uri="http://schemas.openxmlformats.org/package/2006/metadata/core-properties"/>
    <ds:schemaRef ds:uri="c0fa2617-96bd-425d-8578-e93563fe37c5"/>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545</TotalTime>
  <Words>1043</Words>
  <Application>Microsoft Office PowerPoint</Application>
  <PresentationFormat>On-screen Show (16:9)</PresentationFormat>
  <Paragraphs>79</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vt:lpstr>
      <vt:lpstr>Algorithm</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KASHISH RANA</cp:lastModifiedBy>
  <cp:revision>164</cp:revision>
  <dcterms:modified xsi:type="dcterms:W3CDTF">2024-06-07T08:17:46Z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